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embeddings/Microsoft_Equation2.bin" ContentType="application/vnd.openxmlformats-officedocument.oleObject"/>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embeddings/Microsoft_Equation1.bin" ContentType="application/vnd.openxmlformats-officedocument.oleObject"/>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9" r:id="rId3"/>
    <p:sldId id="272" r:id="rId4"/>
    <p:sldId id="265" r:id="rId5"/>
    <p:sldId id="260" r:id="rId6"/>
    <p:sldId id="267" r:id="rId7"/>
    <p:sldId id="266" r:id="rId8"/>
    <p:sldId id="268" r:id="rId9"/>
    <p:sldId id="262" r:id="rId10"/>
    <p:sldId id="263" r:id="rId11"/>
    <p:sldId id="273" r:id="rId12"/>
    <p:sldId id="274" r:id="rId13"/>
    <p:sldId id="271" r:id="rId14"/>
    <p:sldId id="275"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p:scale>
          <a:sx n="100" d="100"/>
          <a:sy n="100" d="100"/>
        </p:scale>
        <p:origin x="-58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3A59A-4B26-E24E-8116-8D57FB8A75EF}" type="datetimeFigureOut">
              <a:rPr lang="fr-FR" smtClean="0"/>
              <a:pPr/>
              <a:t>21/03/20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E3D38-DAE1-7548-8F10-EB37EE3DEC06}"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2CE3D38-DAE1-7548-8F10-EB37EE3DEC06}"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94611B7-5831-1D49-8951-44FA257E8162}" type="datetimeFigureOut">
              <a:rPr lang="fr-FR" smtClean="0"/>
              <a:pPr/>
              <a:t>21/03/20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4611B7-5831-1D49-8951-44FA257E8162}" type="datetimeFigureOut">
              <a:rPr lang="fr-FR" smtClean="0"/>
              <a:pPr/>
              <a:t>21/03/20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4611B7-5831-1D49-8951-44FA257E8162}" type="datetimeFigureOut">
              <a:rPr lang="fr-FR" smtClean="0"/>
              <a:pPr/>
              <a:t>21/03/20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4611B7-5831-1D49-8951-44FA257E8162}" type="datetimeFigureOut">
              <a:rPr lang="fr-FR" smtClean="0"/>
              <a:pPr/>
              <a:t>21/03/20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94611B7-5831-1D49-8951-44FA257E8162}" type="datetimeFigureOut">
              <a:rPr lang="fr-FR" smtClean="0"/>
              <a:pPr/>
              <a:t>21/03/20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4611B7-5831-1D49-8951-44FA257E8162}" type="datetimeFigureOut">
              <a:rPr lang="fr-FR" smtClean="0"/>
              <a:pPr/>
              <a:t>21/03/20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4611B7-5831-1D49-8951-44FA257E8162}" type="datetimeFigureOut">
              <a:rPr lang="fr-FR" smtClean="0"/>
              <a:pPr/>
              <a:t>21/03/20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94611B7-5831-1D49-8951-44FA257E8162}" type="datetimeFigureOut">
              <a:rPr lang="fr-FR" smtClean="0"/>
              <a:pPr/>
              <a:t>21/03/20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4611B7-5831-1D49-8951-44FA257E8162}" type="datetimeFigureOut">
              <a:rPr lang="fr-FR" smtClean="0"/>
              <a:pPr/>
              <a:t>21/03/20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4611B7-5831-1D49-8951-44FA257E8162}" type="datetimeFigureOut">
              <a:rPr lang="fr-FR" smtClean="0"/>
              <a:pPr/>
              <a:t>21/03/20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4611B7-5831-1D49-8951-44FA257E8162}" type="datetimeFigureOut">
              <a:rPr lang="fr-FR" smtClean="0"/>
              <a:pPr/>
              <a:t>21/03/20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0AB9D7-F177-504D-8EBF-DD7AA475D8E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611B7-5831-1D49-8951-44FA257E8162}" type="datetimeFigureOut">
              <a:rPr lang="fr-FR" smtClean="0"/>
              <a:pPr/>
              <a:t>21/03/20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AB9D7-F177-504D-8EBF-DD7AA475D8E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reviews.123rf.com/images/lenm/lenm1310/lenm131000094/22618450-Illustration-d-une-pile-de-linge-sale-et-Stinky-avec-des-mouches-volant-autour-Banque-d'images.jpg" TargetMode="External"/><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0" y="381000"/>
            <a:ext cx="7772400" cy="1470025"/>
          </a:xfrm>
        </p:spPr>
        <p:txBody>
          <a:bodyPr/>
          <a:lstStyle/>
          <a:p>
            <a:r>
              <a:rPr lang="fr-FR" dirty="0" smtClean="0"/>
              <a:t>	CH 1</a:t>
            </a:r>
            <a:r>
              <a:rPr dirty="0" smtClean="0"/>
              <a:t/>
            </a:r>
            <a:br>
              <a:rPr dirty="0" smtClean="0"/>
            </a:br>
            <a:r>
              <a:rPr lang="fr-FR" dirty="0" smtClean="0"/>
              <a:t>Tension superficielle</a:t>
            </a:r>
            <a:endParaRPr lang="fr-FR" dirty="0"/>
          </a:p>
        </p:txBody>
      </p:sp>
      <p:pic>
        <p:nvPicPr>
          <p:cNvPr id="3" name="Image 2"/>
          <p:cNvPicPr>
            <a:picLocks noChangeAspect="1"/>
          </p:cNvPicPr>
          <p:nvPr/>
        </p:nvPicPr>
        <p:blipFill>
          <a:blip r:embed="rId2"/>
          <a:stretch>
            <a:fillRect/>
          </a:stretch>
        </p:blipFill>
        <p:spPr>
          <a:xfrm>
            <a:off x="3016250" y="2362200"/>
            <a:ext cx="3111500" cy="304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II. Angle de mouillage d’une goutte et loi de Jurin</a:t>
            </a:r>
            <a:endParaRPr lang="fr-FR" sz="2400" dirty="0"/>
          </a:p>
        </p:txBody>
      </p:sp>
      <p:sp>
        <p:nvSpPr>
          <p:cNvPr id="5" name="ZoneTexte 4"/>
          <p:cNvSpPr txBox="1"/>
          <p:nvPr/>
        </p:nvSpPr>
        <p:spPr>
          <a:xfrm>
            <a:off x="304800" y="1295400"/>
            <a:ext cx="8153400" cy="369332"/>
          </a:xfrm>
          <a:prstGeom prst="rect">
            <a:avLst/>
          </a:prstGeom>
          <a:noFill/>
        </p:spPr>
        <p:txBody>
          <a:bodyPr wrap="square" rtlCol="0">
            <a:spAutoFit/>
          </a:bodyPr>
          <a:lstStyle/>
          <a:p>
            <a:r>
              <a:rPr lang="fr-FR" dirty="0" smtClean="0"/>
              <a:t>1. Angle de mouillage</a:t>
            </a:r>
            <a:endParaRPr lang="fr-FR" dirty="0"/>
          </a:p>
        </p:txBody>
      </p:sp>
      <p:pic>
        <p:nvPicPr>
          <p:cNvPr id="8" name="Image 7"/>
          <p:cNvPicPr>
            <a:picLocks noChangeAspect="1"/>
          </p:cNvPicPr>
          <p:nvPr/>
        </p:nvPicPr>
        <p:blipFill>
          <a:blip r:embed="rId2"/>
          <a:stretch>
            <a:fillRect/>
          </a:stretch>
        </p:blipFill>
        <p:spPr>
          <a:xfrm>
            <a:off x="1600200" y="2286000"/>
            <a:ext cx="4233620" cy="1676400"/>
          </a:xfrm>
          <a:prstGeom prst="rect">
            <a:avLst/>
          </a:prstGeom>
        </p:spPr>
      </p:pic>
      <p:sp>
        <p:nvSpPr>
          <p:cNvPr id="9" name="ZoneTexte 8"/>
          <p:cNvSpPr txBox="1"/>
          <p:nvPr/>
        </p:nvSpPr>
        <p:spPr>
          <a:xfrm>
            <a:off x="2514600" y="4306669"/>
            <a:ext cx="3657600" cy="646331"/>
          </a:xfrm>
          <a:prstGeom prst="rect">
            <a:avLst/>
          </a:prstGeom>
          <a:noFill/>
        </p:spPr>
        <p:txBody>
          <a:bodyPr wrap="square" rtlCol="0">
            <a:spAutoFit/>
          </a:bodyPr>
          <a:lstStyle/>
          <a:p>
            <a:r>
              <a:rPr lang="fr-FR" dirty="0" smtClean="0"/>
              <a:t> </a:t>
            </a:r>
            <a:r>
              <a:rPr lang="fr-FR" dirty="0" err="1" smtClean="0"/>
              <a:t>θ</a:t>
            </a:r>
            <a:r>
              <a:rPr lang="fr-FR" dirty="0" smtClean="0"/>
              <a:t> est l ‘angle de mouillage du support par le liquide</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II. Angle de mouillage d’une goutte et loi de Jurin</a:t>
            </a:r>
            <a:endParaRPr lang="fr-FR" sz="2400" dirty="0"/>
          </a:p>
        </p:txBody>
      </p:sp>
      <p:sp>
        <p:nvSpPr>
          <p:cNvPr id="10" name="ZoneTexte 9"/>
          <p:cNvSpPr txBox="1"/>
          <p:nvPr/>
        </p:nvSpPr>
        <p:spPr>
          <a:xfrm>
            <a:off x="304800" y="1295400"/>
            <a:ext cx="8153400" cy="369332"/>
          </a:xfrm>
          <a:prstGeom prst="rect">
            <a:avLst/>
          </a:prstGeom>
          <a:noFill/>
        </p:spPr>
        <p:txBody>
          <a:bodyPr wrap="square" rtlCol="0">
            <a:spAutoFit/>
          </a:bodyPr>
          <a:lstStyle/>
          <a:p>
            <a:r>
              <a:rPr lang="fr-FR" dirty="0" smtClean="0"/>
              <a:t>2. Condition de Young</a:t>
            </a:r>
            <a:endParaRPr lang="fr-FR" dirty="0"/>
          </a:p>
        </p:txBody>
      </p:sp>
      <p:graphicFrame>
        <p:nvGraphicFramePr>
          <p:cNvPr id="22530" name="Object 2"/>
          <p:cNvGraphicFramePr>
            <a:graphicFrameLocks noChangeAspect="1"/>
          </p:cNvGraphicFramePr>
          <p:nvPr/>
        </p:nvGraphicFramePr>
        <p:xfrm>
          <a:off x="2187575" y="4630737"/>
          <a:ext cx="3943350" cy="627063"/>
        </p:xfrm>
        <a:graphic>
          <a:graphicData uri="http://schemas.openxmlformats.org/presentationml/2006/ole">
            <p:oleObj spid="_x0000_s30722" name="Equation" r:id="rId3" imgW="1117600" imgH="177800" progId="Equation.3">
              <p:embed/>
            </p:oleObj>
          </a:graphicData>
        </a:graphic>
      </p:graphicFrame>
      <p:sp>
        <p:nvSpPr>
          <p:cNvPr id="11" name="Rectangle 10"/>
          <p:cNvSpPr/>
          <p:nvPr/>
        </p:nvSpPr>
        <p:spPr>
          <a:xfrm>
            <a:off x="1524000" y="3200400"/>
            <a:ext cx="59436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nvSpPr>
        <p:spPr>
          <a:xfrm>
            <a:off x="2590800" y="2133600"/>
            <a:ext cx="990600" cy="1066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Corde 15"/>
          <p:cNvSpPr/>
          <p:nvPr/>
        </p:nvSpPr>
        <p:spPr>
          <a:xfrm rot="5141758" flipV="1">
            <a:off x="5100973" y="2578134"/>
            <a:ext cx="1005599" cy="1217217"/>
          </a:xfrm>
          <a:prstGeom prst="chord">
            <a:avLst>
              <a:gd name="adj1" fmla="val 4980411"/>
              <a:gd name="adj2" fmla="val 1596224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II. Angle de mouillage d’une goutte et loi de Jurin</a:t>
            </a:r>
            <a:endParaRPr lang="fr-FR" sz="2400" dirty="0"/>
          </a:p>
        </p:txBody>
      </p:sp>
      <p:sp>
        <p:nvSpPr>
          <p:cNvPr id="8" name="ZoneTexte 7"/>
          <p:cNvSpPr txBox="1"/>
          <p:nvPr/>
        </p:nvSpPr>
        <p:spPr>
          <a:xfrm>
            <a:off x="304800" y="1295400"/>
            <a:ext cx="8153400" cy="369332"/>
          </a:xfrm>
          <a:prstGeom prst="rect">
            <a:avLst/>
          </a:prstGeom>
          <a:noFill/>
        </p:spPr>
        <p:txBody>
          <a:bodyPr wrap="square" rtlCol="0">
            <a:spAutoFit/>
          </a:bodyPr>
          <a:lstStyle/>
          <a:p>
            <a:r>
              <a:rPr lang="fr-FR" dirty="0" smtClean="0"/>
              <a:t>2. Ascension capillaire. Loi de Jurin</a:t>
            </a:r>
            <a:endParaRPr lang="fr-FR" dirty="0"/>
          </a:p>
        </p:txBody>
      </p:sp>
      <p:pic>
        <p:nvPicPr>
          <p:cNvPr id="14" name="Image 13" descr="http://euro.branly.free.fr/ISI/automatisme/BTS%20CIRA/pression/press17.gif"/>
          <p:cNvPicPr/>
          <p:nvPr/>
        </p:nvPicPr>
        <p:blipFill>
          <a:blip r:embed="rId3"/>
          <a:srcRect/>
          <a:stretch>
            <a:fillRect/>
          </a:stretch>
        </p:blipFill>
        <p:spPr bwMode="auto">
          <a:xfrm>
            <a:off x="3276600" y="2057400"/>
            <a:ext cx="1965325" cy="2847340"/>
          </a:xfrm>
          <a:prstGeom prst="rect">
            <a:avLst/>
          </a:prstGeom>
          <a:noFill/>
          <a:ln w="9525">
            <a:noFill/>
            <a:miter lim="800000"/>
            <a:headEnd/>
            <a:tailEnd/>
          </a:ln>
        </p:spPr>
      </p:pic>
      <p:graphicFrame>
        <p:nvGraphicFramePr>
          <p:cNvPr id="31747" name="Object 3"/>
          <p:cNvGraphicFramePr>
            <a:graphicFrameLocks noChangeAspect="1"/>
          </p:cNvGraphicFramePr>
          <p:nvPr/>
        </p:nvGraphicFramePr>
        <p:xfrm>
          <a:off x="3008314" y="5246394"/>
          <a:ext cx="2233612" cy="1154406"/>
        </p:xfrm>
        <a:graphic>
          <a:graphicData uri="http://schemas.openxmlformats.org/presentationml/2006/ole">
            <p:oleObj spid="_x0000_s31747" name="Equation" r:id="rId4" imgW="762000" imgH="3937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769441"/>
          </a:xfrm>
          <a:prstGeom prst="rect">
            <a:avLst/>
          </a:prstGeom>
        </p:spPr>
        <p:txBody>
          <a:bodyPr wrap="square">
            <a:spAutoFit/>
          </a:bodyPr>
          <a:lstStyle/>
          <a:p>
            <a:r>
              <a:rPr lang="fr-FR" sz="2400" dirty="0" smtClean="0"/>
              <a:t>III. Applications </a:t>
            </a:r>
            <a:r>
              <a:rPr lang="fr-FR" sz="2000" dirty="0" smtClean="0"/>
              <a:t>(Exemples illustrant la nécessitant de comprendre le phénomène de tension superficielle)</a:t>
            </a:r>
            <a:endParaRPr lang="fr-FR" sz="2000" dirty="0"/>
          </a:p>
        </p:txBody>
      </p:sp>
      <p:sp>
        <p:nvSpPr>
          <p:cNvPr id="3" name="ZoneTexte 2"/>
          <p:cNvSpPr txBox="1"/>
          <p:nvPr/>
        </p:nvSpPr>
        <p:spPr>
          <a:xfrm>
            <a:off x="304800" y="1295400"/>
            <a:ext cx="8153400" cy="369332"/>
          </a:xfrm>
          <a:prstGeom prst="rect">
            <a:avLst/>
          </a:prstGeom>
          <a:noFill/>
        </p:spPr>
        <p:txBody>
          <a:bodyPr wrap="square" rtlCol="0">
            <a:spAutoFit/>
          </a:bodyPr>
          <a:lstStyle/>
          <a:p>
            <a:r>
              <a:rPr lang="fr-FR" dirty="0" smtClean="0"/>
              <a:t>1. Mouillage fort (</a:t>
            </a:r>
            <a:r>
              <a:rPr lang="fr-FR" dirty="0" err="1" smtClean="0"/>
              <a:t>θ</a:t>
            </a:r>
            <a:r>
              <a:rPr lang="fr-FR" dirty="0" smtClean="0"/>
              <a:t> ≈ 0°)</a:t>
            </a:r>
            <a:endParaRPr lang="fr-FR" dirty="0"/>
          </a:p>
        </p:txBody>
      </p:sp>
      <p:pic>
        <p:nvPicPr>
          <p:cNvPr id="5" name="compImg" descr="llustration d'une pile de linge sale et Stinky avec des mouches volant autour Banque d'images - 22618450">
            <a:hlinkClick r:id="rId3" tgtFrame="&quot;_blank&quot;" tooltip="&quot;Illustration d une pile de linge sale et Stinky avec des mouches volant autour Banque d'images&quot;"/>
          </p:cNvPr>
          <p:cNvPicPr/>
          <p:nvPr/>
        </p:nvPicPr>
        <p:blipFill>
          <a:blip r:embed="rId4"/>
          <a:srcRect/>
          <a:stretch>
            <a:fillRect/>
          </a:stretch>
        </p:blipFill>
        <p:spPr bwMode="auto">
          <a:xfrm>
            <a:off x="1066800" y="2113597"/>
            <a:ext cx="1925003" cy="3088005"/>
          </a:xfrm>
          <a:prstGeom prst="rect">
            <a:avLst/>
          </a:prstGeom>
          <a:noFill/>
          <a:ln w="9525">
            <a:noFill/>
            <a:miter lim="800000"/>
            <a:headEnd/>
            <a:tailEnd/>
          </a:ln>
        </p:spPr>
      </p:pic>
      <p:sp>
        <p:nvSpPr>
          <p:cNvPr id="6" name="ZoneTexte 5"/>
          <p:cNvSpPr txBox="1"/>
          <p:nvPr/>
        </p:nvSpPr>
        <p:spPr>
          <a:xfrm>
            <a:off x="304800" y="5486400"/>
            <a:ext cx="4267200" cy="923330"/>
          </a:xfrm>
          <a:prstGeom prst="rect">
            <a:avLst/>
          </a:prstGeom>
          <a:noFill/>
        </p:spPr>
        <p:txBody>
          <a:bodyPr wrap="square" rtlCol="0">
            <a:spAutoFit/>
          </a:bodyPr>
          <a:lstStyle/>
          <a:p>
            <a:r>
              <a:rPr lang="fr-FR" dirty="0" smtClean="0"/>
              <a:t>Rajouter une substance tensioactive  afin de baisser la tension superficielle de l’eau et mieux imbiber le linge sale……  </a:t>
            </a:r>
            <a:endParaRPr lang="fr-FR" dirty="0"/>
          </a:p>
        </p:txBody>
      </p:sp>
      <p:sp>
        <p:nvSpPr>
          <p:cNvPr id="7" name="ZoneTexte 6"/>
          <p:cNvSpPr txBox="1"/>
          <p:nvPr/>
        </p:nvSpPr>
        <p:spPr>
          <a:xfrm>
            <a:off x="3962400" y="1828800"/>
            <a:ext cx="5181600" cy="2031325"/>
          </a:xfrm>
          <a:prstGeom prst="rect">
            <a:avLst/>
          </a:prstGeom>
          <a:noFill/>
        </p:spPr>
        <p:txBody>
          <a:bodyPr wrap="square" rtlCol="0">
            <a:spAutoFit/>
          </a:bodyPr>
          <a:lstStyle/>
          <a:p>
            <a:r>
              <a:rPr lang="fr-FR" dirty="0" smtClean="0"/>
              <a:t>- Peinture, bâtiment(renforcement de murs fissurés,….</a:t>
            </a:r>
          </a:p>
          <a:p>
            <a:endParaRPr lang="fr-FR" dirty="0" smtClean="0"/>
          </a:p>
          <a:p>
            <a:pPr>
              <a:buFontTx/>
              <a:buChar char="-"/>
            </a:pPr>
            <a:r>
              <a:rPr lang="fr-FR" dirty="0" smtClean="0"/>
              <a:t>Cosmétique (crème pour la eau….)</a:t>
            </a:r>
          </a:p>
          <a:p>
            <a:pPr>
              <a:buFontTx/>
              <a:buChar char="-"/>
            </a:pPr>
            <a:endParaRPr lang="fr-FR" dirty="0" smtClean="0"/>
          </a:p>
          <a:p>
            <a:pPr>
              <a:buFontTx/>
              <a:buChar char="-"/>
            </a:pPr>
            <a:r>
              <a:rPr lang="fr-FR" dirty="0" smtClean="0"/>
              <a:t>La montée de la sève…..</a:t>
            </a:r>
          </a:p>
          <a:p>
            <a:endParaRPr lang="fr-FR" dirty="0" smtClean="0"/>
          </a:p>
          <a:p>
            <a:endParaRPr lang="fr-FR" dirty="0"/>
          </a:p>
        </p:txBody>
      </p:sp>
      <p:pic>
        <p:nvPicPr>
          <p:cNvPr id="8" name="Image 7" descr="ève de bouleau"/>
          <p:cNvPicPr/>
          <p:nvPr/>
        </p:nvPicPr>
        <p:blipFill>
          <a:blip r:embed="rId5"/>
          <a:srcRect/>
          <a:stretch>
            <a:fillRect/>
          </a:stretch>
        </p:blipFill>
        <p:spPr bwMode="auto">
          <a:xfrm>
            <a:off x="5867400" y="3657600"/>
            <a:ext cx="2590800" cy="304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769441"/>
          </a:xfrm>
          <a:prstGeom prst="rect">
            <a:avLst/>
          </a:prstGeom>
        </p:spPr>
        <p:txBody>
          <a:bodyPr wrap="square">
            <a:spAutoFit/>
          </a:bodyPr>
          <a:lstStyle/>
          <a:p>
            <a:r>
              <a:rPr lang="fr-FR" sz="2400" dirty="0" smtClean="0"/>
              <a:t>III. Applications </a:t>
            </a:r>
            <a:r>
              <a:rPr lang="fr-FR" sz="2000" dirty="0" smtClean="0"/>
              <a:t>(Exemples illustrant la nécessitant de comprendre le phénomène de tension superficielle)</a:t>
            </a:r>
            <a:endParaRPr lang="fr-FR" sz="2000" dirty="0"/>
          </a:p>
        </p:txBody>
      </p:sp>
      <p:sp>
        <p:nvSpPr>
          <p:cNvPr id="3" name="ZoneTexte 2"/>
          <p:cNvSpPr txBox="1"/>
          <p:nvPr/>
        </p:nvSpPr>
        <p:spPr>
          <a:xfrm>
            <a:off x="304800" y="1295400"/>
            <a:ext cx="8153400" cy="369332"/>
          </a:xfrm>
          <a:prstGeom prst="rect">
            <a:avLst/>
          </a:prstGeom>
          <a:noFill/>
        </p:spPr>
        <p:txBody>
          <a:bodyPr wrap="square" rtlCol="0">
            <a:spAutoFit/>
          </a:bodyPr>
          <a:lstStyle/>
          <a:p>
            <a:r>
              <a:rPr lang="fr-FR" dirty="0" smtClean="0"/>
              <a:t>1. Mouillage faible (</a:t>
            </a:r>
            <a:r>
              <a:rPr lang="fr-FR" dirty="0" err="1" smtClean="0"/>
              <a:t>θ</a:t>
            </a:r>
            <a:r>
              <a:rPr lang="fr-FR" dirty="0" smtClean="0"/>
              <a:t> ≈180 °)</a:t>
            </a:r>
            <a:endParaRPr lang="fr-FR" dirty="0"/>
          </a:p>
        </p:txBody>
      </p:sp>
      <p:pic>
        <p:nvPicPr>
          <p:cNvPr id="12" name="Image 11" descr="http://callian2008.free.fr/climatechange/mexico-oilspill2010/nettoyage_nappe_petrole.JPG"/>
          <p:cNvPicPr/>
          <p:nvPr/>
        </p:nvPicPr>
        <p:blipFill>
          <a:blip r:embed="rId2"/>
          <a:srcRect/>
          <a:stretch>
            <a:fillRect/>
          </a:stretch>
        </p:blipFill>
        <p:spPr bwMode="auto">
          <a:xfrm>
            <a:off x="5334000" y="1447800"/>
            <a:ext cx="2763203" cy="2679065"/>
          </a:xfrm>
          <a:prstGeom prst="rect">
            <a:avLst/>
          </a:prstGeom>
          <a:noFill/>
          <a:ln w="9525">
            <a:noFill/>
            <a:miter lim="800000"/>
            <a:headEnd/>
            <a:tailEnd/>
          </a:ln>
        </p:spPr>
      </p:pic>
      <p:pic>
        <p:nvPicPr>
          <p:cNvPr id="13" name="Image 12" descr="a nappe de pétrole continue de s'étendre"/>
          <p:cNvPicPr/>
          <p:nvPr/>
        </p:nvPicPr>
        <p:blipFill>
          <a:blip r:embed="rId3"/>
          <a:srcRect/>
          <a:stretch>
            <a:fillRect/>
          </a:stretch>
        </p:blipFill>
        <p:spPr bwMode="auto">
          <a:xfrm>
            <a:off x="990600" y="4266481"/>
            <a:ext cx="2060976" cy="1373037"/>
          </a:xfrm>
          <a:prstGeom prst="rect">
            <a:avLst/>
          </a:prstGeom>
          <a:noFill/>
          <a:ln w="9525">
            <a:noFill/>
            <a:miter lim="800000"/>
            <a:headEnd/>
            <a:tailEnd/>
          </a:ln>
        </p:spPr>
      </p:pic>
      <p:sp>
        <p:nvSpPr>
          <p:cNvPr id="14" name="ZoneTexte 13"/>
          <p:cNvSpPr txBox="1"/>
          <p:nvPr/>
        </p:nvSpPr>
        <p:spPr>
          <a:xfrm>
            <a:off x="0" y="2057401"/>
            <a:ext cx="4572000" cy="2308324"/>
          </a:xfrm>
          <a:prstGeom prst="rect">
            <a:avLst/>
          </a:prstGeom>
          <a:noFill/>
        </p:spPr>
        <p:txBody>
          <a:bodyPr wrap="square" rtlCol="0">
            <a:spAutoFit/>
          </a:bodyPr>
          <a:lstStyle/>
          <a:p>
            <a:r>
              <a:rPr lang="fr-FR" dirty="0" smtClean="0"/>
              <a:t>	Certains insectes peuvent se tenir immobile sur l’eau, Une aiguille d’acier qui n’a pas été nettoyée….</a:t>
            </a:r>
          </a:p>
          <a:p>
            <a:r>
              <a:rPr lang="fr-FR" dirty="0" smtClean="0"/>
              <a:t>Les corps gras  rendent le mouillage faible.</a:t>
            </a:r>
          </a:p>
          <a:p>
            <a:endParaRPr lang="fr-FR" dirty="0" smtClean="0"/>
          </a:p>
          <a:p>
            <a:r>
              <a:rPr lang="fr-FR" dirty="0" smtClean="0"/>
              <a:t>Les forces de tension de surface compensent le poids. </a:t>
            </a:r>
          </a:p>
          <a:p>
            <a:endParaRPr lang="fr-FR" dirty="0" smtClean="0"/>
          </a:p>
          <a:p>
            <a:endParaRPr lang="fr-FR" dirty="0"/>
          </a:p>
        </p:txBody>
      </p:sp>
      <p:sp>
        <p:nvSpPr>
          <p:cNvPr id="17" name="ZoneTexte 16"/>
          <p:cNvSpPr txBox="1"/>
          <p:nvPr/>
        </p:nvSpPr>
        <p:spPr>
          <a:xfrm>
            <a:off x="4800600" y="4648200"/>
            <a:ext cx="3657600" cy="923330"/>
          </a:xfrm>
          <a:prstGeom prst="rect">
            <a:avLst/>
          </a:prstGeom>
          <a:noFill/>
        </p:spPr>
        <p:txBody>
          <a:bodyPr wrap="square" rtlCol="0">
            <a:spAutoFit/>
          </a:bodyPr>
          <a:lstStyle/>
          <a:p>
            <a:r>
              <a:rPr lang="fr-FR" dirty="0" smtClean="0"/>
              <a:t>Couche mince avec un recouvrement étendu sur une surface d’eau considérable!</a:t>
            </a:r>
            <a:endParaRPr lang="fr-FR" dirty="0"/>
          </a:p>
        </p:txBody>
      </p:sp>
      <p:sp>
        <p:nvSpPr>
          <p:cNvPr id="18" name="ZoneTexte 17"/>
          <p:cNvSpPr txBox="1"/>
          <p:nvPr/>
        </p:nvSpPr>
        <p:spPr>
          <a:xfrm>
            <a:off x="76200" y="5791200"/>
            <a:ext cx="4267200" cy="923330"/>
          </a:xfrm>
          <a:prstGeom prst="rect">
            <a:avLst/>
          </a:prstGeom>
          <a:noFill/>
        </p:spPr>
        <p:txBody>
          <a:bodyPr wrap="square" rtlCol="0">
            <a:spAutoFit/>
          </a:bodyPr>
          <a:lstStyle/>
          <a:p>
            <a:r>
              <a:rPr lang="fr-FR" dirty="0" smtClean="0"/>
              <a:t>Le pétrole dissout les acides gras qui recouvrent le plumage des oiseaux vivants sur l ‘eau!</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708560" y="1295400"/>
            <a:ext cx="2521040" cy="2057400"/>
          </a:xfrm>
          <a:prstGeom prst="rect">
            <a:avLst/>
          </a:prstGeom>
        </p:spPr>
      </p:pic>
      <p:pic>
        <p:nvPicPr>
          <p:cNvPr id="6" name="Image 5"/>
          <p:cNvPicPr>
            <a:picLocks noChangeAspect="1"/>
          </p:cNvPicPr>
          <p:nvPr/>
        </p:nvPicPr>
        <p:blipFill>
          <a:blip r:embed="rId3"/>
          <a:stretch>
            <a:fillRect/>
          </a:stretch>
        </p:blipFill>
        <p:spPr>
          <a:xfrm>
            <a:off x="457200" y="1447800"/>
            <a:ext cx="2526449" cy="1905000"/>
          </a:xfrm>
          <a:prstGeom prst="rect">
            <a:avLst/>
          </a:prstGeom>
        </p:spPr>
      </p:pic>
      <p:sp>
        <p:nvSpPr>
          <p:cNvPr id="7" name="ZoneTexte 6"/>
          <p:cNvSpPr txBox="1"/>
          <p:nvPr/>
        </p:nvSpPr>
        <p:spPr>
          <a:xfrm>
            <a:off x="5486400" y="3352800"/>
            <a:ext cx="3243330" cy="369332"/>
          </a:xfrm>
          <a:prstGeom prst="rect">
            <a:avLst/>
          </a:prstGeom>
          <a:noFill/>
        </p:spPr>
        <p:txBody>
          <a:bodyPr wrap="square" rtlCol="0">
            <a:spAutoFit/>
          </a:bodyPr>
          <a:lstStyle/>
          <a:p>
            <a:r>
              <a:rPr lang="fr-FR" dirty="0" smtClean="0"/>
              <a:t>Le trombone flotteur</a:t>
            </a:r>
            <a:endParaRPr lang="fr-FR" dirty="0"/>
          </a:p>
        </p:txBody>
      </p:sp>
      <p:sp>
        <p:nvSpPr>
          <p:cNvPr id="8" name="Titre 1"/>
          <p:cNvSpPr>
            <a:spLocks noGrp="1"/>
          </p:cNvSpPr>
          <p:nvPr>
            <p:ph type="title"/>
          </p:nvPr>
        </p:nvSpPr>
        <p:spPr>
          <a:xfrm>
            <a:off x="457200" y="0"/>
            <a:ext cx="8229600" cy="1143000"/>
          </a:xfrm>
        </p:spPr>
        <p:txBody>
          <a:bodyPr>
            <a:normAutofit fontScale="90000"/>
          </a:bodyPr>
          <a:lstStyle/>
          <a:p>
            <a:r>
              <a:rPr lang="fr-FR" dirty="0" smtClean="0"/>
              <a:t>1. Le phénomène de la tension de surface</a:t>
            </a:r>
            <a:endParaRPr lang="fr-FR" dirty="0"/>
          </a:p>
        </p:txBody>
      </p:sp>
      <p:sp>
        <p:nvSpPr>
          <p:cNvPr id="9" name="ZoneTexte 8"/>
          <p:cNvSpPr txBox="1"/>
          <p:nvPr/>
        </p:nvSpPr>
        <p:spPr>
          <a:xfrm>
            <a:off x="0" y="3505200"/>
            <a:ext cx="4114800" cy="646331"/>
          </a:xfrm>
          <a:prstGeom prst="rect">
            <a:avLst/>
          </a:prstGeom>
          <a:noFill/>
        </p:spPr>
        <p:txBody>
          <a:bodyPr wrap="square" rtlCol="0">
            <a:spAutoFit/>
          </a:bodyPr>
          <a:lstStyle/>
          <a:p>
            <a:r>
              <a:rPr lang="fr-FR" dirty="0" smtClean="0"/>
              <a:t>Certains insectes sont capables de se déplacer sur la surface de l’eau</a:t>
            </a:r>
          </a:p>
        </p:txBody>
      </p:sp>
      <p:pic>
        <p:nvPicPr>
          <p:cNvPr id="11" name="Image 10"/>
          <p:cNvPicPr>
            <a:picLocks noChangeAspect="1"/>
          </p:cNvPicPr>
          <p:nvPr/>
        </p:nvPicPr>
        <p:blipFill>
          <a:blip r:embed="rId4"/>
          <a:stretch>
            <a:fillRect/>
          </a:stretch>
        </p:blipFill>
        <p:spPr>
          <a:xfrm>
            <a:off x="4572001" y="3886200"/>
            <a:ext cx="3295650" cy="2590800"/>
          </a:xfrm>
          <a:prstGeom prst="rect">
            <a:avLst/>
          </a:prstGeom>
        </p:spPr>
      </p:pic>
      <p:sp>
        <p:nvSpPr>
          <p:cNvPr id="12" name="ZoneTexte 11"/>
          <p:cNvSpPr txBox="1"/>
          <p:nvPr/>
        </p:nvSpPr>
        <p:spPr>
          <a:xfrm>
            <a:off x="685800" y="4876800"/>
            <a:ext cx="3429000" cy="923330"/>
          </a:xfrm>
          <a:prstGeom prst="rect">
            <a:avLst/>
          </a:prstGeom>
          <a:noFill/>
        </p:spPr>
        <p:txBody>
          <a:bodyPr wrap="square" rtlCol="0">
            <a:spAutoFit/>
          </a:bodyPr>
          <a:lstStyle/>
          <a:p>
            <a:r>
              <a:rPr dirty="0" smtClean="0"/>
              <a:t>Dans un tube, la surface libre de l'eau forme un ménisque près des bords </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ZoneTexte 6"/>
          <p:cNvSpPr txBox="1"/>
          <p:nvPr/>
        </p:nvSpPr>
        <p:spPr>
          <a:xfrm>
            <a:off x="3864734" y="1447800"/>
            <a:ext cx="5279265" cy="1200329"/>
          </a:xfrm>
          <a:prstGeom prst="rect">
            <a:avLst/>
          </a:prstGeom>
          <a:noFill/>
        </p:spPr>
        <p:txBody>
          <a:bodyPr wrap="square" rtlCol="0">
            <a:spAutoFit/>
          </a:bodyPr>
          <a:lstStyle/>
          <a:p>
            <a:r>
              <a:rPr lang="fr-FR" dirty="0" smtClean="0"/>
              <a:t>Désaccord entre les prévisions de la mécanique des fluides et ce que l ‘on observe réellement!</a:t>
            </a:r>
          </a:p>
          <a:p>
            <a:r>
              <a:rPr lang="fr-FR" dirty="0" smtClean="0"/>
              <a:t>La surface libre d’un liquide dans un tube fin de verre n’est pas horizontale.</a:t>
            </a:r>
          </a:p>
          <a:p>
            <a:endParaRPr lang="fr-FR" dirty="0" smtClean="0"/>
          </a:p>
        </p:txBody>
      </p:sp>
      <p:sp>
        <p:nvSpPr>
          <p:cNvPr id="8" name="Titre 1"/>
          <p:cNvSpPr>
            <a:spLocks noGrp="1"/>
          </p:cNvSpPr>
          <p:nvPr>
            <p:ph type="title"/>
          </p:nvPr>
        </p:nvSpPr>
        <p:spPr>
          <a:xfrm>
            <a:off x="457200" y="0"/>
            <a:ext cx="8229600" cy="1143000"/>
          </a:xfrm>
        </p:spPr>
        <p:txBody>
          <a:bodyPr>
            <a:normAutofit fontScale="90000"/>
          </a:bodyPr>
          <a:lstStyle/>
          <a:p>
            <a:r>
              <a:rPr lang="fr-FR" dirty="0" smtClean="0"/>
              <a:t>1. Le phénomène de la tension de surface</a:t>
            </a:r>
            <a:endParaRPr lang="fr-FR" dirty="0"/>
          </a:p>
        </p:txBody>
      </p:sp>
      <p:pic>
        <p:nvPicPr>
          <p:cNvPr id="11" name="Image 10"/>
          <p:cNvPicPr>
            <a:picLocks noChangeAspect="1"/>
          </p:cNvPicPr>
          <p:nvPr/>
        </p:nvPicPr>
        <p:blipFill>
          <a:blip r:embed="rId2"/>
          <a:stretch>
            <a:fillRect/>
          </a:stretch>
        </p:blipFill>
        <p:spPr>
          <a:xfrm>
            <a:off x="152400" y="1219200"/>
            <a:ext cx="2229410" cy="1752600"/>
          </a:xfrm>
          <a:prstGeom prst="rect">
            <a:avLst/>
          </a:prstGeom>
        </p:spPr>
      </p:pic>
      <p:sp>
        <p:nvSpPr>
          <p:cNvPr id="12" name="ZoneTexte 11"/>
          <p:cNvSpPr txBox="1"/>
          <p:nvPr/>
        </p:nvSpPr>
        <p:spPr>
          <a:xfrm>
            <a:off x="152400" y="5802868"/>
            <a:ext cx="8763000" cy="646331"/>
          </a:xfrm>
          <a:prstGeom prst="rect">
            <a:avLst/>
          </a:prstGeom>
          <a:noFill/>
        </p:spPr>
        <p:txBody>
          <a:bodyPr wrap="square" rtlCol="0">
            <a:spAutoFit/>
          </a:bodyPr>
          <a:lstStyle/>
          <a:p>
            <a:r>
              <a:rPr lang="fr-FR" dirty="0" smtClean="0"/>
              <a:t>On interprète ces désaccords en introduisant des forces supplémentaires qui apparaissent à l’interface séparant le liquide du gaz environnant: </a:t>
            </a:r>
            <a:r>
              <a:rPr lang="fr-FR" dirty="0" smtClean="0">
                <a:solidFill>
                  <a:schemeClr val="accent2"/>
                </a:solidFill>
              </a:rPr>
              <a:t>Force de tension de superficielle</a:t>
            </a:r>
            <a:r>
              <a:rPr lang="fr-FR" dirty="0" smtClean="0"/>
              <a:t>.</a:t>
            </a:r>
            <a:r>
              <a:rPr dirty="0" smtClean="0"/>
              <a:t> </a:t>
            </a:r>
          </a:p>
          <a:p>
            <a:endParaRPr lang="fr-FR" dirty="0"/>
          </a:p>
        </p:txBody>
      </p:sp>
      <p:pic>
        <p:nvPicPr>
          <p:cNvPr id="10" name="Image 9"/>
          <p:cNvPicPr>
            <a:picLocks noChangeAspect="1"/>
          </p:cNvPicPr>
          <p:nvPr/>
        </p:nvPicPr>
        <p:blipFill>
          <a:blip r:embed="rId3"/>
          <a:stretch>
            <a:fillRect/>
          </a:stretch>
        </p:blipFill>
        <p:spPr>
          <a:xfrm>
            <a:off x="2590800" y="2729468"/>
            <a:ext cx="2159000" cy="3073400"/>
          </a:xfrm>
          <a:prstGeom prst="rect">
            <a:avLst/>
          </a:prstGeom>
        </p:spPr>
      </p:pic>
      <p:sp>
        <p:nvSpPr>
          <p:cNvPr id="13" name="ZoneTexte 12"/>
          <p:cNvSpPr txBox="1"/>
          <p:nvPr/>
        </p:nvSpPr>
        <p:spPr>
          <a:xfrm>
            <a:off x="5181600" y="3270408"/>
            <a:ext cx="2917066" cy="923330"/>
          </a:xfrm>
          <a:prstGeom prst="rect">
            <a:avLst/>
          </a:prstGeom>
          <a:noFill/>
        </p:spPr>
        <p:txBody>
          <a:bodyPr wrap="square" rtlCol="0">
            <a:spAutoFit/>
          </a:bodyPr>
          <a:lstStyle/>
          <a:p>
            <a:r>
              <a:rPr lang="fr-FR" dirty="0" smtClean="0"/>
              <a:t>Le sens de courbure pour l’eau et le mercure sont inversés</a:t>
            </a:r>
          </a:p>
          <a:p>
            <a:endParaRPr lang="fr-F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228600"/>
            <a:ext cx="7772400" cy="1470025"/>
          </a:xfrm>
        </p:spPr>
        <p:txBody>
          <a:bodyPr>
            <a:normAutofit fontScale="90000"/>
          </a:bodyPr>
          <a:lstStyle/>
          <a:p>
            <a:r>
              <a:rPr dirty="0" smtClean="0"/>
              <a:t/>
            </a:r>
            <a:br>
              <a:rPr dirty="0" smtClean="0"/>
            </a:br>
            <a:r>
              <a:rPr lang="fr-FR" dirty="0" smtClean="0"/>
              <a:t>2. Origine de la tension superficielle</a:t>
            </a:r>
            <a:br>
              <a:rPr lang="fr-FR" dirty="0" smtClean="0"/>
            </a:br>
            <a:r>
              <a:rPr lang="fr-FR" sz="2222" dirty="0" smtClean="0"/>
              <a:t>(Forces de Wan der </a:t>
            </a:r>
            <a:r>
              <a:rPr lang="fr-FR" sz="2222" dirty="0" err="1" smtClean="0"/>
              <a:t>Waals</a:t>
            </a:r>
            <a:r>
              <a:rPr lang="fr-FR" sz="2222" dirty="0" smtClean="0"/>
              <a:t> en 1/r</a:t>
            </a:r>
            <a:r>
              <a:rPr lang="fr-FR" sz="2222" baseline="30000" dirty="0" smtClean="0"/>
              <a:t>6</a:t>
            </a:r>
            <a:r>
              <a:rPr lang="fr-FR" sz="2222" dirty="0" smtClean="0"/>
              <a:t>)</a:t>
            </a:r>
            <a:r>
              <a:rPr lang="fr-FR" dirty="0" smtClean="0"/>
              <a:t/>
            </a:r>
            <a:br>
              <a:rPr lang="fr-FR" dirty="0" smtClean="0"/>
            </a:br>
            <a:endParaRPr lang="fr-FR" dirty="0"/>
          </a:p>
        </p:txBody>
      </p:sp>
      <p:pic>
        <p:nvPicPr>
          <p:cNvPr id="6" name="Image 5"/>
          <p:cNvPicPr>
            <a:picLocks noChangeAspect="1"/>
          </p:cNvPicPr>
          <p:nvPr/>
        </p:nvPicPr>
        <p:blipFill>
          <a:blip r:embed="rId2"/>
          <a:stretch>
            <a:fillRect/>
          </a:stretch>
        </p:blipFill>
        <p:spPr>
          <a:xfrm>
            <a:off x="457200" y="2286000"/>
            <a:ext cx="8153400" cy="2127664"/>
          </a:xfrm>
          <a:prstGeom prst="rect">
            <a:avLst/>
          </a:prstGeom>
        </p:spPr>
      </p:pic>
      <p:sp>
        <p:nvSpPr>
          <p:cNvPr id="7" name="ZoneTexte 6"/>
          <p:cNvSpPr txBox="1"/>
          <p:nvPr/>
        </p:nvSpPr>
        <p:spPr>
          <a:xfrm>
            <a:off x="304800" y="4572000"/>
            <a:ext cx="8839200" cy="2616101"/>
          </a:xfrm>
          <a:prstGeom prst="rect">
            <a:avLst/>
          </a:prstGeom>
          <a:noFill/>
        </p:spPr>
        <p:txBody>
          <a:bodyPr wrap="square" rtlCol="0">
            <a:spAutoFit/>
          </a:bodyPr>
          <a:lstStyle/>
          <a:p>
            <a:r>
              <a:rPr lang="fr-FR" sz="3200" baseline="30000" dirty="0" smtClean="0">
                <a:latin typeface="Times New Roman"/>
                <a:cs typeface="Times New Roman"/>
              </a:rPr>
              <a:t>La résultante des forces s'exerçant sur les atomes A</a:t>
            </a:r>
            <a:r>
              <a:rPr lang="fr-FR" sz="3200" baseline="-25000" dirty="0" smtClean="0">
                <a:latin typeface="Times New Roman"/>
                <a:cs typeface="Times New Roman"/>
              </a:rPr>
              <a:t>s </a:t>
            </a:r>
            <a:r>
              <a:rPr lang="fr-FR" sz="3200" baseline="30000" dirty="0" smtClean="0">
                <a:latin typeface="Times New Roman"/>
                <a:cs typeface="Times New Roman"/>
              </a:rPr>
              <a:t>n'est pas nulle• </a:t>
            </a:r>
          </a:p>
          <a:p>
            <a:endParaRPr lang="fr-FR" sz="3200" baseline="30000" dirty="0" smtClean="0">
              <a:latin typeface="Times New Roman"/>
              <a:cs typeface="Times New Roman"/>
            </a:endParaRPr>
          </a:p>
          <a:p>
            <a:r>
              <a:rPr lang="fr-FR" sz="3200" baseline="30000" dirty="0" smtClean="0">
                <a:latin typeface="Times New Roman"/>
                <a:cs typeface="Times New Roman"/>
              </a:rPr>
              <a:t>l'énergie interne des atomes A</a:t>
            </a:r>
            <a:r>
              <a:rPr lang="fr-FR" sz="3200" baseline="-25000" dirty="0" smtClean="0">
                <a:latin typeface="Times New Roman"/>
                <a:cs typeface="Times New Roman"/>
              </a:rPr>
              <a:t>s</a:t>
            </a:r>
            <a:r>
              <a:rPr lang="fr-FR" sz="3200" baseline="30000" dirty="0" smtClean="0">
                <a:latin typeface="Times New Roman"/>
                <a:cs typeface="Times New Roman"/>
              </a:rPr>
              <a:t> soumis à une tension superficielle est supérieure à celle des atomes A</a:t>
            </a:r>
            <a:r>
              <a:rPr lang="fr-FR" sz="2400" baseline="-25000" dirty="0" smtClean="0">
                <a:latin typeface="Times New Roman"/>
                <a:cs typeface="Times New Roman"/>
              </a:rPr>
              <a:t>V</a:t>
            </a:r>
          </a:p>
          <a:p>
            <a:r>
              <a:rPr sz="2000" dirty="0" smtClean="0">
                <a:solidFill>
                  <a:srgbClr val="FF0000"/>
                </a:solidFill>
              </a:rPr>
              <a:t>Thomas Young a montré que les propriétés mécaniques de la région d’interface peuvent être décrites par une surface de tension caractérisée par une tension superficielle σ. </a:t>
            </a:r>
          </a:p>
          <a:p>
            <a:endParaRPr lang="fr-FR" sz="2800" baseline="-25000" dirty="0" smtClean="0">
              <a:latin typeface="Times New Roman"/>
              <a:cs typeface="Times New Roman"/>
            </a:endParaRPr>
          </a:p>
          <a:p>
            <a:endParaRPr lang="fr-FR" sz="28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3. Caractéristiques des forces de tension de surface</a:t>
            </a:r>
            <a:endParaRPr lang="fr-FR" sz="2400" dirty="0"/>
          </a:p>
        </p:txBody>
      </p:sp>
      <p:pic>
        <p:nvPicPr>
          <p:cNvPr id="3" name="Image 2"/>
          <p:cNvPicPr>
            <a:picLocks noChangeAspect="1"/>
          </p:cNvPicPr>
          <p:nvPr/>
        </p:nvPicPr>
        <p:blipFill>
          <a:blip r:embed="rId2"/>
          <a:stretch>
            <a:fillRect/>
          </a:stretch>
        </p:blipFill>
        <p:spPr>
          <a:xfrm>
            <a:off x="1568450" y="1295400"/>
            <a:ext cx="6127750" cy="2776946"/>
          </a:xfrm>
          <a:prstGeom prst="rect">
            <a:avLst/>
          </a:prstGeom>
        </p:spPr>
      </p:pic>
      <p:sp>
        <p:nvSpPr>
          <p:cNvPr id="5" name="ZoneTexte 4"/>
          <p:cNvSpPr txBox="1"/>
          <p:nvPr/>
        </p:nvSpPr>
        <p:spPr>
          <a:xfrm>
            <a:off x="304800" y="4648200"/>
            <a:ext cx="8610600" cy="1477328"/>
          </a:xfrm>
          <a:prstGeom prst="rect">
            <a:avLst/>
          </a:prstGeom>
          <a:noFill/>
        </p:spPr>
        <p:txBody>
          <a:bodyPr wrap="square" rtlCol="0">
            <a:spAutoFit/>
          </a:bodyPr>
          <a:lstStyle/>
          <a:p>
            <a:r>
              <a:rPr dirty="0" smtClean="0"/>
              <a:t>Un fil de coton est placé sur un anneau que l’on plonge dans de l’eau savonneuse. Si le film de savon remplit tout l’anneau, le fil reste détendu. Si on perce l’un des deux côtés, le fil se tend. </a:t>
            </a:r>
          </a:p>
          <a:p>
            <a:r>
              <a:rPr dirty="0" smtClean="0"/>
              <a:t>La tension superficielle est la même en tout point de la surface du film ; la force F est normale en tout point du fil de coton : c’est elle qui tend le fil. </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3. Caractéristiques des forces de tension de surface</a:t>
            </a:r>
            <a:endParaRPr lang="fr-FR" sz="2400" dirty="0"/>
          </a:p>
        </p:txBody>
      </p:sp>
      <p:pic>
        <p:nvPicPr>
          <p:cNvPr id="3" name="Image 2"/>
          <p:cNvPicPr>
            <a:picLocks noChangeAspect="1"/>
          </p:cNvPicPr>
          <p:nvPr/>
        </p:nvPicPr>
        <p:blipFill>
          <a:blip r:embed="rId2"/>
          <a:stretch>
            <a:fillRect/>
          </a:stretch>
        </p:blipFill>
        <p:spPr>
          <a:xfrm>
            <a:off x="1568450" y="1354727"/>
            <a:ext cx="6127750" cy="2776946"/>
          </a:xfrm>
          <a:prstGeom prst="rect">
            <a:avLst/>
          </a:prstGeom>
        </p:spPr>
      </p:pic>
      <p:sp>
        <p:nvSpPr>
          <p:cNvPr id="5" name="ZoneTexte 4"/>
          <p:cNvSpPr txBox="1"/>
          <p:nvPr/>
        </p:nvSpPr>
        <p:spPr>
          <a:xfrm>
            <a:off x="304800" y="4648200"/>
            <a:ext cx="8610600" cy="369332"/>
          </a:xfrm>
          <a:prstGeom prst="rect">
            <a:avLst/>
          </a:prstGeom>
          <a:noFill/>
        </p:spPr>
        <p:txBody>
          <a:bodyPr wrap="square" rtlCol="0">
            <a:spAutoFit/>
          </a:bodyPr>
          <a:lstStyle/>
          <a:p>
            <a:r>
              <a:rPr lang="fr-FR" dirty="0" smtClean="0"/>
              <a:t>Le fil est soumis aux forces de tension de surface </a:t>
            </a:r>
            <a:r>
              <a:rPr lang="fr-FR" dirty="0" err="1" smtClean="0"/>
              <a:t>d</a:t>
            </a:r>
            <a:r>
              <a:rPr lang="fr-FR" b="1" dirty="0" err="1" smtClean="0"/>
              <a:t>F</a:t>
            </a:r>
            <a:r>
              <a:rPr lang="fr-FR" b="1" baseline="-25000" dirty="0" err="1" smtClean="0"/>
              <a:t>s</a:t>
            </a:r>
            <a:r>
              <a:rPr dirty="0" smtClean="0"/>
              <a:t> </a:t>
            </a:r>
          </a:p>
          <a:p>
            <a:endParaRPr lang="fr-FR" dirty="0"/>
          </a:p>
        </p:txBody>
      </p:sp>
      <p:sp>
        <p:nvSpPr>
          <p:cNvPr id="6" name="Flèche vers la droite 5"/>
          <p:cNvSpPr/>
          <p:nvPr/>
        </p:nvSpPr>
        <p:spPr>
          <a:xfrm rot="8486363">
            <a:off x="4881965" y="2667000"/>
            <a:ext cx="10668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vers la droite 6"/>
          <p:cNvSpPr/>
          <p:nvPr/>
        </p:nvSpPr>
        <p:spPr>
          <a:xfrm rot="5400000">
            <a:off x="5715000" y="2971800"/>
            <a:ext cx="10668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a droite 7"/>
          <p:cNvSpPr/>
          <p:nvPr/>
        </p:nvSpPr>
        <p:spPr>
          <a:xfrm rot="2708127">
            <a:off x="6580296" y="2714830"/>
            <a:ext cx="10668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4. Travail et énergie de surface</a:t>
            </a:r>
            <a:endParaRPr lang="fr-FR" sz="2400" dirty="0"/>
          </a:p>
        </p:txBody>
      </p:sp>
      <p:sp>
        <p:nvSpPr>
          <p:cNvPr id="5" name="ZoneTexte 4"/>
          <p:cNvSpPr txBox="1"/>
          <p:nvPr/>
        </p:nvSpPr>
        <p:spPr>
          <a:xfrm>
            <a:off x="304800" y="0"/>
            <a:ext cx="8610600" cy="2031325"/>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smtClean="0"/>
          </a:p>
          <a:p>
            <a:endParaRPr lang="fr-FR" dirty="0" smtClean="0"/>
          </a:p>
          <a:p>
            <a:pPr marL="342900" indent="-342900">
              <a:buAutoNum type="alphaLcPeriod"/>
            </a:pPr>
            <a:r>
              <a:rPr lang="fr-FR" dirty="0" smtClean="0"/>
              <a:t>Travail de la tension de surface</a:t>
            </a:r>
          </a:p>
          <a:p>
            <a:pPr marL="342900" indent="-342900"/>
            <a:r>
              <a:rPr dirty="0" smtClean="0"/>
              <a:t> </a:t>
            </a:r>
          </a:p>
          <a:p>
            <a:endParaRPr lang="fr-FR" dirty="0"/>
          </a:p>
        </p:txBody>
      </p:sp>
      <p:sp>
        <p:nvSpPr>
          <p:cNvPr id="6" name="Parallélogramme 5"/>
          <p:cNvSpPr/>
          <p:nvPr/>
        </p:nvSpPr>
        <p:spPr>
          <a:xfrm>
            <a:off x="3352800" y="2971800"/>
            <a:ext cx="2438400" cy="175260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3810000" y="2971800"/>
            <a:ext cx="2667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3352800" y="4722812"/>
            <a:ext cx="2667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a:stCxn id="6" idx="5"/>
          </p:cNvCxnSpPr>
          <p:nvPr/>
        </p:nvCxnSpPr>
        <p:spPr>
          <a:xfrm rot="10800000" flipH="1" flipV="1">
            <a:off x="3571874" y="3848100"/>
            <a:ext cx="3514725"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a:stCxn id="6" idx="2"/>
          </p:cNvCxnSpPr>
          <p:nvPr/>
        </p:nvCxnSpPr>
        <p:spPr>
          <a:xfrm>
            <a:off x="5572125" y="3848100"/>
            <a:ext cx="447675"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6" idx="2"/>
          </p:cNvCxnSpPr>
          <p:nvPr/>
        </p:nvCxnSpPr>
        <p:spPr>
          <a:xfrm flipH="1">
            <a:off x="5029200" y="3848100"/>
            <a:ext cx="542925"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29199" y="3429000"/>
            <a:ext cx="542925" cy="369332"/>
          </a:xfrm>
          <a:prstGeom prst="rect">
            <a:avLst/>
          </a:prstGeom>
          <a:noFill/>
        </p:spPr>
        <p:txBody>
          <a:bodyPr wrap="square" rtlCol="0">
            <a:spAutoFit/>
          </a:bodyPr>
          <a:lstStyle/>
          <a:p>
            <a:r>
              <a:rPr lang="fr-FR" dirty="0" err="1" smtClean="0"/>
              <a:t>F</a:t>
            </a:r>
            <a:r>
              <a:rPr lang="fr-FR" baseline="-25000" dirty="0" err="1" smtClean="0"/>
              <a:t>s</a:t>
            </a:r>
            <a:endParaRPr lang="fr-FR" baseline="-25000" dirty="0"/>
          </a:p>
        </p:txBody>
      </p:sp>
      <p:sp>
        <p:nvSpPr>
          <p:cNvPr id="11" name="ZoneTexte 10"/>
          <p:cNvSpPr txBox="1"/>
          <p:nvPr/>
        </p:nvSpPr>
        <p:spPr>
          <a:xfrm>
            <a:off x="5705475" y="3429000"/>
            <a:ext cx="542925" cy="369332"/>
          </a:xfrm>
          <a:prstGeom prst="rect">
            <a:avLst/>
          </a:prstGeom>
          <a:noFill/>
        </p:spPr>
        <p:txBody>
          <a:bodyPr wrap="square" rtlCol="0">
            <a:spAutoFit/>
          </a:bodyPr>
          <a:lstStyle/>
          <a:p>
            <a:r>
              <a:rPr lang="fr-FR" dirty="0" err="1" smtClean="0"/>
              <a:t>F</a:t>
            </a:r>
            <a:r>
              <a:rPr lang="fr-FR" baseline="-25000" dirty="0" err="1" smtClean="0"/>
              <a:t>op</a:t>
            </a:r>
            <a:endParaRPr lang="fr-FR" baseline="-25000" dirty="0"/>
          </a:p>
        </p:txBody>
      </p:sp>
      <p:sp>
        <p:nvSpPr>
          <p:cNvPr id="13" name="ZoneTexte 12"/>
          <p:cNvSpPr txBox="1"/>
          <p:nvPr/>
        </p:nvSpPr>
        <p:spPr>
          <a:xfrm>
            <a:off x="3571873" y="3505200"/>
            <a:ext cx="238127" cy="369332"/>
          </a:xfrm>
          <a:prstGeom prst="rect">
            <a:avLst/>
          </a:prstGeom>
          <a:noFill/>
        </p:spPr>
        <p:txBody>
          <a:bodyPr wrap="square" rtlCol="0">
            <a:spAutoFit/>
          </a:bodyPr>
          <a:lstStyle/>
          <a:p>
            <a:r>
              <a:rPr lang="fr-FR" dirty="0" smtClean="0"/>
              <a:t>O</a:t>
            </a:r>
            <a:endParaRPr lang="fr-FR" dirty="0"/>
          </a:p>
        </p:txBody>
      </p:sp>
      <p:sp>
        <p:nvSpPr>
          <p:cNvPr id="15" name="ZoneTexte 14"/>
          <p:cNvSpPr txBox="1"/>
          <p:nvPr/>
        </p:nvSpPr>
        <p:spPr>
          <a:xfrm>
            <a:off x="5257800" y="3429000"/>
            <a:ext cx="238127" cy="369332"/>
          </a:xfrm>
          <a:prstGeom prst="rect">
            <a:avLst/>
          </a:prstGeom>
          <a:noFill/>
        </p:spPr>
        <p:txBody>
          <a:bodyPr wrap="square" rtlCol="0">
            <a:spAutoFit/>
          </a:bodyPr>
          <a:lstStyle/>
          <a:p>
            <a:r>
              <a:rPr lang="fr-FR" dirty="0" smtClean="0"/>
              <a:t>M</a:t>
            </a:r>
            <a:endParaRPr lang="fr-FR" dirty="0"/>
          </a:p>
        </p:txBody>
      </p:sp>
      <p:cxnSp>
        <p:nvCxnSpPr>
          <p:cNvPr id="18" name="Connecteur droit avec flèche 17"/>
          <p:cNvCxnSpPr/>
          <p:nvPr/>
        </p:nvCxnSpPr>
        <p:spPr>
          <a:xfrm rot="5400000">
            <a:off x="2471737" y="3624264"/>
            <a:ext cx="1752600" cy="44767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3038473" y="3581400"/>
            <a:ext cx="238127" cy="369332"/>
          </a:xfrm>
          <a:prstGeom prst="rect">
            <a:avLst/>
          </a:prstGeom>
          <a:noFill/>
        </p:spPr>
        <p:txBody>
          <a:bodyPr wrap="square" rtlCol="0">
            <a:spAutoFit/>
          </a:bodyPr>
          <a:lstStyle/>
          <a:p>
            <a:r>
              <a:rPr lang="fr-FR" dirty="0" smtClean="0"/>
              <a:t>l</a:t>
            </a:r>
            <a:endParaRPr lang="fr-FR" dirty="0"/>
          </a:p>
        </p:txBody>
      </p:sp>
      <p:cxnSp>
        <p:nvCxnSpPr>
          <p:cNvPr id="21" name="Connecteur droit 20"/>
          <p:cNvCxnSpPr/>
          <p:nvPr/>
        </p:nvCxnSpPr>
        <p:spPr>
          <a:xfrm rot="5400000">
            <a:off x="4687890" y="3619502"/>
            <a:ext cx="1749423" cy="45719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2209800" y="5715000"/>
            <a:ext cx="6705600" cy="646331"/>
          </a:xfrm>
          <a:prstGeom prst="rect">
            <a:avLst/>
          </a:prstGeom>
          <a:noFill/>
        </p:spPr>
        <p:txBody>
          <a:bodyPr wrap="square" rtlCol="0">
            <a:spAutoFit/>
          </a:bodyPr>
          <a:lstStyle/>
          <a:p>
            <a:r>
              <a:rPr lang="fr-FR" dirty="0" smtClean="0"/>
              <a:t>dW</a:t>
            </a:r>
            <a:r>
              <a:rPr lang="fr-FR" baseline="-25000" dirty="0" smtClean="0"/>
              <a:t>s</a:t>
            </a:r>
            <a:r>
              <a:rPr lang="fr-FR" dirty="0" smtClean="0"/>
              <a:t>=-γdA                      avec  A=2lx et </a:t>
            </a:r>
            <a:r>
              <a:rPr lang="fr-FR" dirty="0" err="1" smtClean="0"/>
              <a:t>γ</a:t>
            </a:r>
            <a:r>
              <a:rPr lang="fr-FR" dirty="0" smtClean="0"/>
              <a:t> la tension superficielle </a:t>
            </a:r>
          </a:p>
          <a:p>
            <a:r>
              <a:rPr lang="fr-FR" dirty="0" err="1" smtClean="0"/>
              <a:t>F</a:t>
            </a:r>
            <a:r>
              <a:rPr lang="fr-FR" baseline="-25000" dirty="0" err="1" smtClean="0"/>
              <a:t>s</a:t>
            </a:r>
            <a:r>
              <a:rPr lang="fr-FR" dirty="0" smtClean="0"/>
              <a:t>=2γl</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4. Travail et énergie de surface</a:t>
            </a:r>
            <a:endParaRPr lang="fr-FR" sz="2400" dirty="0"/>
          </a:p>
        </p:txBody>
      </p:sp>
      <p:sp>
        <p:nvSpPr>
          <p:cNvPr id="5" name="ZoneTexte 4"/>
          <p:cNvSpPr txBox="1"/>
          <p:nvPr/>
        </p:nvSpPr>
        <p:spPr>
          <a:xfrm>
            <a:off x="304800" y="0"/>
            <a:ext cx="8610600" cy="6463309"/>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smtClean="0"/>
          </a:p>
          <a:p>
            <a:endParaRPr lang="fr-FR" dirty="0" smtClean="0"/>
          </a:p>
          <a:p>
            <a:pPr marL="342900" indent="-342900"/>
            <a:r>
              <a:rPr lang="fr-FR" dirty="0" smtClean="0"/>
              <a:t>b. Énergie potentielle</a:t>
            </a:r>
          </a:p>
          <a:p>
            <a:pPr marL="342900" indent="-342900"/>
            <a:endParaRPr lang="fr-FR" dirty="0" smtClean="0"/>
          </a:p>
          <a:p>
            <a:pPr marL="342900" indent="-342900"/>
            <a:r>
              <a:rPr lang="fr-FR" dirty="0" err="1" smtClean="0"/>
              <a:t>γ</a:t>
            </a:r>
            <a:r>
              <a:rPr lang="fr-FR" dirty="0" smtClean="0"/>
              <a:t> ne dépond pas du point de l’élément de surface, si la lame est homogène, le travail peut se mettre sous la forme de la différentielle d’une fonction énergie potentielle:</a:t>
            </a:r>
          </a:p>
          <a:p>
            <a:pPr marL="342900" indent="-342900"/>
            <a:endParaRPr lang="fr-FR" dirty="0" smtClean="0"/>
          </a:p>
          <a:p>
            <a:pPr marL="342900" indent="-342900"/>
            <a:r>
              <a:rPr lang="fr-FR" dirty="0" err="1" smtClean="0"/>
              <a:t>δWs</a:t>
            </a:r>
            <a:r>
              <a:rPr lang="fr-FR" dirty="0" smtClean="0"/>
              <a:t>=</a:t>
            </a:r>
            <a:r>
              <a:rPr lang="fr-FR" dirty="0" err="1" smtClean="0"/>
              <a:t>-γdA</a:t>
            </a:r>
            <a:r>
              <a:rPr lang="fr-FR" dirty="0" smtClean="0"/>
              <a:t>=</a:t>
            </a:r>
            <a:r>
              <a:rPr lang="fr-FR" dirty="0" err="1" smtClean="0"/>
              <a:t>-d</a:t>
            </a:r>
            <a:r>
              <a:rPr lang="fr-FR" dirty="0" smtClean="0"/>
              <a:t>(γA)=</a:t>
            </a:r>
            <a:r>
              <a:rPr lang="fr-FR" dirty="0" err="1" smtClean="0"/>
              <a:t>-dE</a:t>
            </a:r>
            <a:r>
              <a:rPr lang="fr-FR" baseline="-25000" dirty="0" err="1" smtClean="0"/>
              <a:t>p</a:t>
            </a:r>
            <a:endParaRPr lang="fr-FR" baseline="-25000" dirty="0" smtClean="0"/>
          </a:p>
          <a:p>
            <a:pPr marL="342900" indent="-342900"/>
            <a:endParaRPr lang="fr-FR" dirty="0" smtClean="0"/>
          </a:p>
          <a:p>
            <a:pPr marL="342900" indent="-342900"/>
            <a:endParaRPr lang="fr-FR" dirty="0" smtClean="0"/>
          </a:p>
          <a:p>
            <a:pPr marL="342900" indent="-342900"/>
            <a:endParaRPr lang="fr-FR" dirty="0" smtClean="0"/>
          </a:p>
          <a:p>
            <a:pPr marL="342900" indent="-342900"/>
            <a:r>
              <a:rPr lang="fr-FR" dirty="0" smtClean="0"/>
              <a:t>c. Énergie libre</a:t>
            </a:r>
          </a:p>
          <a:p>
            <a:pPr marL="342900" indent="-342900"/>
            <a:endParaRPr lang="fr-FR" dirty="0" smtClean="0"/>
          </a:p>
          <a:p>
            <a:pPr marL="342900" indent="-342900"/>
            <a:r>
              <a:rPr lang="fr-FR" dirty="0" err="1" smtClean="0"/>
              <a:t>dF</a:t>
            </a:r>
            <a:r>
              <a:rPr lang="fr-FR" dirty="0" smtClean="0"/>
              <a:t> = </a:t>
            </a:r>
            <a:r>
              <a:rPr lang="fr-FR" dirty="0" err="1" smtClean="0"/>
              <a:t>dE</a:t>
            </a:r>
            <a:r>
              <a:rPr lang="fr-FR" baseline="-25000" dirty="0" err="1" smtClean="0"/>
              <a:t>p</a:t>
            </a:r>
            <a:r>
              <a:rPr lang="fr-FR" dirty="0" smtClean="0"/>
              <a:t>=</a:t>
            </a:r>
            <a:r>
              <a:rPr lang="fr-FR" dirty="0" err="1" smtClean="0"/>
              <a:t>γdA</a:t>
            </a:r>
            <a:endParaRPr lang="fr-FR" dirty="0" smtClean="0"/>
          </a:p>
          <a:p>
            <a:pPr marL="342900" indent="-342900"/>
            <a:endParaRPr lang="fr-FR" dirty="0" smtClean="0"/>
          </a:p>
          <a:p>
            <a:pPr marL="342900" indent="-342900"/>
            <a:r>
              <a:rPr lang="fr-FR" dirty="0" smtClean="0"/>
              <a:t>À température constante, l’énergie potentielle associée aux force de tension de surface est une énergie libre. </a:t>
            </a:r>
          </a:p>
          <a:p>
            <a:pPr marL="342900" indent="-342900"/>
            <a:endParaRPr lang="fr-FR" dirty="0" smtClean="0"/>
          </a:p>
          <a:p>
            <a:pPr marL="342900" indent="-342900"/>
            <a:r>
              <a:rPr lang="fr-FR" dirty="0" smtClean="0"/>
              <a:t>La tension de surface est alors l’énergie libre de la lame par unité de surface de lame formée.</a:t>
            </a:r>
            <a:r>
              <a:rPr dirty="0" smtClean="0"/>
              <a:t>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99871"/>
            <a:ext cx="8610600" cy="461665"/>
          </a:xfrm>
          <a:prstGeom prst="rect">
            <a:avLst/>
          </a:prstGeom>
        </p:spPr>
        <p:txBody>
          <a:bodyPr wrap="square">
            <a:spAutoFit/>
          </a:bodyPr>
          <a:lstStyle/>
          <a:p>
            <a:r>
              <a:rPr lang="fr-FR" sz="2400" dirty="0" smtClean="0"/>
              <a:t>Comment mesurer le coefficient de tension superficielle </a:t>
            </a:r>
            <a:r>
              <a:rPr lang="fr-FR" sz="2400" dirty="0" err="1" smtClean="0"/>
              <a:t></a:t>
            </a:r>
            <a:r>
              <a:rPr lang="fr-FR" sz="2400" dirty="0" smtClean="0"/>
              <a:t> ?</a:t>
            </a:r>
            <a:endParaRPr lang="fr-FR" sz="2400" dirty="0"/>
          </a:p>
        </p:txBody>
      </p:sp>
      <p:sp>
        <p:nvSpPr>
          <p:cNvPr id="3" name="ZoneTexte 2"/>
          <p:cNvSpPr txBox="1"/>
          <p:nvPr/>
        </p:nvSpPr>
        <p:spPr>
          <a:xfrm>
            <a:off x="304800" y="1295400"/>
            <a:ext cx="8153400" cy="369332"/>
          </a:xfrm>
          <a:prstGeom prst="rect">
            <a:avLst/>
          </a:prstGeom>
          <a:noFill/>
        </p:spPr>
        <p:txBody>
          <a:bodyPr wrap="square" rtlCol="0">
            <a:spAutoFit/>
          </a:bodyPr>
          <a:lstStyle/>
          <a:p>
            <a:r>
              <a:rPr lang="fr-FR" dirty="0" smtClean="0"/>
              <a:t>a. Méthode par arrachement de Lecomte de Noüy </a:t>
            </a:r>
            <a:endParaRPr lang="fr-FR" dirty="0"/>
          </a:p>
        </p:txBody>
      </p:sp>
      <p:sp>
        <p:nvSpPr>
          <p:cNvPr id="6" name="Arc plein 5"/>
          <p:cNvSpPr/>
          <p:nvPr/>
        </p:nvSpPr>
        <p:spPr>
          <a:xfrm rot="10800000">
            <a:off x="2590800" y="3504406"/>
            <a:ext cx="3657600" cy="1790700"/>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Parallélogramme 7"/>
          <p:cNvSpPr/>
          <p:nvPr/>
        </p:nvSpPr>
        <p:spPr>
          <a:xfrm>
            <a:off x="2590800" y="3428206"/>
            <a:ext cx="457200" cy="1066800"/>
          </a:xfrm>
          <a:prstGeom prst="parallelogram">
            <a:avLst>
              <a:gd name="adj" fmla="val 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Forme libre 14"/>
          <p:cNvSpPr/>
          <p:nvPr/>
        </p:nvSpPr>
        <p:spPr>
          <a:xfrm>
            <a:off x="6248400" y="4571206"/>
            <a:ext cx="1841500" cy="595450"/>
          </a:xfrm>
          <a:custGeom>
            <a:avLst/>
            <a:gdLst>
              <a:gd name="connsiteX0" fmla="*/ 0 w 1841500"/>
              <a:gd name="connsiteY0" fmla="*/ 0 h 595450"/>
              <a:gd name="connsiteX1" fmla="*/ 63500 w 1841500"/>
              <a:gd name="connsiteY1" fmla="*/ 127000 h 595450"/>
              <a:gd name="connsiteX2" fmla="*/ 152400 w 1841500"/>
              <a:gd name="connsiteY2" fmla="*/ 228600 h 595450"/>
              <a:gd name="connsiteX3" fmla="*/ 177800 w 1841500"/>
              <a:gd name="connsiteY3" fmla="*/ 266700 h 595450"/>
              <a:gd name="connsiteX4" fmla="*/ 355600 w 1841500"/>
              <a:gd name="connsiteY4" fmla="*/ 368300 h 595450"/>
              <a:gd name="connsiteX5" fmla="*/ 406400 w 1841500"/>
              <a:gd name="connsiteY5" fmla="*/ 393700 h 595450"/>
              <a:gd name="connsiteX6" fmla="*/ 469900 w 1841500"/>
              <a:gd name="connsiteY6" fmla="*/ 419100 h 595450"/>
              <a:gd name="connsiteX7" fmla="*/ 520700 w 1841500"/>
              <a:gd name="connsiteY7" fmla="*/ 457200 h 595450"/>
              <a:gd name="connsiteX8" fmla="*/ 558800 w 1841500"/>
              <a:gd name="connsiteY8" fmla="*/ 469900 h 595450"/>
              <a:gd name="connsiteX9" fmla="*/ 622300 w 1841500"/>
              <a:gd name="connsiteY9" fmla="*/ 495300 h 595450"/>
              <a:gd name="connsiteX10" fmla="*/ 736600 w 1841500"/>
              <a:gd name="connsiteY10" fmla="*/ 520700 h 595450"/>
              <a:gd name="connsiteX11" fmla="*/ 825500 w 1841500"/>
              <a:gd name="connsiteY11" fmla="*/ 546100 h 595450"/>
              <a:gd name="connsiteX12" fmla="*/ 1282700 w 1841500"/>
              <a:gd name="connsiteY12" fmla="*/ 571500 h 595450"/>
              <a:gd name="connsiteX13" fmla="*/ 1841500 w 1841500"/>
              <a:gd name="connsiteY13" fmla="*/ 584200 h 5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1500" h="595450">
                <a:moveTo>
                  <a:pt x="0" y="0"/>
                </a:moveTo>
                <a:cubicBezTo>
                  <a:pt x="36246" y="108737"/>
                  <a:pt x="6053" y="44933"/>
                  <a:pt x="63500" y="127000"/>
                </a:cubicBezTo>
                <a:cubicBezTo>
                  <a:pt x="128323" y="219604"/>
                  <a:pt x="86122" y="184415"/>
                  <a:pt x="152400" y="228600"/>
                </a:cubicBezTo>
                <a:cubicBezTo>
                  <a:pt x="160867" y="241300"/>
                  <a:pt x="166313" y="256649"/>
                  <a:pt x="177800" y="266700"/>
                </a:cubicBezTo>
                <a:cubicBezTo>
                  <a:pt x="225669" y="308585"/>
                  <a:pt x="300913" y="340957"/>
                  <a:pt x="355600" y="368300"/>
                </a:cubicBezTo>
                <a:cubicBezTo>
                  <a:pt x="372533" y="376767"/>
                  <a:pt x="388822" y="386669"/>
                  <a:pt x="406400" y="393700"/>
                </a:cubicBezTo>
                <a:cubicBezTo>
                  <a:pt x="427567" y="402167"/>
                  <a:pt x="449972" y="408029"/>
                  <a:pt x="469900" y="419100"/>
                </a:cubicBezTo>
                <a:cubicBezTo>
                  <a:pt x="488403" y="429379"/>
                  <a:pt x="502322" y="446698"/>
                  <a:pt x="520700" y="457200"/>
                </a:cubicBezTo>
                <a:cubicBezTo>
                  <a:pt x="532323" y="463842"/>
                  <a:pt x="546265" y="465200"/>
                  <a:pt x="558800" y="469900"/>
                </a:cubicBezTo>
                <a:cubicBezTo>
                  <a:pt x="580146" y="477905"/>
                  <a:pt x="600673" y="488091"/>
                  <a:pt x="622300" y="495300"/>
                </a:cubicBezTo>
                <a:cubicBezTo>
                  <a:pt x="661412" y="508337"/>
                  <a:pt x="696337" y="510634"/>
                  <a:pt x="736600" y="520700"/>
                </a:cubicBezTo>
                <a:cubicBezTo>
                  <a:pt x="809141" y="538835"/>
                  <a:pt x="738397" y="530263"/>
                  <a:pt x="825500" y="546100"/>
                </a:cubicBezTo>
                <a:cubicBezTo>
                  <a:pt x="980340" y="574253"/>
                  <a:pt x="1112916" y="565645"/>
                  <a:pt x="1282700" y="571500"/>
                </a:cubicBezTo>
                <a:cubicBezTo>
                  <a:pt x="1570099" y="595450"/>
                  <a:pt x="1384124" y="584200"/>
                  <a:pt x="1841500" y="58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Forme libre 15"/>
          <p:cNvSpPr/>
          <p:nvPr/>
        </p:nvSpPr>
        <p:spPr>
          <a:xfrm>
            <a:off x="457200" y="4609306"/>
            <a:ext cx="2120900" cy="685800"/>
          </a:xfrm>
          <a:custGeom>
            <a:avLst/>
            <a:gdLst>
              <a:gd name="connsiteX0" fmla="*/ 2120900 w 2120900"/>
              <a:gd name="connsiteY0" fmla="*/ 0 h 685800"/>
              <a:gd name="connsiteX1" fmla="*/ 2019300 w 2120900"/>
              <a:gd name="connsiteY1" fmla="*/ 139700 h 685800"/>
              <a:gd name="connsiteX2" fmla="*/ 1968500 w 2120900"/>
              <a:gd name="connsiteY2" fmla="*/ 190500 h 685800"/>
              <a:gd name="connsiteX3" fmla="*/ 1943100 w 2120900"/>
              <a:gd name="connsiteY3" fmla="*/ 241300 h 685800"/>
              <a:gd name="connsiteX4" fmla="*/ 1905000 w 2120900"/>
              <a:gd name="connsiteY4" fmla="*/ 292100 h 685800"/>
              <a:gd name="connsiteX5" fmla="*/ 1841500 w 2120900"/>
              <a:gd name="connsiteY5" fmla="*/ 368300 h 685800"/>
              <a:gd name="connsiteX6" fmla="*/ 1790700 w 2120900"/>
              <a:gd name="connsiteY6" fmla="*/ 457200 h 685800"/>
              <a:gd name="connsiteX7" fmla="*/ 1739900 w 2120900"/>
              <a:gd name="connsiteY7" fmla="*/ 482600 h 685800"/>
              <a:gd name="connsiteX8" fmla="*/ 1638300 w 2120900"/>
              <a:gd name="connsiteY8" fmla="*/ 546100 h 685800"/>
              <a:gd name="connsiteX9" fmla="*/ 1574800 w 2120900"/>
              <a:gd name="connsiteY9" fmla="*/ 584200 h 685800"/>
              <a:gd name="connsiteX10" fmla="*/ 1536700 w 2120900"/>
              <a:gd name="connsiteY10" fmla="*/ 609600 h 685800"/>
              <a:gd name="connsiteX11" fmla="*/ 1435100 w 2120900"/>
              <a:gd name="connsiteY11" fmla="*/ 635000 h 685800"/>
              <a:gd name="connsiteX12" fmla="*/ 1384300 w 2120900"/>
              <a:gd name="connsiteY12" fmla="*/ 647700 h 685800"/>
              <a:gd name="connsiteX13" fmla="*/ 1333500 w 2120900"/>
              <a:gd name="connsiteY13" fmla="*/ 660400 h 685800"/>
              <a:gd name="connsiteX14" fmla="*/ 1257300 w 2120900"/>
              <a:gd name="connsiteY14" fmla="*/ 673100 h 685800"/>
              <a:gd name="connsiteX15" fmla="*/ 952500 w 2120900"/>
              <a:gd name="connsiteY15" fmla="*/ 685800 h 685800"/>
              <a:gd name="connsiteX16" fmla="*/ 279400 w 2120900"/>
              <a:gd name="connsiteY16" fmla="*/ 673100 h 685800"/>
              <a:gd name="connsiteX17" fmla="*/ 165100 w 2120900"/>
              <a:gd name="connsiteY17" fmla="*/ 622300 h 685800"/>
              <a:gd name="connsiteX18" fmla="*/ 127000 w 2120900"/>
              <a:gd name="connsiteY18" fmla="*/ 609600 h 685800"/>
              <a:gd name="connsiteX19" fmla="*/ 0 w 2120900"/>
              <a:gd name="connsiteY19" fmla="*/ 5207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900" h="685800">
                <a:moveTo>
                  <a:pt x="2120900" y="0"/>
                </a:moveTo>
                <a:cubicBezTo>
                  <a:pt x="2092535" y="42547"/>
                  <a:pt x="2047753" y="111247"/>
                  <a:pt x="2019300" y="139700"/>
                </a:cubicBezTo>
                <a:cubicBezTo>
                  <a:pt x="2002367" y="156633"/>
                  <a:pt x="1982868" y="171342"/>
                  <a:pt x="1968500" y="190500"/>
                </a:cubicBezTo>
                <a:cubicBezTo>
                  <a:pt x="1957141" y="205646"/>
                  <a:pt x="1953134" y="225246"/>
                  <a:pt x="1943100" y="241300"/>
                </a:cubicBezTo>
                <a:cubicBezTo>
                  <a:pt x="1931882" y="259249"/>
                  <a:pt x="1917700" y="275167"/>
                  <a:pt x="1905000" y="292100"/>
                </a:cubicBezTo>
                <a:cubicBezTo>
                  <a:pt x="1876765" y="376805"/>
                  <a:pt x="1916989" y="280229"/>
                  <a:pt x="1841500" y="368300"/>
                </a:cubicBezTo>
                <a:cubicBezTo>
                  <a:pt x="1817770" y="395985"/>
                  <a:pt x="1819752" y="432990"/>
                  <a:pt x="1790700" y="457200"/>
                </a:cubicBezTo>
                <a:cubicBezTo>
                  <a:pt x="1776156" y="469320"/>
                  <a:pt x="1756253" y="473061"/>
                  <a:pt x="1739900" y="482600"/>
                </a:cubicBezTo>
                <a:cubicBezTo>
                  <a:pt x="1705403" y="502723"/>
                  <a:pt x="1672313" y="525169"/>
                  <a:pt x="1638300" y="546100"/>
                </a:cubicBezTo>
                <a:cubicBezTo>
                  <a:pt x="1617277" y="559037"/>
                  <a:pt x="1595339" y="570508"/>
                  <a:pt x="1574800" y="584200"/>
                </a:cubicBezTo>
                <a:cubicBezTo>
                  <a:pt x="1562100" y="592667"/>
                  <a:pt x="1551045" y="604384"/>
                  <a:pt x="1536700" y="609600"/>
                </a:cubicBezTo>
                <a:cubicBezTo>
                  <a:pt x="1503893" y="621530"/>
                  <a:pt x="1468967" y="626533"/>
                  <a:pt x="1435100" y="635000"/>
                </a:cubicBezTo>
                <a:lnTo>
                  <a:pt x="1384300" y="647700"/>
                </a:lnTo>
                <a:cubicBezTo>
                  <a:pt x="1367367" y="651933"/>
                  <a:pt x="1350717" y="657531"/>
                  <a:pt x="1333500" y="660400"/>
                </a:cubicBezTo>
                <a:cubicBezTo>
                  <a:pt x="1308100" y="664633"/>
                  <a:pt x="1282993" y="671387"/>
                  <a:pt x="1257300" y="673100"/>
                </a:cubicBezTo>
                <a:cubicBezTo>
                  <a:pt x="1155837" y="679864"/>
                  <a:pt x="1054100" y="681567"/>
                  <a:pt x="952500" y="685800"/>
                </a:cubicBezTo>
                <a:cubicBezTo>
                  <a:pt x="728133" y="681567"/>
                  <a:pt x="503517" y="684496"/>
                  <a:pt x="279400" y="673100"/>
                </a:cubicBezTo>
                <a:cubicBezTo>
                  <a:pt x="206452" y="669391"/>
                  <a:pt x="215368" y="647434"/>
                  <a:pt x="165100" y="622300"/>
                </a:cubicBezTo>
                <a:cubicBezTo>
                  <a:pt x="153126" y="616313"/>
                  <a:pt x="138401" y="616616"/>
                  <a:pt x="127000" y="609600"/>
                </a:cubicBezTo>
                <a:cubicBezTo>
                  <a:pt x="82991" y="582518"/>
                  <a:pt x="0" y="520700"/>
                  <a:pt x="0" y="5207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Parallélogramme 17"/>
          <p:cNvSpPr/>
          <p:nvPr/>
        </p:nvSpPr>
        <p:spPr>
          <a:xfrm>
            <a:off x="5791200" y="3428206"/>
            <a:ext cx="457200" cy="1066800"/>
          </a:xfrm>
          <a:prstGeom prst="parallelogram">
            <a:avLst>
              <a:gd name="adj" fmla="val 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rot="5400000">
            <a:off x="5487194" y="5028406"/>
            <a:ext cx="1066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rot="5400000">
            <a:off x="2286794" y="5027612"/>
            <a:ext cx="1066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rot="5400000">
            <a:off x="647700" y="3771106"/>
            <a:ext cx="685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609600" y="3504406"/>
            <a:ext cx="533400" cy="369332"/>
          </a:xfrm>
          <a:prstGeom prst="rect">
            <a:avLst/>
          </a:prstGeom>
          <a:noFill/>
        </p:spPr>
        <p:txBody>
          <a:bodyPr wrap="square" rtlCol="0">
            <a:spAutoFit/>
          </a:bodyPr>
          <a:lstStyle/>
          <a:p>
            <a:r>
              <a:rPr lang="fr-FR" dirty="0" smtClean="0"/>
              <a:t>g</a:t>
            </a:r>
            <a:endParaRPr lang="fr-FR" dirty="0"/>
          </a:p>
        </p:txBody>
      </p:sp>
      <p:cxnSp>
        <p:nvCxnSpPr>
          <p:cNvPr id="26" name="Connecteur droit avec flèche 25"/>
          <p:cNvCxnSpPr/>
          <p:nvPr/>
        </p:nvCxnSpPr>
        <p:spPr>
          <a:xfrm rot="5400000" flipH="1" flipV="1">
            <a:off x="3924300" y="2781300"/>
            <a:ext cx="838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ZoneTexte 26"/>
          <p:cNvSpPr txBox="1"/>
          <p:nvPr/>
        </p:nvSpPr>
        <p:spPr>
          <a:xfrm>
            <a:off x="4495800" y="2514600"/>
            <a:ext cx="838200" cy="369332"/>
          </a:xfrm>
          <a:prstGeom prst="rect">
            <a:avLst/>
          </a:prstGeom>
          <a:noFill/>
        </p:spPr>
        <p:txBody>
          <a:bodyPr wrap="square" rtlCol="0">
            <a:spAutoFit/>
          </a:bodyPr>
          <a:lstStyle/>
          <a:p>
            <a:r>
              <a:rPr lang="fr-FR" dirty="0" smtClean="0">
                <a:solidFill>
                  <a:srgbClr val="FF0000"/>
                </a:solidFill>
              </a:rPr>
              <a:t>Fa</a:t>
            </a:r>
            <a:endParaRPr lang="fr-FR" dirty="0">
              <a:solidFill>
                <a:srgbClr val="FF0000"/>
              </a:solidFill>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TotalTime>
  <Words>702</Words>
  <Application>Microsoft Macintosh PowerPoint</Application>
  <PresentationFormat>Présentation à l'écran (4:3)</PresentationFormat>
  <Paragraphs>84</Paragraphs>
  <Slides>14</Slides>
  <Notes>1</Notes>
  <HiddenSlides>0</HiddenSlides>
  <MMClips>0</MMClips>
  <ScaleCrop>false</ScaleCrop>
  <HeadingPairs>
    <vt:vector size="6" baseType="variant">
      <vt:variant>
        <vt:lpstr>Modèle de conception</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Thème Office</vt:lpstr>
      <vt:lpstr>Equation</vt:lpstr>
      <vt:lpstr> CH 1 Tension superficielle</vt:lpstr>
      <vt:lpstr>1. Le phénomène de la tension de surface</vt:lpstr>
      <vt:lpstr>1. Le phénomène de la tension de surface</vt:lpstr>
      <vt:lpstr> 2. Origine de la tension superficielle (Forces de Wan der Waals en 1/r6)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Tension superficielle</dc:title>
  <dc:creator>Sadia radji</dc:creator>
  <cp:lastModifiedBy>Sadia radji</cp:lastModifiedBy>
  <cp:revision>101</cp:revision>
  <dcterms:created xsi:type="dcterms:W3CDTF">2020-03-21T17:34:41Z</dcterms:created>
  <dcterms:modified xsi:type="dcterms:W3CDTF">2020-03-21T17:36:33Z</dcterms:modified>
</cp:coreProperties>
</file>