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9" r:id="rId3"/>
    <p:sldId id="257" r:id="rId4"/>
    <p:sldId id="262" r:id="rId5"/>
    <p:sldId id="258" r:id="rId6"/>
    <p:sldId id="260" r:id="rId7"/>
    <p:sldId id="259" r:id="rId8"/>
    <p:sldId id="263" r:id="rId9"/>
    <p:sldId id="261" r:id="rId10"/>
    <p:sldId id="268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EBB1E-8611-4B57-82F5-A10BACD1D74A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C0B2B-BF73-4EA5-B1B0-02DD38637B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C0B2B-BF73-4EA5-B1B0-02DD38637B9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C0B2B-BF73-4EA5-B1B0-02DD38637B9A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C0B2B-BF73-4EA5-B1B0-02DD38637B9A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C0B2B-BF73-4EA5-B1B0-02DD38637B9A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C0B2B-BF73-4EA5-B1B0-02DD38637B9A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C0B2B-BF73-4EA5-B1B0-02DD38637B9A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C0B2B-BF73-4EA5-B1B0-02DD38637B9A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C0B2B-BF73-4EA5-B1B0-02DD38637B9A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C0B2B-BF73-4EA5-B1B0-02DD38637B9A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C0B2B-BF73-4EA5-B1B0-02DD38637B9A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BDA2-65B6-486C-837C-A66CF93CA71B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3D838-D367-4827-BC7E-F047D58CD9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BDA2-65B6-486C-837C-A66CF93CA71B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3D838-D367-4827-BC7E-F047D58CD9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BDA2-65B6-486C-837C-A66CF93CA71B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3D838-D367-4827-BC7E-F047D58CD9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BDA2-65B6-486C-837C-A66CF93CA71B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3D838-D367-4827-BC7E-F047D58CD9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BDA2-65B6-486C-837C-A66CF93CA71B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3D838-D367-4827-BC7E-F047D58CD9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BDA2-65B6-486C-837C-A66CF93CA71B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3D838-D367-4827-BC7E-F047D58CD9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BDA2-65B6-486C-837C-A66CF93CA71B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3D838-D367-4827-BC7E-F047D58CD9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BDA2-65B6-486C-837C-A66CF93CA71B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3D838-D367-4827-BC7E-F047D58CD9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BDA2-65B6-486C-837C-A66CF93CA71B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3D838-D367-4827-BC7E-F047D58CD9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BDA2-65B6-486C-837C-A66CF93CA71B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3D838-D367-4827-BC7E-F047D58CD9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BDA2-65B6-486C-837C-A66CF93CA71B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3D838-D367-4827-BC7E-F047D58CD9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CBDA2-65B6-486C-837C-A66CF93CA71B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3D838-D367-4827-BC7E-F047D58CD9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fr-FR" dirty="0" smtClean="0"/>
              <a:t>New </a:t>
            </a:r>
            <a:r>
              <a:rPr lang="fr-FR" dirty="0" err="1" smtClean="0"/>
              <a:t>Economic</a:t>
            </a:r>
            <a:r>
              <a:rPr lang="fr-FR" dirty="0" smtClean="0"/>
              <a:t> </a:t>
            </a:r>
            <a:r>
              <a:rPr lang="fr-FR" dirty="0" err="1" smtClean="0"/>
              <a:t>Geography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412776"/>
            <a:ext cx="6400800" cy="936104"/>
          </a:xfrm>
        </p:spPr>
        <p:txBody>
          <a:bodyPr>
            <a:normAutofit/>
          </a:bodyPr>
          <a:lstStyle/>
          <a:p>
            <a:r>
              <a:rPr lang="fr-FR" sz="4400" dirty="0" err="1" smtClean="0">
                <a:solidFill>
                  <a:srgbClr val="FF0000"/>
                </a:solidFill>
              </a:rPr>
              <a:t>Empirical</a:t>
            </a:r>
            <a:r>
              <a:rPr lang="fr-FR" sz="4400" dirty="0" smtClean="0">
                <a:solidFill>
                  <a:srgbClr val="FF0000"/>
                </a:solidFill>
              </a:rPr>
              <a:t> </a:t>
            </a:r>
            <a:r>
              <a:rPr lang="fr-FR" sz="4400" dirty="0" err="1" smtClean="0">
                <a:solidFill>
                  <a:srgbClr val="FF0000"/>
                </a:solidFill>
              </a:rPr>
              <a:t>Analysis</a:t>
            </a:r>
            <a:endParaRPr lang="fr-FR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</a:t>
            </a:r>
            <a:r>
              <a:rPr lang="fr-FR" dirty="0" err="1" smtClean="0"/>
              <a:t>success</a:t>
            </a:r>
            <a:r>
              <a:rPr lang="fr-FR" dirty="0" smtClean="0"/>
              <a:t> for the New </a:t>
            </a:r>
            <a:r>
              <a:rPr lang="fr-FR" dirty="0" err="1" smtClean="0"/>
              <a:t>Econ</a:t>
            </a:r>
            <a:r>
              <a:rPr lang="fr-FR" dirty="0" smtClean="0"/>
              <a:t> </a:t>
            </a:r>
            <a:r>
              <a:rPr lang="fr-FR" dirty="0" err="1" smtClean="0"/>
              <a:t>Geo</a:t>
            </a:r>
            <a:r>
              <a:rPr lang="fr-FR" dirty="0" smtClean="0"/>
              <a:t>,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theoretical</a:t>
            </a:r>
            <a:r>
              <a:rPr lang="fr-FR" dirty="0" smtClean="0"/>
              <a:t> to </a:t>
            </a:r>
            <a:r>
              <a:rPr lang="fr-FR" dirty="0" err="1" smtClean="0"/>
              <a:t>empirical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Explain</a:t>
            </a:r>
            <a:r>
              <a:rPr lang="fr-FR" dirty="0" smtClean="0"/>
              <a:t> </a:t>
            </a:r>
            <a:r>
              <a:rPr lang="fr-FR" dirty="0" err="1" smtClean="0"/>
              <a:t>well</a:t>
            </a:r>
            <a:r>
              <a:rPr lang="fr-FR" dirty="0" smtClean="0"/>
              <a:t> </a:t>
            </a:r>
            <a:r>
              <a:rPr lang="fr-FR" dirty="0" err="1" smtClean="0"/>
              <a:t>differences</a:t>
            </a:r>
            <a:r>
              <a:rPr lang="fr-FR" dirty="0" smtClean="0"/>
              <a:t> in GDP per capita </a:t>
            </a:r>
            <a:r>
              <a:rPr lang="fr-FR" dirty="0" err="1" smtClean="0"/>
              <a:t>between</a:t>
            </a:r>
            <a:r>
              <a:rPr lang="fr-FR" dirty="0" smtClean="0"/>
              <a:t> countries</a:t>
            </a:r>
          </a:p>
          <a:p>
            <a:r>
              <a:rPr lang="fr-FR" dirty="0" smtClean="0"/>
              <a:t>Has been </a:t>
            </a:r>
            <a:r>
              <a:rPr lang="fr-FR" dirty="0" err="1" smtClean="0"/>
              <a:t>extended</a:t>
            </a:r>
            <a:r>
              <a:rPr lang="fr-FR" dirty="0" smtClean="0"/>
              <a:t> to </a:t>
            </a:r>
            <a:r>
              <a:rPr lang="fr-FR" dirty="0" err="1" smtClean="0"/>
              <a:t>various</a:t>
            </a:r>
            <a:r>
              <a:rPr lang="fr-FR" dirty="0" smtClean="0"/>
              <a:t> </a:t>
            </a:r>
            <a:r>
              <a:rPr lang="fr-FR" dirty="0" err="1" smtClean="0"/>
              <a:t>topics</a:t>
            </a:r>
            <a:r>
              <a:rPr lang="fr-FR" dirty="0" smtClean="0"/>
              <a:t>, in </a:t>
            </a:r>
            <a:r>
              <a:rPr lang="fr-FR" dirty="0" err="1" smtClean="0"/>
              <a:t>particular</a:t>
            </a:r>
            <a:r>
              <a:rPr lang="fr-FR" dirty="0" smtClean="0"/>
              <a:t> to </a:t>
            </a:r>
            <a:r>
              <a:rPr lang="fr-FR" dirty="0" err="1" smtClean="0"/>
              <a:t>explain</a:t>
            </a:r>
            <a:r>
              <a:rPr lang="fr-FR" dirty="0" smtClean="0"/>
              <a:t> </a:t>
            </a:r>
            <a:r>
              <a:rPr lang="fr-FR" dirty="0" err="1" smtClean="0"/>
              <a:t>wage</a:t>
            </a:r>
            <a:r>
              <a:rPr lang="fr-FR" dirty="0" smtClean="0"/>
              <a:t>, migration and FDI location </a:t>
            </a:r>
            <a:r>
              <a:rPr lang="fr-FR" dirty="0" err="1" smtClean="0"/>
              <a:t>choice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Empirical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Empirical</a:t>
            </a:r>
            <a:r>
              <a:rPr lang="fr-FR" dirty="0" smtClean="0"/>
              <a:t> Tests</a:t>
            </a:r>
          </a:p>
          <a:p>
            <a:r>
              <a:rPr lang="fr-FR" dirty="0" err="1" smtClean="0"/>
              <a:t>Reduced</a:t>
            </a:r>
            <a:r>
              <a:rPr lang="fr-FR" dirty="0" smtClean="0"/>
              <a:t> </a:t>
            </a:r>
            <a:r>
              <a:rPr lang="fr-FR" dirty="0" err="1" smtClean="0"/>
              <a:t>form</a:t>
            </a:r>
            <a:r>
              <a:rPr lang="fr-FR" dirty="0" smtClean="0"/>
              <a:t> </a:t>
            </a:r>
            <a:r>
              <a:rPr lang="fr-FR" i="1" dirty="0" smtClean="0"/>
              <a:t>versus</a:t>
            </a:r>
            <a:r>
              <a:rPr lang="fr-FR" dirty="0" smtClean="0"/>
              <a:t> structural </a:t>
            </a:r>
            <a:r>
              <a:rPr lang="fr-FR" dirty="0" err="1" smtClean="0"/>
              <a:t>form</a:t>
            </a:r>
            <a:endParaRPr lang="fr-FR" dirty="0" smtClean="0"/>
          </a:p>
          <a:p>
            <a:r>
              <a:rPr lang="fr-FR" dirty="0" err="1" smtClean="0"/>
              <a:t>Reduced</a:t>
            </a:r>
            <a:r>
              <a:rPr lang="fr-FR" dirty="0" smtClean="0"/>
              <a:t> </a:t>
            </a:r>
            <a:r>
              <a:rPr lang="fr-FR" dirty="0" err="1" smtClean="0"/>
              <a:t>form</a:t>
            </a:r>
            <a:r>
              <a:rPr lang="fr-FR" dirty="0" smtClean="0"/>
              <a:t>:</a:t>
            </a:r>
          </a:p>
          <a:p>
            <a:r>
              <a:rPr lang="fr-FR" dirty="0" err="1" smtClean="0"/>
              <a:t>wage</a:t>
            </a:r>
            <a:r>
              <a:rPr lang="fr-FR" dirty="0" smtClean="0"/>
              <a:t> = export/GDP + </a:t>
            </a:r>
            <a:r>
              <a:rPr lang="fr-FR" dirty="0" err="1" smtClean="0"/>
              <a:t>density</a:t>
            </a:r>
            <a:r>
              <a:rPr lang="fr-FR" dirty="0" smtClean="0"/>
              <a:t> + </a:t>
            </a:r>
            <a:r>
              <a:rPr lang="fr-FR" dirty="0" err="1" smtClean="0"/>
              <a:t>etc</a:t>
            </a:r>
            <a:endParaRPr lang="fr-FR" dirty="0" smtClean="0"/>
          </a:p>
          <a:p>
            <a:r>
              <a:rPr lang="fr-FR" dirty="0" smtClean="0"/>
              <a:t>Problem1: </a:t>
            </a:r>
            <a:r>
              <a:rPr lang="fr-FR" dirty="0" err="1" smtClean="0"/>
              <a:t>omitted</a:t>
            </a:r>
            <a:r>
              <a:rPr lang="fr-FR" dirty="0" smtClean="0"/>
              <a:t> </a:t>
            </a:r>
            <a:r>
              <a:rPr lang="fr-FR" dirty="0" err="1" smtClean="0"/>
              <a:t>bias</a:t>
            </a:r>
            <a:r>
              <a:rPr lang="fr-FR" dirty="0" smtClean="0"/>
              <a:t> </a:t>
            </a:r>
          </a:p>
          <a:p>
            <a:r>
              <a:rPr lang="fr-FR" dirty="0" smtClean="0"/>
              <a:t>Problem2: not </a:t>
            </a:r>
            <a:r>
              <a:rPr lang="fr-FR" dirty="0" err="1" smtClean="0"/>
              <a:t>really</a:t>
            </a:r>
            <a:r>
              <a:rPr lang="fr-FR" dirty="0" smtClean="0"/>
              <a:t> a test of the model.  </a:t>
            </a:r>
          </a:p>
          <a:p>
            <a:r>
              <a:rPr lang="fr-FR" dirty="0" smtClean="0"/>
              <a:t>The model </a:t>
            </a:r>
            <a:r>
              <a:rPr lang="fr-FR" dirty="0" err="1" smtClean="0"/>
              <a:t>cannot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invalidated</a:t>
            </a:r>
            <a:r>
              <a:rPr lang="fr-FR" dirty="0" smtClean="0"/>
              <a:t> by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method</a:t>
            </a:r>
            <a:r>
              <a:rPr lang="fr-FR" dirty="0" smtClean="0"/>
              <a:t>. </a:t>
            </a: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err="1" smtClean="0"/>
              <a:t>usefull</a:t>
            </a:r>
            <a:r>
              <a:rPr lang="fr-FR" dirty="0" smtClean="0"/>
              <a:t> to </a:t>
            </a:r>
            <a:r>
              <a:rPr lang="fr-FR" dirty="0" err="1" smtClean="0"/>
              <a:t>understand</a:t>
            </a:r>
            <a:r>
              <a:rPr lang="fr-FR" dirty="0" smtClean="0"/>
              <a:t> </a:t>
            </a:r>
            <a:r>
              <a:rPr lang="fr-FR" dirty="0" err="1" smtClean="0"/>
              <a:t>relationship</a:t>
            </a:r>
            <a:r>
              <a:rPr lang="fr-FR" dirty="0" smtClean="0"/>
              <a:t> (if </a:t>
            </a:r>
            <a:r>
              <a:rPr lang="fr-FR" dirty="0" err="1" smtClean="0"/>
              <a:t>omitted</a:t>
            </a:r>
            <a:r>
              <a:rPr lang="fr-FR" dirty="0" smtClean="0"/>
              <a:t> </a:t>
            </a:r>
            <a:r>
              <a:rPr lang="fr-FR" dirty="0" err="1" smtClean="0"/>
              <a:t>bias</a:t>
            </a:r>
            <a:r>
              <a:rPr lang="fr-FR" dirty="0" smtClean="0"/>
              <a:t> not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serious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Redding and </a:t>
            </a:r>
            <a:r>
              <a:rPr lang="fr-FR" dirty="0" err="1" smtClean="0"/>
              <a:t>Venable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>
            <a:normAutofit/>
          </a:bodyPr>
          <a:lstStyle/>
          <a:p>
            <a:r>
              <a:rPr lang="fr-FR" dirty="0" smtClean="0"/>
              <a:t>Multi-country version of </a:t>
            </a:r>
            <a:r>
              <a:rPr lang="fr-FR" dirty="0" err="1" smtClean="0"/>
              <a:t>Krugman</a:t>
            </a:r>
            <a:r>
              <a:rPr lang="fr-FR" dirty="0" smtClean="0"/>
              <a:t> and </a:t>
            </a:r>
            <a:r>
              <a:rPr lang="fr-FR" dirty="0" err="1" smtClean="0"/>
              <a:t>Venables</a:t>
            </a:r>
            <a:r>
              <a:rPr lang="fr-FR" dirty="0" smtClean="0"/>
              <a:t> (1995).</a:t>
            </a:r>
          </a:p>
          <a:p>
            <a:r>
              <a:rPr lang="fr-FR" dirty="0" err="1" smtClean="0"/>
              <a:t>Theoretical</a:t>
            </a:r>
            <a:r>
              <a:rPr lang="fr-FR" dirty="0" smtClean="0"/>
              <a:t> </a:t>
            </a:r>
            <a:r>
              <a:rPr lang="fr-FR" dirty="0" err="1" smtClean="0"/>
              <a:t>wage</a:t>
            </a:r>
            <a:r>
              <a:rPr lang="fr-FR" dirty="0" smtClean="0"/>
              <a:t> </a:t>
            </a:r>
            <a:r>
              <a:rPr lang="fr-FR" dirty="0" err="1" smtClean="0"/>
              <a:t>equation</a:t>
            </a:r>
            <a:r>
              <a:rPr lang="fr-FR" dirty="0" smtClean="0"/>
              <a:t>: </a:t>
            </a:r>
            <a:r>
              <a:rPr lang="fr-FR" dirty="0" err="1" smtClean="0"/>
              <a:t>wage</a:t>
            </a:r>
            <a:endParaRPr lang="fr-FR" dirty="0" smtClean="0"/>
          </a:p>
          <a:p>
            <a:pPr>
              <a:buNone/>
            </a:pPr>
            <a:r>
              <a:rPr lang="fr-FR" dirty="0" err="1" smtClean="0"/>
              <a:t>With</a:t>
            </a:r>
            <a:r>
              <a:rPr lang="fr-FR" dirty="0" smtClean="0"/>
              <a:t>: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780928"/>
            <a:ext cx="2316257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3645024"/>
            <a:ext cx="2808312" cy="161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Market access (</a:t>
            </a:r>
            <a:r>
              <a:rPr lang="en-US" dirty="0" smtClean="0"/>
              <a:t>market potential) measures the </a:t>
            </a:r>
            <a:r>
              <a:rPr lang="en-US" dirty="0"/>
              <a:t>export demand each country faces given its geographical position and that of </a:t>
            </a:r>
            <a:r>
              <a:rPr lang="en-US" dirty="0" smtClean="0"/>
              <a:t>its </a:t>
            </a:r>
            <a:r>
              <a:rPr lang="fr-FR" dirty="0" err="1" smtClean="0"/>
              <a:t>trading</a:t>
            </a:r>
            <a:r>
              <a:rPr lang="fr-FR" dirty="0" smtClean="0"/>
              <a:t> </a:t>
            </a:r>
            <a:r>
              <a:rPr lang="fr-FR" dirty="0" err="1" smtClean="0"/>
              <a:t>partners</a:t>
            </a:r>
            <a:endParaRPr lang="fr-FR" dirty="0" smtClean="0"/>
          </a:p>
          <a:p>
            <a:r>
              <a:rPr lang="en-US" dirty="0"/>
              <a:t>S</a:t>
            </a:r>
            <a:r>
              <a:rPr lang="en-US" dirty="0" smtClean="0"/>
              <a:t>upplier access </a:t>
            </a:r>
            <a:r>
              <a:rPr lang="en-US" dirty="0"/>
              <a:t>is </a:t>
            </a:r>
            <a:r>
              <a:rPr lang="en-US" dirty="0" smtClean="0"/>
              <a:t>the export supply each country faces given its geographical position and that of its </a:t>
            </a:r>
            <a:r>
              <a:rPr lang="fr-FR" dirty="0" err="1" smtClean="0"/>
              <a:t>trading</a:t>
            </a:r>
            <a:r>
              <a:rPr lang="fr-FR" dirty="0" smtClean="0"/>
              <a:t> </a:t>
            </a:r>
            <a:r>
              <a:rPr lang="fr-FR" dirty="0" err="1" smtClean="0"/>
              <a:t>partners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How to </a:t>
            </a:r>
            <a:r>
              <a:rPr lang="fr-FR" dirty="0" err="1" smtClean="0"/>
              <a:t>obtain</a:t>
            </a:r>
            <a:r>
              <a:rPr lang="fr-FR" dirty="0" smtClean="0"/>
              <a:t>                                    ?</a:t>
            </a:r>
          </a:p>
          <a:p>
            <a:endParaRPr lang="fr-FR" dirty="0"/>
          </a:p>
          <a:p>
            <a:r>
              <a:rPr lang="fr-FR" dirty="0" err="1" smtClean="0"/>
              <a:t>From</a:t>
            </a:r>
            <a:r>
              <a:rPr lang="fr-FR" dirty="0" smtClean="0"/>
              <a:t> exportation:</a:t>
            </a:r>
          </a:p>
          <a:p>
            <a:pPr>
              <a:buNone/>
            </a:pPr>
            <a:r>
              <a:rPr lang="fr-FR" dirty="0" err="1" smtClean="0"/>
              <a:t>Xij</a:t>
            </a:r>
            <a:r>
              <a:rPr lang="fr-FR" dirty="0" smtClean="0"/>
              <a:t>=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err="1" smtClean="0"/>
              <a:t>Individual</a:t>
            </a:r>
            <a:r>
              <a:rPr lang="fr-FR" dirty="0" smtClean="0"/>
              <a:t> </a:t>
            </a:r>
            <a:r>
              <a:rPr lang="fr-FR" dirty="0" err="1" smtClean="0"/>
              <a:t>fixed</a:t>
            </a:r>
            <a:r>
              <a:rPr lang="fr-FR" dirty="0" smtClean="0"/>
              <a:t> </a:t>
            </a:r>
            <a:r>
              <a:rPr lang="fr-FR" dirty="0" err="1" smtClean="0"/>
              <a:t>effects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to </a:t>
            </a:r>
            <a:r>
              <a:rPr lang="fr-FR" dirty="0" err="1" smtClean="0"/>
              <a:t>obtain</a:t>
            </a:r>
            <a:r>
              <a:rPr lang="fr-FR" dirty="0" smtClean="0"/>
              <a:t> the </a:t>
            </a:r>
            <a:r>
              <a:rPr lang="fr-FR" dirty="0" err="1" smtClean="0"/>
              <a:t>predicted</a:t>
            </a:r>
            <a:r>
              <a:rPr lang="fr-FR" dirty="0" smtClean="0"/>
              <a:t> value of MA and SA.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196752"/>
            <a:ext cx="2808312" cy="161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92925" y="3356992"/>
            <a:ext cx="3163051" cy="76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Gravity</a:t>
            </a:r>
            <a:r>
              <a:rPr lang="fr-FR" dirty="0" smtClean="0"/>
              <a:t> </a:t>
            </a:r>
            <a:r>
              <a:rPr lang="fr-FR" dirty="0" err="1" smtClean="0"/>
              <a:t>equation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348880"/>
            <a:ext cx="802506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149080"/>
            <a:ext cx="6477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4149080"/>
            <a:ext cx="5143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Connecteur droit avec flèche 8"/>
          <p:cNvCxnSpPr/>
          <p:nvPr/>
        </p:nvCxnSpPr>
        <p:spPr>
          <a:xfrm rot="5400000">
            <a:off x="2267744" y="3573016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rot="5400000">
            <a:off x="3347864" y="3501008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Second </a:t>
            </a:r>
            <a:r>
              <a:rPr lang="fr-FR" dirty="0" err="1" smtClean="0"/>
              <a:t>step</a:t>
            </a:r>
            <a:r>
              <a:rPr lang="fr-FR" dirty="0" smtClean="0"/>
              <a:t>: </a:t>
            </a:r>
            <a:r>
              <a:rPr lang="fr-FR" dirty="0" err="1" smtClean="0"/>
              <a:t>wage</a:t>
            </a:r>
            <a:r>
              <a:rPr lang="fr-FR" dirty="0" smtClean="0"/>
              <a:t> </a:t>
            </a:r>
            <a:r>
              <a:rPr lang="fr-FR" dirty="0" err="1" smtClean="0"/>
              <a:t>equation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en-US" dirty="0" smtClean="0"/>
              <a:t>Result: market access and supplier access measures are important determinants of income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276872"/>
            <a:ext cx="5894394" cy="83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36096" y="1600200"/>
            <a:ext cx="3250704" cy="4525963"/>
          </a:xfrm>
        </p:spPr>
        <p:txBody>
          <a:bodyPr/>
          <a:lstStyle/>
          <a:p>
            <a:r>
              <a:rPr lang="en-US" dirty="0" smtClean="0"/>
              <a:t>FMA alone explains approximately 35% of the cross-country variation in GDP per capita</a:t>
            </a:r>
          </a:p>
          <a:p>
            <a:r>
              <a:rPr lang="en-US" dirty="0" smtClean="0"/>
              <a:t>MA </a:t>
            </a:r>
            <a:r>
              <a:rPr lang="en-US" dirty="0" err="1" smtClean="0"/>
              <a:t>appr</a:t>
            </a:r>
            <a:r>
              <a:rPr lang="en-US" dirty="0" smtClean="0"/>
              <a:t> 70%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232"/>
            <a:ext cx="3635896" cy="681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Connecteur droit avec flèche 6"/>
          <p:cNvCxnSpPr/>
          <p:nvPr/>
        </p:nvCxnSpPr>
        <p:spPr>
          <a:xfrm rot="10800000" flipV="1">
            <a:off x="3059832" y="3429000"/>
            <a:ext cx="2808312" cy="24482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4355976" y="5517232"/>
            <a:ext cx="136815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13026" y="0"/>
            <a:ext cx="74295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Results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Access </a:t>
            </a:r>
            <a:r>
              <a:rPr lang="en-US" dirty="0"/>
              <a:t>to the coast and open-trade policies yield predicted increases in per </a:t>
            </a:r>
            <a:r>
              <a:rPr lang="en-US" dirty="0" smtClean="0"/>
              <a:t>capita income </a:t>
            </a:r>
            <a:r>
              <a:rPr lang="en-US" dirty="0"/>
              <a:t>of over </a:t>
            </a:r>
            <a:r>
              <a:rPr lang="en-US" dirty="0" smtClean="0"/>
              <a:t>20%</a:t>
            </a:r>
          </a:p>
          <a:p>
            <a:r>
              <a:rPr lang="en-US" dirty="0"/>
              <a:t>H</a:t>
            </a:r>
            <a:r>
              <a:rPr lang="en-US" dirty="0" smtClean="0"/>
              <a:t>alving </a:t>
            </a:r>
            <a:r>
              <a:rPr lang="en-US" dirty="0"/>
              <a:t>a country’s distance from all of its trade partners </a:t>
            </a:r>
            <a:r>
              <a:rPr lang="en-US" dirty="0" smtClean="0"/>
              <a:t>yields an </a:t>
            </a:r>
            <a:r>
              <a:rPr lang="en-US" dirty="0"/>
              <a:t>increase of around 25</a:t>
            </a:r>
            <a:r>
              <a:rPr lang="en-US" dirty="0" smtClean="0"/>
              <a:t>%.</a:t>
            </a:r>
          </a:p>
          <a:p>
            <a:r>
              <a:rPr lang="en-US" dirty="0" smtClean="0"/>
              <a:t>Foreign market access alone explains approximately 35% of the cross-country variation in GDP per capita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</TotalTime>
  <Words>287</Words>
  <Application>Microsoft Office PowerPoint</Application>
  <PresentationFormat>Affichage à l'écran (4:3)</PresentationFormat>
  <Paragraphs>47</Paragraphs>
  <Slides>10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New Economic Geography</vt:lpstr>
      <vt:lpstr>Empirical analysis</vt:lpstr>
      <vt:lpstr>Redding and Venable</vt:lpstr>
      <vt:lpstr>Diapositive 4</vt:lpstr>
      <vt:lpstr>Diapositive 5</vt:lpstr>
      <vt:lpstr>Diapositive 6</vt:lpstr>
      <vt:lpstr>Diapositive 7</vt:lpstr>
      <vt:lpstr>Diapositive 8</vt:lpstr>
      <vt:lpstr>Results</vt:lpstr>
      <vt:lpstr>Conclusion</vt:lpstr>
    </vt:vector>
  </TitlesOfParts>
  <Company>UFR Droit - IAE - Universite de Pau et des 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Economic Geography</dc:title>
  <dc:creator>fcanda01</dc:creator>
  <cp:lastModifiedBy>fcanda01</cp:lastModifiedBy>
  <cp:revision>76</cp:revision>
  <dcterms:created xsi:type="dcterms:W3CDTF">2015-01-17T21:04:45Z</dcterms:created>
  <dcterms:modified xsi:type="dcterms:W3CDTF">2019-02-04T14:15:10Z</dcterms:modified>
</cp:coreProperties>
</file>