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97441" r:id="rId1"/>
    <p:sldMasterId id="2147497648" r:id="rId2"/>
    <p:sldMasterId id="2147497696" r:id="rId3"/>
  </p:sldMasterIdLst>
  <p:notesMasterIdLst>
    <p:notesMasterId r:id="rId12"/>
  </p:notesMasterIdLst>
  <p:handoutMasterIdLst>
    <p:handoutMasterId r:id="rId13"/>
  </p:handoutMasterIdLst>
  <p:sldIdLst>
    <p:sldId id="1960" r:id="rId4"/>
    <p:sldId id="1967" r:id="rId5"/>
    <p:sldId id="1961" r:id="rId6"/>
    <p:sldId id="1963" r:id="rId7"/>
    <p:sldId id="1962" r:id="rId8"/>
    <p:sldId id="1965" r:id="rId9"/>
    <p:sldId id="1966" r:id="rId10"/>
    <p:sldId id="1964" r:id="rId11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003366"/>
    <a:srgbClr val="1A476F"/>
    <a:srgbClr val="CD375D"/>
    <a:srgbClr val="6CA62C"/>
    <a:srgbClr val="006600"/>
    <a:srgbClr val="F0F7FA"/>
    <a:srgbClr val="EDF6F9"/>
    <a:srgbClr val="E5F2F7"/>
    <a:srgbClr val="F3F9FB"/>
    <a:srgbClr val="E8F3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01" autoAdjust="0"/>
    <p:restoredTop sz="86887" autoAdjust="0"/>
  </p:normalViewPr>
  <p:slideViewPr>
    <p:cSldViewPr>
      <p:cViewPr varScale="1">
        <p:scale>
          <a:sx n="59" d="100"/>
          <a:sy n="59" d="100"/>
        </p:scale>
        <p:origin x="-123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40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l" defTabSz="965200" eaLnBrk="0" hangingPunct="0">
              <a:buClrTx/>
              <a:buSzTx/>
              <a:buFontTx/>
              <a:buNone/>
              <a:defRPr sz="1200">
                <a:latin typeface="Arial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>
              <a:latin typeface="cmss10"/>
            </a:endParaRP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buClrTx/>
              <a:buSzTx/>
              <a:buFontTx/>
              <a:buNone/>
              <a:defRPr sz="1200">
                <a:latin typeface="Arial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>
              <a:latin typeface="cmss10"/>
            </a:endParaRPr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l" defTabSz="965200" eaLnBrk="0" hangingPunct="0">
              <a:buClrTx/>
              <a:buSzTx/>
              <a:buFontTx/>
              <a:buNone/>
              <a:defRPr sz="1200">
                <a:latin typeface="Arial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>
              <a:latin typeface="cmss10"/>
            </a:endParaRPr>
          </a:p>
        </p:txBody>
      </p:sp>
      <p:sp>
        <p:nvSpPr>
          <p:cNvPr id="333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7862519-F60B-45CB-9A87-78CA7E34BA54}" type="slidenum">
              <a:rPr lang="en-US">
                <a:latin typeface="cmss10"/>
                <a:cs typeface="CMU Bright" panose="02000603000000000000" pitchFamily="2" charset="0"/>
              </a:rPr>
              <a:pPr>
                <a:defRPr/>
              </a:pPr>
              <a:t>‹N°›</a:t>
            </a:fld>
            <a:endParaRPr lang="en-US" dirty="0">
              <a:latin typeface="cmss10"/>
              <a:cs typeface="CMU Bright" panose="02000603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5236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l" defTabSz="965200" eaLnBrk="0" hangingPunct="0">
              <a:buClrTx/>
              <a:buSzTx/>
              <a:buFontTx/>
              <a:buNone/>
              <a:defRPr sz="1200">
                <a:latin typeface="Chalkboard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buClrTx/>
              <a:buSzTx/>
              <a:buFontTx/>
              <a:buNone/>
              <a:defRPr sz="1200">
                <a:latin typeface="Chalkboard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2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0375" y="720725"/>
            <a:ext cx="6396038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l" defTabSz="965200" eaLnBrk="0" hangingPunct="0">
              <a:buClrTx/>
              <a:buSzTx/>
              <a:buFontTx/>
              <a:buNone/>
              <a:defRPr sz="1200">
                <a:latin typeface="Chalkboard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Chalkboard"/>
                <a:ea typeface="ＭＳ Ｐゴシック" pitchFamily="34" charset="-128"/>
                <a:cs typeface="CMU Bright" panose="02000603000000000000" pitchFamily="2" charset="0"/>
              </a:defRPr>
            </a:lvl1pPr>
          </a:lstStyle>
          <a:p>
            <a:pPr>
              <a:defRPr/>
            </a:pPr>
            <a:fld id="{00712CF3-E26A-4AC6-973D-B772AF83308B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8050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mss10"/>
        <a:ea typeface="ＭＳ Ｐゴシック" charset="-128"/>
        <a:cs typeface="CMU Bright" panose="02000603000000000000" pitchFamily="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mss10"/>
        <a:ea typeface="ＭＳ Ｐゴシック" charset="-128"/>
        <a:cs typeface="CMU Bright" panose="02000603000000000000" pitchFamily="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mss10"/>
        <a:ea typeface="ＭＳ Ｐゴシック" charset="-128"/>
        <a:cs typeface="CMU Bright" panose="02000603000000000000" pitchFamily="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mss10"/>
        <a:ea typeface="ＭＳ Ｐゴシック" charset="-128"/>
        <a:cs typeface="CMU Bright" panose="02000603000000000000" pitchFamily="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mss10"/>
        <a:ea typeface="ＭＳ Ｐゴシック" charset="-128"/>
        <a:cs typeface="CMU Bright" panose="02000603000000000000" pitchFamily="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0375" y="720725"/>
            <a:ext cx="6396038" cy="3598863"/>
          </a:xfrm>
          <a:ln/>
        </p:spPr>
      </p:sp>
      <p:sp>
        <p:nvSpPr>
          <p:cNvPr id="401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trike="noStrike" baseline="0" dirty="0">
              <a:latin typeface="Arial" pitchFamily="34" charset="0"/>
              <a:cs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421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1" y="1143001"/>
            <a:ext cx="1109556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1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4600"/>
            <a:ext cx="8534400" cy="3124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8000" y="1219200"/>
            <a:ext cx="11074400" cy="685800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83701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74" indent="0">
              <a:buNone/>
              <a:defRPr sz="2000" b="1"/>
            </a:lvl2pPr>
            <a:lvl3pPr marL="913544" indent="0">
              <a:buNone/>
              <a:defRPr sz="1800" b="1"/>
            </a:lvl3pPr>
            <a:lvl4pPr marL="1370319" indent="0">
              <a:buNone/>
              <a:defRPr sz="1600" b="1"/>
            </a:lvl4pPr>
            <a:lvl5pPr marL="1827089" indent="0">
              <a:buNone/>
              <a:defRPr sz="1600" b="1"/>
            </a:lvl5pPr>
            <a:lvl6pPr marL="2283864" indent="0">
              <a:buNone/>
              <a:defRPr sz="1600" b="1"/>
            </a:lvl6pPr>
            <a:lvl7pPr marL="2740634" indent="0">
              <a:buNone/>
              <a:defRPr sz="1600" b="1"/>
            </a:lvl7pPr>
            <a:lvl8pPr marL="3197408" indent="0">
              <a:buNone/>
              <a:defRPr sz="1600" b="1"/>
            </a:lvl8pPr>
            <a:lvl9pPr marL="365417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74" indent="0">
              <a:buNone/>
              <a:defRPr sz="2000" b="1"/>
            </a:lvl2pPr>
            <a:lvl3pPr marL="913544" indent="0">
              <a:buNone/>
              <a:defRPr sz="1800" b="1"/>
            </a:lvl3pPr>
            <a:lvl4pPr marL="1370319" indent="0">
              <a:buNone/>
              <a:defRPr sz="1600" b="1"/>
            </a:lvl4pPr>
            <a:lvl5pPr marL="1827089" indent="0">
              <a:buNone/>
              <a:defRPr sz="1600" b="1"/>
            </a:lvl5pPr>
            <a:lvl6pPr marL="2283864" indent="0">
              <a:buNone/>
              <a:defRPr sz="1600" b="1"/>
            </a:lvl6pPr>
            <a:lvl7pPr marL="2740634" indent="0">
              <a:buNone/>
              <a:defRPr sz="1600" b="1"/>
            </a:lvl7pPr>
            <a:lvl8pPr marL="3197408" indent="0">
              <a:buNone/>
              <a:defRPr sz="1600" b="1"/>
            </a:lvl8pPr>
            <a:lvl9pPr marL="365417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0932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053988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15975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74" indent="0">
              <a:buNone/>
              <a:defRPr sz="1200"/>
            </a:lvl2pPr>
            <a:lvl3pPr marL="913544" indent="0">
              <a:buNone/>
              <a:defRPr sz="1000"/>
            </a:lvl3pPr>
            <a:lvl4pPr marL="1370319" indent="0">
              <a:buNone/>
              <a:defRPr sz="900"/>
            </a:lvl4pPr>
            <a:lvl5pPr marL="1827089" indent="0">
              <a:buNone/>
              <a:defRPr sz="900"/>
            </a:lvl5pPr>
            <a:lvl6pPr marL="2283864" indent="0">
              <a:buNone/>
              <a:defRPr sz="900"/>
            </a:lvl6pPr>
            <a:lvl7pPr marL="2740634" indent="0">
              <a:buNone/>
              <a:defRPr sz="900"/>
            </a:lvl7pPr>
            <a:lvl8pPr marL="3197408" indent="0">
              <a:buNone/>
              <a:defRPr sz="900"/>
            </a:lvl8pPr>
            <a:lvl9pPr marL="365417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921844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74" indent="0">
              <a:buNone/>
              <a:defRPr sz="2800"/>
            </a:lvl2pPr>
            <a:lvl3pPr marL="913544" indent="0">
              <a:buNone/>
              <a:defRPr sz="2400"/>
            </a:lvl3pPr>
            <a:lvl4pPr marL="1370319" indent="0">
              <a:buNone/>
              <a:defRPr sz="2000"/>
            </a:lvl4pPr>
            <a:lvl5pPr marL="1827089" indent="0">
              <a:buNone/>
              <a:defRPr sz="2000"/>
            </a:lvl5pPr>
            <a:lvl6pPr marL="2283864" indent="0">
              <a:buNone/>
              <a:defRPr sz="2000"/>
            </a:lvl6pPr>
            <a:lvl7pPr marL="2740634" indent="0">
              <a:buNone/>
              <a:defRPr sz="2000"/>
            </a:lvl7pPr>
            <a:lvl8pPr marL="3197408" indent="0">
              <a:buNone/>
              <a:defRPr sz="2000"/>
            </a:lvl8pPr>
            <a:lvl9pPr marL="3654179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74" indent="0">
              <a:buNone/>
              <a:defRPr sz="1200"/>
            </a:lvl2pPr>
            <a:lvl3pPr marL="913544" indent="0">
              <a:buNone/>
              <a:defRPr sz="1000"/>
            </a:lvl3pPr>
            <a:lvl4pPr marL="1370319" indent="0">
              <a:buNone/>
              <a:defRPr sz="900"/>
            </a:lvl4pPr>
            <a:lvl5pPr marL="1827089" indent="0">
              <a:buNone/>
              <a:defRPr sz="900"/>
            </a:lvl5pPr>
            <a:lvl6pPr marL="2283864" indent="0">
              <a:buNone/>
              <a:defRPr sz="900"/>
            </a:lvl6pPr>
            <a:lvl7pPr marL="2740634" indent="0">
              <a:buNone/>
              <a:defRPr sz="900"/>
            </a:lvl7pPr>
            <a:lvl8pPr marL="3197408" indent="0">
              <a:buNone/>
              <a:defRPr sz="900"/>
            </a:lvl8pPr>
            <a:lvl9pPr marL="365417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162969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35563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800" y="152400"/>
            <a:ext cx="29210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85598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674364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19" y="1143029"/>
            <a:ext cx="1109556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1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4600"/>
            <a:ext cx="8534400" cy="3124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8000" y="1219200"/>
            <a:ext cx="11074400" cy="685800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834404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0948799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3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74" indent="0">
              <a:buNone/>
              <a:defRPr sz="1800"/>
            </a:lvl2pPr>
            <a:lvl3pPr marL="913544" indent="0">
              <a:buNone/>
              <a:defRPr sz="1600"/>
            </a:lvl3pPr>
            <a:lvl4pPr marL="1370319" indent="0">
              <a:buNone/>
              <a:defRPr sz="1400"/>
            </a:lvl4pPr>
            <a:lvl5pPr marL="1827089" indent="0">
              <a:buNone/>
              <a:defRPr sz="1400"/>
            </a:lvl5pPr>
            <a:lvl6pPr marL="2283864" indent="0">
              <a:buNone/>
              <a:defRPr sz="1400"/>
            </a:lvl6pPr>
            <a:lvl7pPr marL="2740634" indent="0">
              <a:buNone/>
              <a:defRPr sz="1400"/>
            </a:lvl7pPr>
            <a:lvl8pPr marL="3197408" indent="0">
              <a:buNone/>
              <a:defRPr sz="1400"/>
            </a:lvl8pPr>
            <a:lvl9pPr marL="365417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02322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685800"/>
          </a:xfrm>
        </p:spPr>
        <p:txBody>
          <a:bodyPr>
            <a:normAutofit/>
          </a:bodyPr>
          <a:lstStyle>
            <a:lvl1pPr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lang="en-US" sz="2600" b="1" kern="1200" dirty="0">
                <a:solidFill>
                  <a:srgbClr val="002060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181600"/>
          </a:xfrm>
        </p:spPr>
        <p:txBody>
          <a:bodyPr/>
          <a:lstStyle>
            <a:lvl1pPr marL="666750" indent="-376238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lang="en-US" sz="2200" kern="1200" dirty="0" smtClean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>
              <a:defRPr lang="en-US" sz="2000" kern="1200" dirty="0" smtClean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marL="1066800" lvl="1" indent="-376238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pitchFamily="34" charset="0"/>
              <a:buChar char="–"/>
              <a:defRPr/>
            </a:pPr>
            <a:r>
              <a:rPr lang="en-US" dirty="0"/>
              <a:t>Second level</a:t>
            </a:r>
          </a:p>
          <a:p>
            <a:pPr marL="1466850" lvl="2" indent="-376238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pitchFamily="34" charset="0"/>
              <a:buChar char="–"/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5506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838200"/>
            <a:ext cx="5435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838200"/>
            <a:ext cx="5435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958839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74" indent="0">
              <a:buNone/>
              <a:defRPr sz="2000" b="1"/>
            </a:lvl2pPr>
            <a:lvl3pPr marL="913544" indent="0">
              <a:buNone/>
              <a:defRPr sz="1800" b="1"/>
            </a:lvl3pPr>
            <a:lvl4pPr marL="1370319" indent="0">
              <a:buNone/>
              <a:defRPr sz="1600" b="1"/>
            </a:lvl4pPr>
            <a:lvl5pPr marL="1827089" indent="0">
              <a:buNone/>
              <a:defRPr sz="1600" b="1"/>
            </a:lvl5pPr>
            <a:lvl6pPr marL="2283864" indent="0">
              <a:buNone/>
              <a:defRPr sz="1600" b="1"/>
            </a:lvl6pPr>
            <a:lvl7pPr marL="2740634" indent="0">
              <a:buNone/>
              <a:defRPr sz="1600" b="1"/>
            </a:lvl7pPr>
            <a:lvl8pPr marL="3197408" indent="0">
              <a:buNone/>
              <a:defRPr sz="1600" b="1"/>
            </a:lvl8pPr>
            <a:lvl9pPr marL="365417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9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74" indent="0">
              <a:buNone/>
              <a:defRPr sz="2000" b="1"/>
            </a:lvl2pPr>
            <a:lvl3pPr marL="913544" indent="0">
              <a:buNone/>
              <a:defRPr sz="1800" b="1"/>
            </a:lvl3pPr>
            <a:lvl4pPr marL="1370319" indent="0">
              <a:buNone/>
              <a:defRPr sz="1600" b="1"/>
            </a:lvl4pPr>
            <a:lvl5pPr marL="1827089" indent="0">
              <a:buNone/>
              <a:defRPr sz="1600" b="1"/>
            </a:lvl5pPr>
            <a:lvl6pPr marL="2283864" indent="0">
              <a:buNone/>
              <a:defRPr sz="1600" b="1"/>
            </a:lvl6pPr>
            <a:lvl7pPr marL="2740634" indent="0">
              <a:buNone/>
              <a:defRPr sz="1600" b="1"/>
            </a:lvl7pPr>
            <a:lvl8pPr marL="3197408" indent="0">
              <a:buNone/>
              <a:defRPr sz="1600" b="1"/>
            </a:lvl8pPr>
            <a:lvl9pPr marL="365417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9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0667694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593928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68991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7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74" indent="0">
              <a:buNone/>
              <a:defRPr sz="1200"/>
            </a:lvl2pPr>
            <a:lvl3pPr marL="913544" indent="0">
              <a:buNone/>
              <a:defRPr sz="1000"/>
            </a:lvl3pPr>
            <a:lvl4pPr marL="1370319" indent="0">
              <a:buNone/>
              <a:defRPr sz="900"/>
            </a:lvl4pPr>
            <a:lvl5pPr marL="1827089" indent="0">
              <a:buNone/>
              <a:defRPr sz="900"/>
            </a:lvl5pPr>
            <a:lvl6pPr marL="2283864" indent="0">
              <a:buNone/>
              <a:defRPr sz="900"/>
            </a:lvl6pPr>
            <a:lvl7pPr marL="2740634" indent="0">
              <a:buNone/>
              <a:defRPr sz="900"/>
            </a:lvl7pPr>
            <a:lvl8pPr marL="3197408" indent="0">
              <a:buNone/>
              <a:defRPr sz="900"/>
            </a:lvl8pPr>
            <a:lvl9pPr marL="365417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294468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74" indent="0">
              <a:buNone/>
              <a:defRPr sz="2800"/>
            </a:lvl2pPr>
            <a:lvl3pPr marL="913544" indent="0">
              <a:buNone/>
              <a:defRPr sz="2400"/>
            </a:lvl3pPr>
            <a:lvl4pPr marL="1370319" indent="0">
              <a:buNone/>
              <a:defRPr sz="2000"/>
            </a:lvl4pPr>
            <a:lvl5pPr marL="1827089" indent="0">
              <a:buNone/>
              <a:defRPr sz="2000"/>
            </a:lvl5pPr>
            <a:lvl6pPr marL="2283864" indent="0">
              <a:buNone/>
              <a:defRPr sz="2000"/>
            </a:lvl6pPr>
            <a:lvl7pPr marL="2740634" indent="0">
              <a:buNone/>
              <a:defRPr sz="2000"/>
            </a:lvl7pPr>
            <a:lvl8pPr marL="3197408" indent="0">
              <a:buNone/>
              <a:defRPr sz="2000"/>
            </a:lvl8pPr>
            <a:lvl9pPr marL="3654179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74" indent="0">
              <a:buNone/>
              <a:defRPr sz="1200"/>
            </a:lvl2pPr>
            <a:lvl3pPr marL="913544" indent="0">
              <a:buNone/>
              <a:defRPr sz="1000"/>
            </a:lvl3pPr>
            <a:lvl4pPr marL="1370319" indent="0">
              <a:buNone/>
              <a:defRPr sz="900"/>
            </a:lvl4pPr>
            <a:lvl5pPr marL="1827089" indent="0">
              <a:buNone/>
              <a:defRPr sz="900"/>
            </a:lvl5pPr>
            <a:lvl6pPr marL="2283864" indent="0">
              <a:buNone/>
              <a:defRPr sz="900"/>
            </a:lvl6pPr>
            <a:lvl7pPr marL="2740634" indent="0">
              <a:buNone/>
              <a:defRPr sz="900"/>
            </a:lvl7pPr>
            <a:lvl8pPr marL="3197408" indent="0">
              <a:buNone/>
              <a:defRPr sz="900"/>
            </a:lvl8pPr>
            <a:lvl9pPr marL="365417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2202042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39623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800" y="152400"/>
            <a:ext cx="29210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85598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15353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0207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181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96689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34068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1" y="1143001"/>
            <a:ext cx="1109556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1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4600"/>
            <a:ext cx="8534400" cy="3124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8000" y="1219200"/>
            <a:ext cx="11074400" cy="685800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835935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1" y="1143001"/>
            <a:ext cx="1109556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1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4600"/>
            <a:ext cx="8534400" cy="3124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8000" y="1219200"/>
            <a:ext cx="11074400" cy="685800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2876434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31147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74" indent="0">
              <a:buNone/>
              <a:defRPr sz="1800"/>
            </a:lvl2pPr>
            <a:lvl3pPr marL="913544" indent="0">
              <a:buNone/>
              <a:defRPr sz="1600"/>
            </a:lvl3pPr>
            <a:lvl4pPr marL="1370319" indent="0">
              <a:buNone/>
              <a:defRPr sz="1400"/>
            </a:lvl4pPr>
            <a:lvl5pPr marL="1827089" indent="0">
              <a:buNone/>
              <a:defRPr sz="1400"/>
            </a:lvl5pPr>
            <a:lvl6pPr marL="2283864" indent="0">
              <a:buNone/>
              <a:defRPr sz="1400"/>
            </a:lvl6pPr>
            <a:lvl7pPr marL="2740634" indent="0">
              <a:buNone/>
              <a:defRPr sz="1400"/>
            </a:lvl7pPr>
            <a:lvl8pPr marL="3197408" indent="0">
              <a:buNone/>
              <a:defRPr sz="1400"/>
            </a:lvl8pPr>
            <a:lvl9pPr marL="365417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80247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838200"/>
            <a:ext cx="5435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838200"/>
            <a:ext cx="5435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10858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16051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7627" r:id="rId1"/>
    <p:sldLayoutId id="2147497443" r:id="rId2"/>
    <p:sldLayoutId id="2147497640" r:id="rId3"/>
    <p:sldLayoutId id="2147497444" r:id="rId4"/>
    <p:sldLayoutId id="214749762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400" kern="1200">
          <a:solidFill>
            <a:schemeClr val="tx1"/>
          </a:solidFill>
          <a:latin typeface="cmss1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838200"/>
            <a:ext cx="11074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54" tIns="45678" rIns="91354" bIns="456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0"/>
            <a:ext cx="12192000" cy="762000"/>
          </a:xfrm>
          <a:prstGeom prst="rect">
            <a:avLst/>
          </a:prstGeom>
          <a:solidFill>
            <a:srgbClr val="2E249E"/>
          </a:solidFill>
          <a:ln>
            <a:noFill/>
          </a:ln>
          <a:extLst/>
        </p:spPr>
        <p:txBody>
          <a:bodyPr wrap="none" lIns="91354" tIns="45678" rIns="91354" bIns="45678"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latin typeface="Symbol" charset="2"/>
              <a:ea typeface="ＭＳ Ｐゴシック" charset="-128"/>
              <a:cs typeface="Arial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1168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54" tIns="45678" rIns="91354" bIns="456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232909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7649" r:id="rId1"/>
    <p:sldLayoutId id="2147497650" r:id="rId2"/>
    <p:sldLayoutId id="2147497651" r:id="rId3"/>
    <p:sldLayoutId id="2147497652" r:id="rId4"/>
    <p:sldLayoutId id="2147497653" r:id="rId5"/>
    <p:sldLayoutId id="2147497654" r:id="rId6"/>
    <p:sldLayoutId id="2147497655" r:id="rId7"/>
    <p:sldLayoutId id="2147497656" r:id="rId8"/>
    <p:sldLayoutId id="2147497657" r:id="rId9"/>
    <p:sldLayoutId id="2147497658" r:id="rId10"/>
    <p:sldLayoutId id="2147497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  <a:ea typeface="ＭＳ Ｐゴシック" charset="0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ea typeface="ＭＳ Ｐゴシック" charset="0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ea typeface="ＭＳ Ｐゴシック" charset="0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ea typeface="ＭＳ Ｐゴシック" charset="0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ea typeface="ＭＳ Ｐゴシック" charset="0"/>
          <a:cs typeface="ＭＳ Ｐゴシック" charset="-128"/>
        </a:defRPr>
      </a:lvl5pPr>
      <a:lvl6pPr marL="456774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cs typeface="Arial" charset="0"/>
        </a:defRPr>
      </a:lvl6pPr>
      <a:lvl7pPr marL="913544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cs typeface="Arial" charset="0"/>
        </a:defRPr>
      </a:lvl7pPr>
      <a:lvl8pPr marL="1370319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cs typeface="Arial" charset="0"/>
        </a:defRPr>
      </a:lvl8pPr>
      <a:lvl9pPr marL="1827089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Arial" panose="020B0604020202020204" pitchFamily="34" charset="0"/>
          <a:ea typeface="Arial" charset="0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Arial" panose="020B0604020202020204" pitchFamily="34" charset="0"/>
          <a:ea typeface="ＭＳ Ｐゴシック" charset="-128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Arial" panose="020B0604020202020204" pitchFamily="34" charset="0"/>
          <a:ea typeface="ＭＳ Ｐゴシック" charset="-128"/>
          <a:cs typeface="+mn-cs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Arial" panose="020B0604020202020204" pitchFamily="34" charset="0"/>
          <a:ea typeface="ＭＳ Ｐゴシック" charset="-128"/>
          <a:cs typeface="+mn-cs"/>
        </a:defRPr>
      </a:lvl5pPr>
      <a:lvl6pPr marL="2512248" indent="-22838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6pPr>
      <a:lvl7pPr marL="2969022" indent="-22838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7pPr>
      <a:lvl8pPr marL="3425793" indent="-22838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8pPr>
      <a:lvl9pPr marL="3882564" indent="-22838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74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44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19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89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64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34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408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79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838200"/>
            <a:ext cx="11074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54" tIns="45678" rIns="91354" bIns="456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0"/>
            <a:ext cx="12192000" cy="762000"/>
          </a:xfrm>
          <a:prstGeom prst="rect">
            <a:avLst/>
          </a:prstGeom>
          <a:solidFill>
            <a:srgbClr val="2E249E"/>
          </a:solidFill>
          <a:ln>
            <a:noFill/>
          </a:ln>
          <a:extLst/>
        </p:spPr>
        <p:txBody>
          <a:bodyPr wrap="none" lIns="91354" tIns="45678" rIns="91354" bIns="45678"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latin typeface="Symbol" charset="2"/>
              <a:ea typeface="ＭＳ Ｐゴシック" charset="-128"/>
              <a:cs typeface="Arial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1168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54" tIns="45678" rIns="91354" bIns="456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7808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7697" r:id="rId1"/>
    <p:sldLayoutId id="2147497698" r:id="rId2"/>
    <p:sldLayoutId id="2147497699" r:id="rId3"/>
    <p:sldLayoutId id="2147497700" r:id="rId4"/>
    <p:sldLayoutId id="2147497701" r:id="rId5"/>
    <p:sldLayoutId id="2147497702" r:id="rId6"/>
    <p:sldLayoutId id="2147497703" r:id="rId7"/>
    <p:sldLayoutId id="2147497704" r:id="rId8"/>
    <p:sldLayoutId id="2147497705" r:id="rId9"/>
    <p:sldLayoutId id="2147497706" r:id="rId10"/>
    <p:sldLayoutId id="2147497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ea typeface="ＭＳ Ｐゴシック" charset="0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ea typeface="ＭＳ Ｐゴシック" charset="0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ea typeface="ＭＳ Ｐゴシック" charset="0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ea typeface="ＭＳ Ｐゴシック" charset="0"/>
          <a:cs typeface="ＭＳ Ｐゴシック" charset="-128"/>
        </a:defRPr>
      </a:lvl5pPr>
      <a:lvl6pPr marL="456774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cs typeface="Arial" charset="0"/>
        </a:defRPr>
      </a:lvl6pPr>
      <a:lvl7pPr marL="913544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cs typeface="Arial" charset="0"/>
        </a:defRPr>
      </a:lvl7pPr>
      <a:lvl8pPr marL="1370319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cs typeface="Arial" charset="0"/>
        </a:defRPr>
      </a:lvl8pPr>
      <a:lvl9pPr marL="1827089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mss10" pitchFamily="34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ea typeface="ＭＳ Ｐゴシック" charset="0"/>
          <a:cs typeface="ＭＳ Ｐゴシック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ea typeface="Arial" charset="0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2248" indent="-22838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6pPr>
      <a:lvl7pPr marL="2969022" indent="-22838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7pPr>
      <a:lvl8pPr marL="3425793" indent="-22838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8pPr>
      <a:lvl9pPr marL="3882564" indent="-22838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74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44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19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89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64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34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408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79" algn="l" defTabSz="913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981200" y="2170863"/>
            <a:ext cx="830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sz="2000" dirty="0">
              <a:solidFill>
                <a:prstClr val="white"/>
              </a:solidFill>
              <a:ea typeface="ＭＳ Ｐゴシック" pitchFamily="34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029200" y="2069170"/>
            <a:ext cx="7162800" cy="97883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prstClr val="black"/>
                </a:solidFill>
                <a:ea typeface="ＭＳ Ｐゴシック" pitchFamily="34" charset="-128"/>
                <a:cs typeface="ＭＳ Ｐゴシック" pitchFamily="34" charset="-128"/>
              </a:rPr>
              <a:t>Lecture based on “</a:t>
            </a:r>
            <a:r>
              <a:rPr lang="en-US" sz="2400" dirty="0" smtClean="0"/>
              <a:t>The Faster Growth of Larger, Less Crowded Locations” of J </a:t>
            </a:r>
            <a:r>
              <a:rPr lang="en-US" sz="2400" dirty="0" err="1" smtClean="0"/>
              <a:t>Rappaport</a:t>
            </a:r>
            <a:r>
              <a:rPr lang="en-US" sz="2400" dirty="0" smtClean="0"/>
              <a:t>, Econ Review, 2018</a:t>
            </a:r>
            <a:r>
              <a:rPr lang="en-US" sz="2400" dirty="0" smtClean="0">
                <a:solidFill>
                  <a:prstClr val="black"/>
                </a:solidFill>
                <a:ea typeface="ＭＳ Ｐゴシック" pitchFamily="34" charset="-128"/>
                <a:cs typeface="ＭＳ Ｐゴシック" pitchFamily="34" charset="-128"/>
              </a:rPr>
              <a:t>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</a:pPr>
            <a:endParaRPr lang="en-US" sz="2400" dirty="0" smtClean="0">
              <a:solidFill>
                <a:prstClr val="black"/>
              </a:solidFill>
              <a:ea typeface="ＭＳ Ｐゴシック" pitchFamily="34" charset="-128"/>
              <a:cs typeface="ＭＳ Ｐゴシック" pitchFamily="34" charset="-128"/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prstClr val="black"/>
                </a:solidFill>
                <a:ea typeface="ＭＳ Ｐゴシック" pitchFamily="34" charset="-128"/>
                <a:cs typeface="ＭＳ Ｐゴシック" pitchFamily="34" charset="-128"/>
              </a:rPr>
              <a:t>Fabien </a:t>
            </a:r>
            <a:r>
              <a:rPr lang="en-US" sz="2400" dirty="0" err="1" smtClean="0">
                <a:solidFill>
                  <a:prstClr val="black"/>
                </a:solidFill>
                <a:ea typeface="ＭＳ Ｐゴシック" pitchFamily="34" charset="-128"/>
                <a:cs typeface="ＭＳ Ｐゴシック" pitchFamily="34" charset="-128"/>
              </a:rPr>
              <a:t>Candau</a:t>
            </a:r>
            <a:endParaRPr lang="en-US" sz="2400" dirty="0" smtClean="0">
              <a:solidFill>
                <a:prstClr val="black"/>
              </a:solidFill>
              <a:ea typeface="ＭＳ Ｐゴシック" pitchFamily="34" charset="-128"/>
              <a:cs typeface="ＭＳ Ｐゴシック" pitchFamily="34" charset="-128"/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</a:pPr>
            <a:endParaRPr lang="en-US" sz="2400" dirty="0" smtClean="0">
              <a:solidFill>
                <a:prstClr val="black"/>
              </a:solidFill>
              <a:ea typeface="ＭＳ Ｐゴシック" pitchFamily="34" charset="-128"/>
              <a:cs typeface="ＭＳ Ｐゴシック" pitchFamily="34" charset="-128"/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Aim: To learn how to present stylized facts.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Indeed many good arguments are based on stylized facts, it is thus important to know how to find and how to present these facts.</a:t>
            </a:r>
            <a:endParaRPr lang="en-US" sz="2400" dirty="0" smtClean="0">
              <a:solidFill>
                <a:prstClr val="black"/>
              </a:solidFill>
              <a:latin typeface="+mj-lt"/>
              <a:ea typeface="ＭＳ Ｐゴシック" pitchFamily="34" charset="-128"/>
              <a:cs typeface="ＭＳ Ｐゴシック" pitchFamily="34" charset="-128"/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</a:pPr>
            <a:endParaRPr lang="en-US" sz="2400" dirty="0">
              <a:solidFill>
                <a:prstClr val="black"/>
              </a:solidFill>
              <a:latin typeface="+mj-lt"/>
              <a:ea typeface="ＭＳ Ｐゴシック" pitchFamily="34" charset="-128"/>
              <a:cs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53000" y="381000"/>
            <a:ext cx="7010400" cy="126188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800" b="1" dirty="0" smtClean="0">
                <a:solidFill>
                  <a:srgbClr val="002060"/>
                </a:solidFill>
                <a:latin typeface="Helvetica" panose="020B0604020202020204" pitchFamily="34" charset="0"/>
                <a:ea typeface="ＭＳ Ｐゴシック" pitchFamily="34" charset="-128"/>
                <a:cs typeface="Helvetica" panose="020B0604020202020204" pitchFamily="34" charset="0"/>
              </a:rPr>
              <a:t>Divergence between small, middle and big cities</a:t>
            </a:r>
            <a:endParaRPr lang="en-US" sz="3800" b="1" dirty="0">
              <a:solidFill>
                <a:srgbClr val="002060"/>
              </a:solidFill>
              <a:latin typeface="Helvetica" panose="020B0604020202020204" pitchFamily="34" charset="0"/>
              <a:ea typeface="ＭＳ Ｐゴシック" pitchFamily="34" charset="-128"/>
              <a:cs typeface="Helvetica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937" y="0"/>
            <a:ext cx="4656137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7594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981200" y="1295400"/>
            <a:ext cx="8229600" cy="518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 smtClean="0"/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r>
              <a:rPr lang="en-US" sz="2400" dirty="0" smtClean="0"/>
              <a:t>Fact presented here: </a:t>
            </a:r>
            <a:r>
              <a:rPr lang="en-US" sz="2400" b="1" dirty="0" smtClean="0">
                <a:solidFill>
                  <a:srgbClr val="FF0000"/>
                </a:solidFill>
              </a:rPr>
              <a:t>population and employment of small and large locations in the United States have been diverging</a:t>
            </a:r>
            <a:r>
              <a:rPr lang="en-US" sz="2400" dirty="0" smtClean="0"/>
              <a:t>.</a:t>
            </a: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statistics: </a:t>
            </a:r>
            <a:r>
              <a:rPr lang="en-US" sz="2400" dirty="0" smtClean="0"/>
              <a:t>the average annual growth rate of locations’ population from 2000 to 2017 against the natural log of their population in 2000 </a:t>
            </a: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28600"/>
            <a:ext cx="91440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Divergence, the facts</a:t>
            </a: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295400"/>
            <a:ext cx="11353800" cy="1981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Based on the whole sample, one can compute a smoothed average, which can be interpreted as the predicted rate of growth based on initial size.</a:t>
            </a:r>
          </a:p>
          <a:p>
            <a:r>
              <a:rPr lang="en-US" sz="2400" dirty="0" smtClean="0"/>
              <a:t>Here the author uses a linear </a:t>
            </a:r>
            <a:r>
              <a:rPr lang="en-US" sz="2400" dirty="0" err="1" smtClean="0"/>
              <a:t>Epanechnikov</a:t>
            </a:r>
            <a:r>
              <a:rPr lang="en-US" sz="2400" dirty="0" smtClean="0"/>
              <a:t> kernel with a bandwidth of 1.5 log points (blue line). </a:t>
            </a:r>
          </a:p>
          <a:p>
            <a:endParaRPr lang="fr-FR" sz="2400" dirty="0" smtClean="0"/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 smtClean="0"/>
          </a:p>
          <a:p>
            <a:pPr fontAlgn="auto">
              <a:spcAft>
                <a:spcPts val="0"/>
              </a:spcAft>
              <a:buClr>
                <a:srgbClr val="1F497D"/>
              </a:buClr>
              <a:buNone/>
            </a:pPr>
            <a:r>
              <a:rPr lang="en-US" sz="2400" dirty="0" smtClean="0"/>
              <a:t>The chart shows a positive relationship </a:t>
            </a:r>
          </a:p>
          <a:p>
            <a:pPr fontAlgn="auto">
              <a:spcAft>
                <a:spcPts val="0"/>
              </a:spcAft>
              <a:buClr>
                <a:srgbClr val="1F497D"/>
              </a:buClr>
              <a:buNone/>
            </a:pPr>
            <a:r>
              <a:rPr lang="en-US" sz="2400" dirty="0" smtClean="0"/>
              <a:t>between locations’ population growth </a:t>
            </a:r>
          </a:p>
          <a:p>
            <a:pPr fontAlgn="auto">
              <a:spcAft>
                <a:spcPts val="0"/>
              </a:spcAft>
              <a:buClr>
                <a:srgbClr val="1F497D"/>
              </a:buClr>
              <a:buNone/>
            </a:pPr>
            <a:r>
              <a:rPr lang="en-US" sz="2400" dirty="0" smtClean="0"/>
              <a:t>from 2000 to 2017 and the pop in 2000. </a:t>
            </a: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3200400"/>
            <a:ext cx="5924550" cy="3284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28600"/>
            <a:ext cx="91440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Divergence, the facts</a:t>
            </a: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81200" y="1295400"/>
            <a:ext cx="8229600" cy="518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At the bottom of the distribution, the predicted population growth rate = −0.6 percent per year, leading to a 0.6*17(years)= 10 percent cumulative loss in population from 2000 to 2017. </a:t>
            </a:r>
          </a:p>
          <a:p>
            <a:r>
              <a:rPr lang="en-US" sz="2400" dirty="0" smtClean="0"/>
              <a:t>Here a </a:t>
            </a:r>
            <a:r>
              <a:rPr lang="en-US" sz="2400" dirty="0" err="1" smtClean="0"/>
              <a:t>pred</a:t>
            </a:r>
            <a:r>
              <a:rPr lang="en-US" sz="2400" dirty="0" smtClean="0"/>
              <a:t> growth of 1% year leading to a 17% cumulative gain in pop from 2000 to 2017. </a:t>
            </a: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</p:txBody>
      </p:sp>
      <p:grpSp>
        <p:nvGrpSpPr>
          <p:cNvPr id="34" name="Groupe 33"/>
          <p:cNvGrpSpPr/>
          <p:nvPr/>
        </p:nvGrpSpPr>
        <p:grpSpPr>
          <a:xfrm>
            <a:off x="1371600" y="1600200"/>
            <a:ext cx="9677400" cy="5410200"/>
            <a:chOff x="1371600" y="1600200"/>
            <a:chExt cx="9677400" cy="5410200"/>
          </a:xfrm>
        </p:grpSpPr>
        <p:grpSp>
          <p:nvGrpSpPr>
            <p:cNvPr id="13" name="Groupe 12"/>
            <p:cNvGrpSpPr/>
            <p:nvPr/>
          </p:nvGrpSpPr>
          <p:grpSpPr>
            <a:xfrm>
              <a:off x="5200650" y="3725534"/>
              <a:ext cx="5848350" cy="3284866"/>
              <a:chOff x="3810000" y="3352800"/>
              <a:chExt cx="5848350" cy="3284866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810000" y="3352800"/>
                <a:ext cx="5848350" cy="32848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" name="Ellipse 5"/>
              <p:cNvSpPr/>
              <p:nvPr/>
            </p:nvSpPr>
            <p:spPr>
              <a:xfrm>
                <a:off x="3962400" y="5105400"/>
                <a:ext cx="304800" cy="3048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8" name="Connecteur droit 7"/>
              <p:cNvCxnSpPr/>
              <p:nvPr/>
            </p:nvCxnSpPr>
            <p:spPr>
              <a:xfrm>
                <a:off x="4114800" y="4876800"/>
                <a:ext cx="3352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Ellipse 8"/>
              <p:cNvSpPr/>
              <p:nvPr/>
            </p:nvSpPr>
            <p:spPr>
              <a:xfrm>
                <a:off x="7086600" y="4724400"/>
                <a:ext cx="304800" cy="304800"/>
              </a:xfrm>
              <a:prstGeom prst="ellipse">
                <a:avLst/>
              </a:prstGeom>
              <a:noFill/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" name="Connecteur droit 10"/>
              <p:cNvCxnSpPr/>
              <p:nvPr/>
            </p:nvCxnSpPr>
            <p:spPr>
              <a:xfrm>
                <a:off x="7315200" y="4876800"/>
                <a:ext cx="0" cy="1295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e 25"/>
            <p:cNvGrpSpPr/>
            <p:nvPr/>
          </p:nvGrpSpPr>
          <p:grpSpPr>
            <a:xfrm>
              <a:off x="1371600" y="1600200"/>
              <a:ext cx="3581400" cy="4038600"/>
              <a:chOff x="1371600" y="1600200"/>
              <a:chExt cx="3581400" cy="4038600"/>
            </a:xfrm>
          </p:grpSpPr>
          <p:cxnSp>
            <p:nvCxnSpPr>
              <p:cNvPr id="21" name="Connecteur droit 20"/>
              <p:cNvCxnSpPr/>
              <p:nvPr/>
            </p:nvCxnSpPr>
            <p:spPr>
              <a:xfrm flipH="1">
                <a:off x="1371600" y="5638800"/>
                <a:ext cx="35814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/>
              <p:cNvCxnSpPr/>
              <p:nvPr/>
            </p:nvCxnSpPr>
            <p:spPr>
              <a:xfrm flipV="1">
                <a:off x="1371600" y="1600200"/>
                <a:ext cx="0" cy="4038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/>
              <p:nvPr/>
            </p:nvCxnSpPr>
            <p:spPr>
              <a:xfrm>
                <a:off x="1371600" y="1600200"/>
                <a:ext cx="6096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e 32"/>
            <p:cNvGrpSpPr/>
            <p:nvPr/>
          </p:nvGrpSpPr>
          <p:grpSpPr>
            <a:xfrm>
              <a:off x="2209800" y="3276600"/>
              <a:ext cx="2819400" cy="1981200"/>
              <a:chOff x="2209800" y="3276600"/>
              <a:chExt cx="2819400" cy="1981200"/>
            </a:xfrm>
          </p:grpSpPr>
          <p:cxnSp>
            <p:nvCxnSpPr>
              <p:cNvPr id="30" name="Connecteur droit 29"/>
              <p:cNvCxnSpPr/>
              <p:nvPr/>
            </p:nvCxnSpPr>
            <p:spPr>
              <a:xfrm flipH="1">
                <a:off x="2209800" y="5257800"/>
                <a:ext cx="28194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avec flèche 31"/>
              <p:cNvCxnSpPr/>
              <p:nvPr/>
            </p:nvCxnSpPr>
            <p:spPr>
              <a:xfrm flipV="1">
                <a:off x="2209800" y="3276600"/>
                <a:ext cx="0" cy="198120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Ellipse 34"/>
          <p:cNvSpPr/>
          <p:nvPr/>
        </p:nvSpPr>
        <p:spPr>
          <a:xfrm>
            <a:off x="10439400" y="5334000"/>
            <a:ext cx="304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avec flèche 36"/>
          <p:cNvCxnSpPr>
            <a:stCxn id="35" idx="0"/>
          </p:cNvCxnSpPr>
          <p:nvPr/>
        </p:nvCxnSpPr>
        <p:spPr>
          <a:xfrm flipV="1">
            <a:off x="10591800" y="3276600"/>
            <a:ext cx="152400" cy="2057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10668000" y="24384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Close to </a:t>
            </a:r>
            <a:r>
              <a:rPr lang="fr-FR" dirty="0" err="1" smtClean="0"/>
              <a:t>zero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28600"/>
            <a:ext cx="91440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Divergence, the facts</a:t>
            </a: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295400"/>
            <a:ext cx="7239000" cy="518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 metropolitan areas is divided into three groups: small (population up to 500,000), medium (population from 500,000 to 3 million), and large (population above 3 million)</a:t>
            </a:r>
          </a:p>
          <a:p>
            <a:r>
              <a:rPr lang="en-US" sz="2400" dirty="0" smtClean="0"/>
              <a:t>Overall, a positive relationship but a bell-shaped relationship, the largest cities (around 9 million) have a smaller predicted growth than the biggest middle cities (around 3 million).</a:t>
            </a:r>
          </a:p>
          <a:p>
            <a:pPr>
              <a:buNone/>
            </a:pPr>
            <a:r>
              <a:rPr lang="en-US" sz="2400" dirty="0" smtClean="0"/>
              <a:t>=&gt; The effect of size is declining at the top of the distribution. Why? Increasing congestion costs? Declining agglomeration economies? Bad specialization (e.g. manufacturing)?</a:t>
            </a: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 smtClean="0"/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7467600" y="1219200"/>
            <a:ext cx="4419600" cy="2514600"/>
            <a:chOff x="7696200" y="4343400"/>
            <a:chExt cx="4419600" cy="251460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96200" y="4502614"/>
              <a:ext cx="4248150" cy="2355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e 13"/>
            <p:cNvGrpSpPr/>
            <p:nvPr/>
          </p:nvGrpSpPr>
          <p:grpSpPr>
            <a:xfrm>
              <a:off x="8077200" y="4343400"/>
              <a:ext cx="4038600" cy="2209800"/>
              <a:chOff x="8077200" y="4343400"/>
              <a:chExt cx="4038600" cy="2209800"/>
            </a:xfrm>
          </p:grpSpPr>
          <p:cxnSp>
            <p:nvCxnSpPr>
              <p:cNvPr id="8" name="Connecteur droit 7"/>
              <p:cNvCxnSpPr/>
              <p:nvPr/>
            </p:nvCxnSpPr>
            <p:spPr>
              <a:xfrm flipV="1">
                <a:off x="9372600" y="4343400"/>
                <a:ext cx="0" cy="2209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/>
              <p:cNvCxnSpPr/>
              <p:nvPr/>
            </p:nvCxnSpPr>
            <p:spPr>
              <a:xfrm flipV="1">
                <a:off x="10820400" y="4343400"/>
                <a:ext cx="0" cy="2209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ZoneTexte 10"/>
              <p:cNvSpPr txBox="1"/>
              <p:nvPr/>
            </p:nvSpPr>
            <p:spPr>
              <a:xfrm>
                <a:off x="8077200" y="5105400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FF0000"/>
                    </a:solidFill>
                  </a:rPr>
                  <a:t>Small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>
                <a:off x="9372600" y="5105400"/>
                <a:ext cx="1295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FF0000"/>
                    </a:solidFill>
                  </a:rPr>
                  <a:t>Medium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ZoneTexte 12"/>
              <p:cNvSpPr txBox="1"/>
              <p:nvPr/>
            </p:nvSpPr>
            <p:spPr>
              <a:xfrm>
                <a:off x="10820400" y="5105400"/>
                <a:ext cx="1295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FF0000"/>
                    </a:solidFill>
                  </a:rPr>
                  <a:t>Large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6" name="ZoneTexte 15"/>
          <p:cNvSpPr txBox="1"/>
          <p:nvPr/>
        </p:nvSpPr>
        <p:spPr>
          <a:xfrm>
            <a:off x="8382000" y="4343400"/>
            <a:ext cx="2819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details</a:t>
            </a:r>
            <a:r>
              <a:rPr lang="fr-FR" dirty="0" smtClean="0"/>
              <a:t> about the classification (</a:t>
            </a:r>
            <a:r>
              <a:rPr lang="fr-FR" dirty="0" err="1" smtClean="0"/>
              <a:t>rule</a:t>
            </a:r>
            <a:r>
              <a:rPr lang="fr-FR" dirty="0" smtClean="0"/>
              <a:t> of </a:t>
            </a:r>
            <a:r>
              <a:rPr lang="fr-FR" dirty="0" err="1" smtClean="0"/>
              <a:t>thumb</a:t>
            </a:r>
            <a:r>
              <a:rPr lang="fr-FR" dirty="0" smtClean="0"/>
              <a:t>: </a:t>
            </a:r>
            <a:r>
              <a:rPr lang="fr-FR" dirty="0" err="1" smtClean="0"/>
              <a:t>find</a:t>
            </a:r>
            <a:r>
              <a:rPr lang="fr-FR" dirty="0" smtClean="0"/>
              <a:t> a break or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least 30 </a:t>
            </a:r>
            <a:r>
              <a:rPr lang="fr-FR" dirty="0" err="1" smtClean="0"/>
              <a:t>obs</a:t>
            </a:r>
            <a:r>
              <a:rPr lang="fr-FR" dirty="0" smtClean="0"/>
              <a:t> in </a:t>
            </a:r>
            <a:r>
              <a:rPr lang="fr-FR" dirty="0" err="1" smtClean="0"/>
              <a:t>each</a:t>
            </a:r>
            <a:r>
              <a:rPr lang="fr-FR" dirty="0" smtClean="0"/>
              <a:t> group)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28600"/>
            <a:ext cx="91440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zoom on small cities</a:t>
            </a: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295400"/>
            <a:ext cx="11353800" cy="1981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 smtClean="0"/>
              <a:t>Be careful: size does not explain everything: small size did not preclude rapid growth</a:t>
            </a:r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large vertical dispersion</a:t>
            </a:r>
            <a:r>
              <a:rPr lang="en-US" sz="2400" dirty="0" smtClean="0"/>
              <a:t> of the scatter above and below the average line reflects that </a:t>
            </a:r>
            <a:r>
              <a:rPr lang="en-US" sz="2400" dirty="0" smtClean="0">
                <a:solidFill>
                  <a:srgbClr val="FF0000"/>
                </a:solidFill>
              </a:rPr>
              <a:t>characteristics other than initial size </a:t>
            </a:r>
            <a:r>
              <a:rPr lang="en-US" sz="2400" dirty="0" smtClean="0"/>
              <a:t>drove most of the variation in growth rates from 2000 to 2017. </a:t>
            </a:r>
          </a:p>
          <a:p>
            <a:r>
              <a:rPr lang="en-US" sz="2400" dirty="0" smtClean="0"/>
              <a:t>Locations that </a:t>
            </a:r>
            <a:r>
              <a:rPr lang="en-US" sz="2400" dirty="0" smtClean="0">
                <a:solidFill>
                  <a:srgbClr val="FF0000"/>
                </a:solidFill>
              </a:rPr>
              <a:t>grew fastest </a:t>
            </a:r>
            <a:r>
              <a:rPr lang="en-US" sz="2400" dirty="0" smtClean="0"/>
              <a:t>relative to their predicted are distinguished by: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Natural amenities (mountains, warm temp)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Proximity to large metropolitan areas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Benefitted from oil/gas deposits</a:t>
            </a: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703533"/>
            <a:ext cx="6553200" cy="3611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0310" y="3724895"/>
            <a:ext cx="5951690" cy="3133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524000" y="228600"/>
            <a:ext cx="91440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zoom on middle and big cities</a:t>
            </a: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295400"/>
            <a:ext cx="11353800" cy="1981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 smtClean="0"/>
              <a:t>Be careful: size does not explain everything: large size did not preclude population decline</a:t>
            </a:r>
          </a:p>
          <a:p>
            <a:r>
              <a:rPr lang="en-US" sz="2400" dirty="0" smtClean="0"/>
              <a:t> See below the dashed red line: Detroit, Pittsburgh and so on…</a:t>
            </a:r>
          </a:p>
          <a:p>
            <a:r>
              <a:rPr lang="en-US" sz="2400" dirty="0" smtClean="0"/>
              <a:t>These cities are characterized by an industrial composition skewed heavily toward manufacturing, a sector in which employment has been contracting for many decades. The disadvantages of this inherited industrial composition are likely to have offset any benefits from size.</a:t>
            </a: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0" y="228600"/>
            <a:ext cx="91440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1295400"/>
            <a:ext cx="11353800" cy="1981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mss1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What to comment? =&gt; simple, </a:t>
            </a:r>
            <a:r>
              <a:rPr lang="en-US" sz="2400" dirty="0" smtClean="0"/>
              <a:t>concrete </a:t>
            </a:r>
            <a:r>
              <a:rPr lang="en-US" sz="2400" dirty="0" smtClean="0"/>
              <a:t>data. Example: you want to </a:t>
            </a:r>
            <a:r>
              <a:rPr lang="en-US" sz="2400" dirty="0" smtClean="0"/>
              <a:t>analyze </a:t>
            </a:r>
            <a:r>
              <a:rPr lang="en-US" sz="2400" dirty="0" smtClean="0"/>
              <a:t>trade liberalization, do not discuss a complex indicator of market access but an indicator that everyone can understand such as exportation on GDP.</a:t>
            </a:r>
          </a:p>
          <a:p>
            <a:r>
              <a:rPr lang="en-US" sz="2400" dirty="0" smtClean="0"/>
              <a:t>How to comment?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Take the average and comment it at length, here we have commented a positive relationship between pop growth and size that is bell-shaped at the end of the distribution. We have also commented different part of this average distribution.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Take point that are far from the average, above and below, and comment these exceptions at length: here small cities that grow at a fast rate and big cities that decline.</a:t>
            </a: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fontAlgn="auto">
              <a:spcAft>
                <a:spcPts val="0"/>
              </a:spcAft>
              <a:buClr>
                <a:srgbClr val="1F497D"/>
              </a:buClr>
            </a:pPr>
            <a:endParaRPr lang="en-US" sz="2400" dirty="0">
              <a:solidFill>
                <a:srgbClr val="000000"/>
              </a:solidFill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Beamer Template">
  <a:themeElements>
    <a:clrScheme name="Beamer Slides - Title and Outlines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Beamer Slides - Title and Outlines">
      <a:majorFont>
        <a:latin typeface="cmss10"/>
        <a:ea typeface=""/>
        <a:cs typeface="Arial"/>
      </a:majorFont>
      <a:minorFont>
        <a:latin typeface="cmss10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er Slides - Title and Outlin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eamer Template">
  <a:themeElements>
    <a:clrScheme name="Beamer Slides - Title and Outlines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Beamer Slides - Title and Outlines">
      <a:majorFont>
        <a:latin typeface="cmss10"/>
        <a:ea typeface=""/>
        <a:cs typeface="Arial"/>
      </a:majorFont>
      <a:minorFont>
        <a:latin typeface="cmss10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er Slides - Title and Outlin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er Slides - Title and Outlin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er Slides - Title and Outlines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eamer Slides - Title and Outlin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Beamer Slides - Title and Outlin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Beamer Slides - Title and Outlin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Beamer Slides - Title and Outlin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98752</TotalTime>
  <Words>662</Words>
  <Application>Microsoft Office PowerPoint</Application>
  <PresentationFormat>Personnalisé</PresentationFormat>
  <Paragraphs>83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3_Office Theme</vt:lpstr>
      <vt:lpstr>3_Beamer Template</vt:lpstr>
      <vt:lpstr>2_Beamer Template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Company>Staford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Rangel</dc:creator>
  <cp:lastModifiedBy>fcanda01</cp:lastModifiedBy>
  <cp:revision>4181</cp:revision>
  <cp:lastPrinted>2013-03-05T20:05:03Z</cp:lastPrinted>
  <dcterms:created xsi:type="dcterms:W3CDTF">2012-01-26T20:38:46Z</dcterms:created>
  <dcterms:modified xsi:type="dcterms:W3CDTF">2019-01-08T12:08:21Z</dcterms:modified>
</cp:coreProperties>
</file>