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5" r:id="rId40"/>
    <p:sldId id="296" r:id="rId41"/>
    <p:sldId id="312" r:id="rId42"/>
    <p:sldId id="313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3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7F5B22-FC74-4F7A-BDFE-85DA2F0F8C76}" type="datetimeFigureOut">
              <a:rPr lang="fr-FR" smtClean="0"/>
              <a:t>20/09/2026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DC6FD-1E2D-4B75-85C1-483DF29D0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634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DC6FD-1E2D-4B75-85C1-483DF29D066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201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575" y="198831"/>
            <a:ext cx="8637778" cy="571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8863" y="1739595"/>
            <a:ext cx="11566525" cy="4721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13" Type="http://schemas.openxmlformats.org/officeDocument/2006/relationships/image" Target="../media/image37.jpg"/><Relationship Id="rId3" Type="http://schemas.openxmlformats.org/officeDocument/2006/relationships/image" Target="../media/image28.png"/><Relationship Id="rId7" Type="http://schemas.openxmlformats.org/officeDocument/2006/relationships/image" Target="../media/image31.jpg"/><Relationship Id="rId12" Type="http://schemas.openxmlformats.org/officeDocument/2006/relationships/image" Target="../media/image3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11" Type="http://schemas.openxmlformats.org/officeDocument/2006/relationships/image" Target="../media/image35.png"/><Relationship Id="rId5" Type="http://schemas.openxmlformats.org/officeDocument/2006/relationships/hyperlink" Target="http://patrick.messin.free.fr/acrospor/pages/kinogrammes_a" TargetMode="External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jpg"/><Relationship Id="rId14" Type="http://schemas.openxmlformats.org/officeDocument/2006/relationships/hyperlink" Target="http://patrick.messin.free.fr/acrospor/pages/kinogrammes_animations/toutes_les_animations_mobile.htm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10" Type="http://schemas.openxmlformats.org/officeDocument/2006/relationships/image" Target="../media/image46.png"/><Relationship Id="rId4" Type="http://schemas.openxmlformats.org/officeDocument/2006/relationships/image" Target="../media/image40.jpg"/><Relationship Id="rId9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jpg"/><Relationship Id="rId7" Type="http://schemas.openxmlformats.org/officeDocument/2006/relationships/image" Target="../media/image52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10" Type="http://schemas.openxmlformats.org/officeDocument/2006/relationships/image" Target="../media/image55.jpg"/><Relationship Id="rId4" Type="http://schemas.openxmlformats.org/officeDocument/2006/relationships/image" Target="../media/image49.jpg"/><Relationship Id="rId9" Type="http://schemas.openxmlformats.org/officeDocument/2006/relationships/image" Target="../media/image5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S&#233;curit&#233;%2020%20commandements%20Patrick%20MESSIN.pdf" TargetMode="External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Lassus\Desktop\ACROSPORT%20STAPS%20L3\TD%205\Code%20Pyramides%20DYNAMIQUES\Code%20&#233;volutif%20Pyramides%20dynamiques.pptx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eduscol.education.fr/cid100041/eps-c3.html#lien0" TargetMode="External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patrick.messin.free.fr/acrospor/pages/a_liaison_planches.htm" TargetMode="External"/><Relationship Id="rId2" Type="http://schemas.openxmlformats.org/officeDocument/2006/relationships/hyperlink" Target="http://patrick.messin.free.fr/acrospor/pages/kinogrammes_animations/toutes_les_animations_dynamique1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572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387333" y="5264658"/>
            <a:ext cx="0" cy="914400"/>
          </a:xfrm>
          <a:custGeom>
            <a:avLst/>
            <a:gdLst/>
            <a:ahLst/>
            <a:cxnLst/>
            <a:rect l="l" t="t" r="r" b="b"/>
            <a:pathLst>
              <a:path h="914400">
                <a:moveTo>
                  <a:pt x="0" y="914399"/>
                </a:moveTo>
                <a:lnTo>
                  <a:pt x="0" y="0"/>
                </a:lnTo>
              </a:path>
            </a:pathLst>
          </a:custGeom>
          <a:ln w="19050">
            <a:solidFill>
              <a:srgbClr val="1382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2050" y="4979619"/>
            <a:ext cx="5171440" cy="12401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4180"/>
              </a:lnSpc>
              <a:spcBef>
                <a:spcPts val="95"/>
              </a:spcBef>
            </a:pPr>
            <a:r>
              <a:rPr sz="4000" spc="160" dirty="0">
                <a:solidFill>
                  <a:srgbClr val="0D0D0D"/>
                </a:solidFill>
                <a:latin typeface="Calibri"/>
                <a:cs typeface="Calibri"/>
              </a:rPr>
              <a:t>DIDACTIQUE</a:t>
            </a:r>
            <a:r>
              <a:rPr sz="4000" spc="35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4000" spc="105" dirty="0">
                <a:solidFill>
                  <a:srgbClr val="0D0D0D"/>
                </a:solidFill>
                <a:latin typeface="Calibri"/>
                <a:cs typeface="Calibri"/>
              </a:rPr>
              <a:t>DES</a:t>
            </a:r>
            <a:r>
              <a:rPr sz="4000" spc="37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4000" spc="114" dirty="0">
                <a:solidFill>
                  <a:srgbClr val="0D0D0D"/>
                </a:solidFill>
                <a:latin typeface="Calibri"/>
                <a:cs typeface="Calibri"/>
              </a:rPr>
              <a:t>APSA</a:t>
            </a:r>
            <a:endParaRPr sz="4000">
              <a:latin typeface="Calibri"/>
              <a:cs typeface="Calibri"/>
            </a:endParaRPr>
          </a:p>
          <a:p>
            <a:pPr marL="3810" algn="ctr">
              <a:lnSpc>
                <a:spcPts val="5380"/>
              </a:lnSpc>
            </a:pPr>
            <a:r>
              <a:rPr sz="5000" b="1" spc="-175" dirty="0">
                <a:solidFill>
                  <a:srgbClr val="0D0D0D"/>
                </a:solidFill>
                <a:latin typeface="Calibri"/>
                <a:cs typeface="Calibri"/>
              </a:rPr>
              <a:t>L</a:t>
            </a:r>
            <a:r>
              <a:rPr sz="5000" b="1" spc="-395" dirty="0">
                <a:solidFill>
                  <a:srgbClr val="0D0D0D"/>
                </a:solidFill>
                <a:latin typeface="Calibri"/>
                <a:cs typeface="Calibri"/>
              </a:rPr>
              <a:t>’</a:t>
            </a:r>
            <a:r>
              <a:rPr sz="5000" b="1" spc="125" dirty="0">
                <a:solidFill>
                  <a:srgbClr val="0D0D0D"/>
                </a:solidFill>
                <a:latin typeface="Calibri"/>
                <a:cs typeface="Calibri"/>
              </a:rPr>
              <a:t>A</a:t>
            </a:r>
            <a:r>
              <a:rPr sz="5000" b="1" spc="170" dirty="0">
                <a:solidFill>
                  <a:srgbClr val="0D0D0D"/>
                </a:solidFill>
                <a:latin typeface="Calibri"/>
                <a:cs typeface="Calibri"/>
              </a:rPr>
              <a:t>C</a:t>
            </a:r>
            <a:r>
              <a:rPr sz="5000" b="1" spc="125" dirty="0">
                <a:solidFill>
                  <a:srgbClr val="0D0D0D"/>
                </a:solidFill>
                <a:latin typeface="Calibri"/>
                <a:cs typeface="Calibri"/>
              </a:rPr>
              <a:t>R</a:t>
            </a:r>
            <a:r>
              <a:rPr sz="5000" b="1" spc="180" dirty="0">
                <a:solidFill>
                  <a:srgbClr val="0D0D0D"/>
                </a:solidFill>
                <a:latin typeface="Calibri"/>
                <a:cs typeface="Calibri"/>
              </a:rPr>
              <a:t>OS</a:t>
            </a:r>
            <a:r>
              <a:rPr sz="5000" b="1" spc="170" dirty="0">
                <a:solidFill>
                  <a:srgbClr val="0D0D0D"/>
                </a:solidFill>
                <a:latin typeface="Calibri"/>
                <a:cs typeface="Calibri"/>
              </a:rPr>
              <a:t>P</a:t>
            </a:r>
            <a:r>
              <a:rPr sz="5000" b="1" spc="180" dirty="0">
                <a:solidFill>
                  <a:srgbClr val="0D0D0D"/>
                </a:solidFill>
                <a:latin typeface="Calibri"/>
                <a:cs typeface="Calibri"/>
              </a:rPr>
              <a:t>O</a:t>
            </a:r>
            <a:r>
              <a:rPr sz="5000" b="1" spc="125" dirty="0">
                <a:solidFill>
                  <a:srgbClr val="0D0D0D"/>
                </a:solidFill>
                <a:latin typeface="Calibri"/>
                <a:cs typeface="Calibri"/>
              </a:rPr>
              <a:t>R</a:t>
            </a:r>
            <a:r>
              <a:rPr sz="5000" b="1" spc="-15" dirty="0">
                <a:solidFill>
                  <a:srgbClr val="0D0D0D"/>
                </a:solidFill>
                <a:latin typeface="Calibri"/>
                <a:cs typeface="Calibri"/>
              </a:rPr>
              <a:t>T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45343" y="5889142"/>
            <a:ext cx="1311275" cy="48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D0D0D"/>
                </a:solidFill>
                <a:latin typeface="Calibri"/>
                <a:cs typeface="Calibri"/>
              </a:rPr>
              <a:t>L3</a:t>
            </a:r>
            <a:r>
              <a:rPr sz="1500" b="1" spc="-1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0D0D0D"/>
                </a:solidFill>
                <a:latin typeface="Calibri"/>
                <a:cs typeface="Calibri"/>
              </a:rPr>
              <a:t>–</a:t>
            </a:r>
            <a:r>
              <a:rPr sz="1500" b="1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0D0D0D"/>
                </a:solidFill>
                <a:latin typeface="Calibri"/>
                <a:cs typeface="Calibri"/>
              </a:rPr>
              <a:t>202</a:t>
            </a:r>
            <a:r>
              <a:rPr lang="fr-FR" sz="1500" b="1" spc="-10" dirty="0">
                <a:solidFill>
                  <a:srgbClr val="0D0D0D"/>
                </a:solidFill>
                <a:latin typeface="Calibri"/>
                <a:cs typeface="Calibri"/>
              </a:rPr>
              <a:t>6</a:t>
            </a:r>
            <a:r>
              <a:rPr sz="1500" b="1" spc="-10" dirty="0">
                <a:solidFill>
                  <a:srgbClr val="0D0D0D"/>
                </a:solidFill>
                <a:latin typeface="Calibri"/>
                <a:cs typeface="Calibri"/>
              </a:rPr>
              <a:t>/202</a:t>
            </a:r>
            <a:r>
              <a:rPr lang="fr-FR" sz="1500" b="1" spc="-10" dirty="0">
                <a:solidFill>
                  <a:srgbClr val="0D0D0D"/>
                </a:solidFill>
                <a:latin typeface="Calibri"/>
                <a:cs typeface="Calibri"/>
              </a:rPr>
              <a:t>7</a:t>
            </a:r>
            <a:endParaRPr sz="1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500" b="1" spc="-10" dirty="0">
                <a:solidFill>
                  <a:srgbClr val="0D0D0D"/>
                </a:solidFill>
                <a:latin typeface="Calibri"/>
                <a:cs typeface="Calibri"/>
              </a:rPr>
              <a:t>Caroline</a:t>
            </a:r>
            <a:r>
              <a:rPr sz="1500" b="1" spc="-20" dirty="0">
                <a:solidFill>
                  <a:srgbClr val="0D0D0D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0D0D0D"/>
                </a:solidFill>
                <a:latin typeface="Calibri"/>
                <a:cs typeface="Calibri"/>
              </a:rPr>
              <a:t>LASSUS</a:t>
            </a:r>
            <a:endParaRPr sz="15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177795" y="260604"/>
            <a:ext cx="2772410" cy="4107179"/>
            <a:chOff x="2177795" y="260604"/>
            <a:chExt cx="2772410" cy="4107179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7795" y="260604"/>
              <a:ext cx="2772156" cy="41071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9611" y="262128"/>
              <a:ext cx="2670810" cy="400583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5472" y="1046175"/>
            <a:ext cx="5082540" cy="55354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dirty="0">
                <a:latin typeface="Calibri"/>
                <a:cs typeface="Calibri"/>
              </a:rPr>
              <a:t>ORIGINES</a:t>
            </a:r>
            <a:r>
              <a:rPr sz="1400" b="1" i="1" spc="-2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DE</a:t>
            </a:r>
            <a:r>
              <a:rPr sz="1400" b="1" i="1" spc="-1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LA</a:t>
            </a:r>
            <a:r>
              <a:rPr sz="1400" b="1" i="1" spc="-10" dirty="0">
                <a:latin typeface="Calibri"/>
                <a:cs typeface="Calibri"/>
              </a:rPr>
              <a:t> GYMNASTIQUE</a:t>
            </a:r>
            <a:r>
              <a:rPr sz="1400" b="1" i="1" spc="-25" dirty="0">
                <a:latin typeface="Calibri"/>
                <a:cs typeface="Calibri"/>
              </a:rPr>
              <a:t> </a:t>
            </a:r>
            <a:r>
              <a:rPr sz="1400" b="1" i="1" spc="-20" dirty="0">
                <a:latin typeface="Calibri"/>
                <a:cs typeface="Calibri"/>
              </a:rPr>
              <a:t>ACROBATIQUE</a:t>
            </a:r>
            <a:r>
              <a:rPr sz="1400" b="1" i="1" spc="-2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(GAC)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b="1" i="1" spc="-10" dirty="0">
                <a:latin typeface="Calibri"/>
                <a:cs typeface="Calibri"/>
              </a:rPr>
              <a:t>TERMINOLOGIE</a:t>
            </a:r>
            <a:endParaRPr sz="1400" dirty="0">
              <a:latin typeface="Calibri"/>
              <a:cs typeface="Calibri"/>
            </a:endParaRPr>
          </a:p>
          <a:p>
            <a:pPr marL="579120" marR="96710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Acrosport,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Gymnastique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acrobatique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Acrogym </a:t>
            </a:r>
            <a:r>
              <a:rPr sz="1400" dirty="0">
                <a:latin typeface="Calibri"/>
                <a:cs typeface="Calibri"/>
              </a:rPr>
              <a:t>Logique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interne</a:t>
            </a:r>
            <a:endParaRPr sz="1400" dirty="0">
              <a:latin typeface="Calibri"/>
              <a:cs typeface="Calibri"/>
            </a:endParaRPr>
          </a:p>
          <a:p>
            <a:pPr marL="57912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Champ </a:t>
            </a:r>
            <a:r>
              <a:rPr sz="1400" spc="-20" dirty="0">
                <a:latin typeface="Calibri"/>
                <a:cs typeface="Calibri"/>
              </a:rPr>
              <a:t>d’apprentissage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3</a:t>
            </a:r>
            <a:endParaRPr sz="1400" dirty="0">
              <a:latin typeface="Calibri"/>
              <a:cs typeface="Calibri"/>
            </a:endParaRPr>
          </a:p>
          <a:p>
            <a:pPr marL="57912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Citations</a:t>
            </a:r>
            <a:endParaRPr sz="1400" dirty="0">
              <a:latin typeface="Calibri"/>
              <a:cs typeface="Calibri"/>
            </a:endParaRPr>
          </a:p>
          <a:p>
            <a:pPr marL="57912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Vocabulaire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spécifique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b="1" i="1" dirty="0">
                <a:latin typeface="Calibri"/>
                <a:cs typeface="Calibri"/>
              </a:rPr>
              <a:t>DE</a:t>
            </a:r>
            <a:r>
              <a:rPr sz="1400" b="1" i="1" spc="-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LA</a:t>
            </a:r>
            <a:r>
              <a:rPr sz="1400" b="1" i="1" spc="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GYMNASTIQUE</a:t>
            </a:r>
            <a:r>
              <a:rPr sz="1400" b="1" i="1" spc="-15" dirty="0">
                <a:latin typeface="Calibri"/>
                <a:cs typeface="Calibri"/>
              </a:rPr>
              <a:t> </a:t>
            </a:r>
            <a:r>
              <a:rPr sz="1400" b="1" i="1" spc="-20" dirty="0">
                <a:latin typeface="Calibri"/>
                <a:cs typeface="Calibri"/>
              </a:rPr>
              <a:t>ACROBATIQUE</a:t>
            </a:r>
            <a:r>
              <a:rPr sz="1400" b="1" i="1" spc="-2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A</a:t>
            </a:r>
            <a:r>
              <a:rPr sz="1400" b="1" i="1" spc="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L’ACROSPORT</a:t>
            </a:r>
            <a:endParaRPr sz="1400" dirty="0">
              <a:latin typeface="Calibri"/>
              <a:cs typeface="Calibri"/>
            </a:endParaRPr>
          </a:p>
          <a:p>
            <a:pPr marL="579120" marR="508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Place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l’acrosport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sein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établissements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scolaires</a:t>
            </a:r>
            <a:r>
              <a:rPr sz="1400" spc="5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critères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scolaire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l’acrosport </a:t>
            </a:r>
            <a:r>
              <a:rPr sz="1400" dirty="0">
                <a:latin typeface="Calibri"/>
                <a:cs typeface="Calibri"/>
              </a:rPr>
              <a:t>Quelles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expériences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culturelles?</a:t>
            </a:r>
            <a:endParaRPr sz="1400" dirty="0">
              <a:latin typeface="Calibri"/>
              <a:cs typeface="Calibri"/>
            </a:endParaRPr>
          </a:p>
          <a:p>
            <a:pPr marL="57912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enjeux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formation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b="1" i="1" dirty="0">
                <a:latin typeface="Calibri"/>
                <a:cs typeface="Calibri"/>
              </a:rPr>
              <a:t>ENSEIGNER</a:t>
            </a:r>
            <a:r>
              <a:rPr sz="1400" b="1" i="1" spc="-7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L’ACROSPORT</a:t>
            </a:r>
            <a:endParaRPr sz="1400" dirty="0">
              <a:latin typeface="Calibri"/>
              <a:cs typeface="Calibri"/>
            </a:endParaRPr>
          </a:p>
          <a:p>
            <a:pPr marL="539750" marR="234315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Connaissances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techniques Connaissances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sécuritaires Connaissances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biomécaniques </a:t>
            </a:r>
            <a:r>
              <a:rPr sz="1400" dirty="0">
                <a:latin typeface="Calibri"/>
                <a:cs typeface="Calibri"/>
              </a:rPr>
              <a:t>Choix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pédagogiques</a:t>
            </a:r>
            <a:endParaRPr sz="1400" dirty="0">
              <a:latin typeface="Calibri"/>
              <a:cs typeface="Calibri"/>
            </a:endParaRPr>
          </a:p>
          <a:p>
            <a:pPr marL="53975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Entrée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l’activité</a:t>
            </a:r>
            <a:endParaRPr sz="1400" dirty="0">
              <a:latin typeface="Calibri"/>
              <a:cs typeface="Calibri"/>
            </a:endParaRPr>
          </a:p>
          <a:p>
            <a:pPr marL="53975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construction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 code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scolaire</a:t>
            </a:r>
            <a:endParaRPr lang="fr-FR" sz="1400" spc="-10" dirty="0">
              <a:latin typeface="Calibri"/>
              <a:cs typeface="Calibri"/>
            </a:endParaRPr>
          </a:p>
          <a:p>
            <a:pPr marL="539750">
              <a:lnSpc>
                <a:spcPct val="100000"/>
              </a:lnSpc>
            </a:pPr>
            <a:r>
              <a:rPr lang="fr-FR" sz="1400" spc="-10" dirty="0">
                <a:latin typeface="Calibri"/>
                <a:cs typeface="Calibri"/>
              </a:rPr>
              <a:t>L’enchainement</a:t>
            </a:r>
            <a:endParaRPr sz="1400" dirty="0">
              <a:latin typeface="Calibri"/>
              <a:cs typeface="Calibri"/>
            </a:endParaRPr>
          </a:p>
          <a:p>
            <a:pPr marL="539750">
              <a:lnSpc>
                <a:spcPct val="100000"/>
              </a:lnSpc>
            </a:pPr>
            <a:r>
              <a:rPr sz="1400" spc="-25" dirty="0">
                <a:latin typeface="Calibri"/>
                <a:cs typeface="Calibri"/>
              </a:rPr>
              <a:t>L’acrosport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collège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lycée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400" b="1" spc="-10" dirty="0">
                <a:latin typeface="Calibri"/>
                <a:cs typeface="Calibri"/>
              </a:rPr>
              <a:t>ANNEXES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69930" y="344106"/>
            <a:ext cx="3079115" cy="569595"/>
            <a:chOff x="4269930" y="344106"/>
            <a:chExt cx="3079115" cy="569595"/>
          </a:xfrm>
        </p:grpSpPr>
        <p:sp>
          <p:nvSpPr>
            <p:cNvPr id="4" name="object 4"/>
            <p:cNvSpPr/>
            <p:nvPr/>
          </p:nvSpPr>
          <p:spPr>
            <a:xfrm>
              <a:off x="4277867" y="352043"/>
              <a:ext cx="3063240" cy="553720"/>
            </a:xfrm>
            <a:custGeom>
              <a:avLst/>
              <a:gdLst/>
              <a:ahLst/>
              <a:cxnLst/>
              <a:rect l="l" t="t" r="r" b="b"/>
              <a:pathLst>
                <a:path w="3063240" h="553719">
                  <a:moveTo>
                    <a:pt x="2971038" y="0"/>
                  </a:moveTo>
                  <a:lnTo>
                    <a:pt x="92202" y="0"/>
                  </a:lnTo>
                  <a:lnTo>
                    <a:pt x="56310" y="7244"/>
                  </a:lnTo>
                  <a:lnTo>
                    <a:pt x="27003" y="27003"/>
                  </a:lnTo>
                  <a:lnTo>
                    <a:pt x="7244" y="56310"/>
                  </a:lnTo>
                  <a:lnTo>
                    <a:pt x="0" y="92201"/>
                  </a:lnTo>
                  <a:lnTo>
                    <a:pt x="0" y="461009"/>
                  </a:lnTo>
                  <a:lnTo>
                    <a:pt x="7244" y="496901"/>
                  </a:lnTo>
                  <a:lnTo>
                    <a:pt x="27003" y="526208"/>
                  </a:lnTo>
                  <a:lnTo>
                    <a:pt x="56310" y="545967"/>
                  </a:lnTo>
                  <a:lnTo>
                    <a:pt x="92202" y="553211"/>
                  </a:lnTo>
                  <a:lnTo>
                    <a:pt x="2971038" y="553211"/>
                  </a:lnTo>
                  <a:lnTo>
                    <a:pt x="3006929" y="545967"/>
                  </a:lnTo>
                  <a:lnTo>
                    <a:pt x="3036236" y="526208"/>
                  </a:lnTo>
                  <a:lnTo>
                    <a:pt x="3055995" y="496901"/>
                  </a:lnTo>
                  <a:lnTo>
                    <a:pt x="3063240" y="461009"/>
                  </a:lnTo>
                  <a:lnTo>
                    <a:pt x="3063240" y="92201"/>
                  </a:lnTo>
                  <a:lnTo>
                    <a:pt x="3055995" y="56310"/>
                  </a:lnTo>
                  <a:lnTo>
                    <a:pt x="3036236" y="27003"/>
                  </a:lnTo>
                  <a:lnTo>
                    <a:pt x="3006929" y="7244"/>
                  </a:lnTo>
                  <a:lnTo>
                    <a:pt x="297103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77867" y="352043"/>
              <a:ext cx="3063240" cy="553720"/>
            </a:xfrm>
            <a:custGeom>
              <a:avLst/>
              <a:gdLst/>
              <a:ahLst/>
              <a:cxnLst/>
              <a:rect l="l" t="t" r="r" b="b"/>
              <a:pathLst>
                <a:path w="3063240" h="553719">
                  <a:moveTo>
                    <a:pt x="0" y="92201"/>
                  </a:moveTo>
                  <a:lnTo>
                    <a:pt x="7244" y="56310"/>
                  </a:lnTo>
                  <a:lnTo>
                    <a:pt x="27003" y="27003"/>
                  </a:lnTo>
                  <a:lnTo>
                    <a:pt x="56310" y="7244"/>
                  </a:lnTo>
                  <a:lnTo>
                    <a:pt x="92202" y="0"/>
                  </a:lnTo>
                  <a:lnTo>
                    <a:pt x="2971038" y="0"/>
                  </a:lnTo>
                  <a:lnTo>
                    <a:pt x="3006929" y="7244"/>
                  </a:lnTo>
                  <a:lnTo>
                    <a:pt x="3036236" y="27003"/>
                  </a:lnTo>
                  <a:lnTo>
                    <a:pt x="3055995" y="56310"/>
                  </a:lnTo>
                  <a:lnTo>
                    <a:pt x="3063240" y="92201"/>
                  </a:lnTo>
                  <a:lnTo>
                    <a:pt x="3063240" y="461009"/>
                  </a:lnTo>
                  <a:lnTo>
                    <a:pt x="3055995" y="496901"/>
                  </a:lnTo>
                  <a:lnTo>
                    <a:pt x="3036236" y="526208"/>
                  </a:lnTo>
                  <a:lnTo>
                    <a:pt x="3006929" y="545967"/>
                  </a:lnTo>
                  <a:lnTo>
                    <a:pt x="2971038" y="553211"/>
                  </a:lnTo>
                  <a:lnTo>
                    <a:pt x="92202" y="553211"/>
                  </a:lnTo>
                  <a:lnTo>
                    <a:pt x="56310" y="545967"/>
                  </a:lnTo>
                  <a:lnTo>
                    <a:pt x="27003" y="526208"/>
                  </a:lnTo>
                  <a:lnTo>
                    <a:pt x="7244" y="496901"/>
                  </a:lnTo>
                  <a:lnTo>
                    <a:pt x="0" y="461009"/>
                  </a:lnTo>
                  <a:lnTo>
                    <a:pt x="0" y="92201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1416" rIns="0" bIns="0" rtlCol="0">
            <a:spAutoFit/>
          </a:bodyPr>
          <a:lstStyle/>
          <a:p>
            <a:pPr marL="4651375">
              <a:lnSpc>
                <a:spcPct val="100000"/>
              </a:lnSpc>
              <a:spcBef>
                <a:spcPts val="105"/>
              </a:spcBef>
            </a:pPr>
            <a:r>
              <a:rPr dirty="0"/>
              <a:t>PLAN</a:t>
            </a:r>
            <a:r>
              <a:rPr spc="-25" dirty="0"/>
              <a:t> </a:t>
            </a:r>
            <a:r>
              <a:rPr dirty="0"/>
              <a:t>DU</a:t>
            </a:r>
            <a:r>
              <a:rPr spc="-15" dirty="0"/>
              <a:t> </a:t>
            </a:r>
            <a:r>
              <a:rPr spc="-20" dirty="0"/>
              <a:t>COURS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1928" y="230124"/>
            <a:ext cx="1809750" cy="24665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214" y="1656333"/>
            <a:ext cx="11494135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Elle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racines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l’antiquité.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Europe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occidentale,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France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particulièrement,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référence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culturelle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prégnante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celle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cirque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music-</a:t>
            </a:r>
            <a:r>
              <a:rPr sz="1400" spc="-10" dirty="0">
                <a:latin typeface="Calibri"/>
                <a:cs typeface="Calibri"/>
              </a:rPr>
              <a:t>hall.</a:t>
            </a:r>
            <a:endParaRPr sz="1400" dirty="0">
              <a:latin typeface="Calibri"/>
              <a:cs typeface="Calibri"/>
            </a:endParaRPr>
          </a:p>
          <a:p>
            <a:pPr marL="12700" marR="26479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apparaît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</a:t>
            </a:r>
            <a:r>
              <a:rPr lang="fr-FR" sz="1400" spc="-20">
                <a:latin typeface="Calibri"/>
                <a:cs typeface="Calibri"/>
              </a:rPr>
              <a:t>o</a:t>
            </a:r>
            <a:r>
              <a:rPr sz="1400" spc="-20">
                <a:latin typeface="Calibri"/>
                <a:cs typeface="Calibri"/>
              </a:rPr>
              <a:t>bservateur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néophyte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l’acrosport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prolongement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2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</a:t>
            </a:r>
            <a:r>
              <a:rPr sz="1400" spc="2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2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monde</a:t>
            </a:r>
            <a:r>
              <a:rPr sz="1400" spc="2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spectacle</a:t>
            </a:r>
            <a:r>
              <a:rPr sz="1400" spc="2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appelle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encore</a:t>
            </a:r>
            <a:r>
              <a:rPr sz="1400" spc="2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aujourd’hui</a:t>
            </a:r>
            <a:r>
              <a:rPr sz="1400" spc="2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mains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à </a:t>
            </a:r>
            <a:r>
              <a:rPr sz="1400" dirty="0">
                <a:latin typeface="Calibri"/>
                <a:cs typeface="Calibri"/>
              </a:rPr>
              <a:t>mains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».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Cette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discipline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traditionnelle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répond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aux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exigences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activités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spectacle.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cela,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privilégie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souvent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l’effet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produit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spectateur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au </a:t>
            </a:r>
            <a:r>
              <a:rPr sz="1400" dirty="0">
                <a:latin typeface="Calibri"/>
                <a:cs typeface="Calibri"/>
              </a:rPr>
              <a:t>détriment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réelle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complexité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motrice.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Ainsi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force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s’est-</a:t>
            </a:r>
            <a:r>
              <a:rPr sz="1400" dirty="0">
                <a:latin typeface="Calibri"/>
                <a:cs typeface="Calibri"/>
              </a:rPr>
              <a:t>elle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souvent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vue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avant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ainsi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postures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statiques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réalisées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lentement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(«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statues</a:t>
            </a:r>
            <a:endParaRPr sz="1400" dirty="0">
              <a:latin typeface="Calibri"/>
              <a:cs typeface="Calibri"/>
            </a:endParaRPr>
          </a:p>
          <a:p>
            <a:pPr marL="12700" marR="762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vivantes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»).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respectables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qu’elles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soient,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sont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nature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différente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Gac.</a:t>
            </a:r>
            <a:r>
              <a:rPr sz="1400" spc="215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L’effet </a:t>
            </a:r>
            <a:r>
              <a:rPr sz="1400" dirty="0">
                <a:latin typeface="Calibri"/>
                <a:cs typeface="Calibri"/>
              </a:rPr>
              <a:t>spectaculaire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sciemment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recherché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organise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la </a:t>
            </a:r>
            <a:r>
              <a:rPr sz="1400" dirty="0">
                <a:latin typeface="Calibri"/>
                <a:cs typeface="Calibri"/>
              </a:rPr>
              <a:t>logique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numéro.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Aucun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écrit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n’est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respecter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aucun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juge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n’officie.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Seul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l’enthousiasme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2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public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gage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2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réussite.</a:t>
            </a:r>
            <a:r>
              <a:rPr sz="1400" spc="2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L’effet</a:t>
            </a:r>
            <a:r>
              <a:rPr sz="1400" spc="2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spectaculaire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en </a:t>
            </a:r>
            <a:r>
              <a:rPr sz="1400" dirty="0">
                <a:latin typeface="Calibri"/>
                <a:cs typeface="Calibri"/>
              </a:rPr>
              <a:t>Gac</a:t>
            </a:r>
            <a:r>
              <a:rPr sz="1400" spc="2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2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conséquence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intention)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induites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code.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Par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ailleurs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montrer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aucune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filiation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historique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deux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modes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pratique.</a:t>
            </a:r>
            <a:endParaRPr sz="1400" dirty="0">
              <a:latin typeface="Calibri"/>
              <a:cs typeface="Calibri"/>
            </a:endParaRPr>
          </a:p>
          <a:p>
            <a:pPr marL="12700" marR="219075">
              <a:lnSpc>
                <a:spcPct val="100000"/>
              </a:lnSpc>
              <a:spcBef>
                <a:spcPts val="1685"/>
              </a:spcBef>
            </a:pP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discipline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sportive,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Gac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émerge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pays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l'Est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l'Extrême-</a:t>
            </a:r>
            <a:r>
              <a:rPr sz="1400" dirty="0">
                <a:latin typeface="Calibri"/>
                <a:cs typeface="Calibri"/>
              </a:rPr>
              <a:t>Orient.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effet,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Chine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bloc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l'Est,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longtemps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dominants</a:t>
            </a:r>
            <a:r>
              <a:rPr sz="1400" spc="-20" dirty="0">
                <a:latin typeface="Calibri"/>
                <a:cs typeface="Calibri"/>
              </a:rPr>
              <a:t> dans </a:t>
            </a:r>
            <a:r>
              <a:rPr sz="1400" dirty="0">
                <a:latin typeface="Calibri"/>
                <a:cs typeface="Calibri"/>
              </a:rPr>
              <a:t>cette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discipline,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pied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pointage.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Cette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mise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l'après-</a:t>
            </a:r>
            <a:r>
              <a:rPr sz="1400" dirty="0">
                <a:latin typeface="Calibri"/>
                <a:cs typeface="Calibri"/>
              </a:rPr>
              <a:t>guerre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faut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attendre </a:t>
            </a:r>
            <a:r>
              <a:rPr sz="1400" spc="-25" dirty="0">
                <a:latin typeface="Calibri"/>
                <a:cs typeface="Calibri"/>
              </a:rPr>
              <a:t>les</a:t>
            </a:r>
            <a:endParaRPr sz="1400" dirty="0">
              <a:latin typeface="Calibri"/>
              <a:cs typeface="Calibri"/>
            </a:endParaRPr>
          </a:p>
          <a:p>
            <a:pPr marL="12700" marR="6985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années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80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voir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l'Europe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occidentale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s'emparer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cette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discipline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sportive.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différences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culture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deux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blocs,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occidental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oriental, amèneront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certain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nombre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changements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réglementaires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cette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discipline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(particulièrement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2001).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court,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l'influence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occidentale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à </a:t>
            </a:r>
            <a:r>
              <a:rPr sz="1400" spc="-10" dirty="0">
                <a:latin typeface="Calibri"/>
                <a:cs typeface="Calibri"/>
              </a:rPr>
              <a:t>produire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chorégraphies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élaborées,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influences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orientales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maintiennent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exigence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très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haut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niveau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acrobatique.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constitue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cœur</a:t>
            </a:r>
            <a:r>
              <a:rPr sz="1400" spc="-25" dirty="0">
                <a:latin typeface="Calibri"/>
                <a:cs typeface="Calibri"/>
              </a:rPr>
              <a:t> de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l’activité.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»</a:t>
            </a:r>
            <a:endParaRPr sz="1400" dirty="0">
              <a:latin typeface="Calibri"/>
              <a:cs typeface="Calibri"/>
            </a:endParaRPr>
          </a:p>
          <a:p>
            <a:pPr marL="7066280">
              <a:lnSpc>
                <a:spcPct val="100000"/>
              </a:lnSpc>
            </a:pPr>
            <a:r>
              <a:rPr sz="1400" i="1" dirty="0">
                <a:latin typeface="Calibri"/>
                <a:cs typeface="Calibri"/>
              </a:rPr>
              <a:t>Claude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35" dirty="0">
                <a:latin typeface="Calibri"/>
                <a:cs typeface="Calibri"/>
              </a:rPr>
              <a:t>BERTHELOT,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Cours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CNED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agrégation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interne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EPS,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20" dirty="0">
                <a:latin typeface="Calibri"/>
                <a:cs typeface="Calibri"/>
              </a:rPr>
              <a:t>2007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1985,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reconnue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CIO.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971482" y="302958"/>
            <a:ext cx="6289040" cy="636270"/>
            <a:chOff x="2971482" y="302958"/>
            <a:chExt cx="6289040" cy="636270"/>
          </a:xfrm>
        </p:grpSpPr>
        <p:sp>
          <p:nvSpPr>
            <p:cNvPr id="4" name="object 4"/>
            <p:cNvSpPr/>
            <p:nvPr/>
          </p:nvSpPr>
          <p:spPr>
            <a:xfrm>
              <a:off x="2979420" y="310895"/>
              <a:ext cx="6273165" cy="620395"/>
            </a:xfrm>
            <a:custGeom>
              <a:avLst/>
              <a:gdLst/>
              <a:ahLst/>
              <a:cxnLst/>
              <a:rect l="l" t="t" r="r" b="b"/>
              <a:pathLst>
                <a:path w="6273165" h="620394">
                  <a:moveTo>
                    <a:pt x="6169406" y="0"/>
                  </a:moveTo>
                  <a:lnTo>
                    <a:pt x="103378" y="0"/>
                  </a:lnTo>
                  <a:lnTo>
                    <a:pt x="63115" y="8116"/>
                  </a:lnTo>
                  <a:lnTo>
                    <a:pt x="30257" y="30257"/>
                  </a:lnTo>
                  <a:lnTo>
                    <a:pt x="8116" y="63115"/>
                  </a:lnTo>
                  <a:lnTo>
                    <a:pt x="0" y="103377"/>
                  </a:lnTo>
                  <a:lnTo>
                    <a:pt x="0" y="516889"/>
                  </a:lnTo>
                  <a:lnTo>
                    <a:pt x="8116" y="557152"/>
                  </a:lnTo>
                  <a:lnTo>
                    <a:pt x="30257" y="590010"/>
                  </a:lnTo>
                  <a:lnTo>
                    <a:pt x="63115" y="612151"/>
                  </a:lnTo>
                  <a:lnTo>
                    <a:pt x="103378" y="620267"/>
                  </a:lnTo>
                  <a:lnTo>
                    <a:pt x="6169406" y="620267"/>
                  </a:lnTo>
                  <a:lnTo>
                    <a:pt x="6209668" y="612151"/>
                  </a:lnTo>
                  <a:lnTo>
                    <a:pt x="6242526" y="590010"/>
                  </a:lnTo>
                  <a:lnTo>
                    <a:pt x="6264667" y="557152"/>
                  </a:lnTo>
                  <a:lnTo>
                    <a:pt x="6272783" y="516889"/>
                  </a:lnTo>
                  <a:lnTo>
                    <a:pt x="6272783" y="103377"/>
                  </a:lnTo>
                  <a:lnTo>
                    <a:pt x="6264667" y="63115"/>
                  </a:lnTo>
                  <a:lnTo>
                    <a:pt x="6242526" y="30257"/>
                  </a:lnTo>
                  <a:lnTo>
                    <a:pt x="6209668" y="8116"/>
                  </a:lnTo>
                  <a:lnTo>
                    <a:pt x="616940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79420" y="310895"/>
              <a:ext cx="6273165" cy="620395"/>
            </a:xfrm>
            <a:custGeom>
              <a:avLst/>
              <a:gdLst/>
              <a:ahLst/>
              <a:cxnLst/>
              <a:rect l="l" t="t" r="r" b="b"/>
              <a:pathLst>
                <a:path w="6273165" h="620394">
                  <a:moveTo>
                    <a:pt x="0" y="103377"/>
                  </a:moveTo>
                  <a:lnTo>
                    <a:pt x="8116" y="63115"/>
                  </a:lnTo>
                  <a:lnTo>
                    <a:pt x="30257" y="30257"/>
                  </a:lnTo>
                  <a:lnTo>
                    <a:pt x="63115" y="8116"/>
                  </a:lnTo>
                  <a:lnTo>
                    <a:pt x="103378" y="0"/>
                  </a:lnTo>
                  <a:lnTo>
                    <a:pt x="6169406" y="0"/>
                  </a:lnTo>
                  <a:lnTo>
                    <a:pt x="6209668" y="8116"/>
                  </a:lnTo>
                  <a:lnTo>
                    <a:pt x="6242526" y="30257"/>
                  </a:lnTo>
                  <a:lnTo>
                    <a:pt x="6264667" y="63115"/>
                  </a:lnTo>
                  <a:lnTo>
                    <a:pt x="6272783" y="103377"/>
                  </a:lnTo>
                  <a:lnTo>
                    <a:pt x="6272783" y="516889"/>
                  </a:lnTo>
                  <a:lnTo>
                    <a:pt x="6264667" y="557152"/>
                  </a:lnTo>
                  <a:lnTo>
                    <a:pt x="6242526" y="590010"/>
                  </a:lnTo>
                  <a:lnTo>
                    <a:pt x="6209668" y="612151"/>
                  </a:lnTo>
                  <a:lnTo>
                    <a:pt x="6169406" y="620267"/>
                  </a:lnTo>
                  <a:lnTo>
                    <a:pt x="103378" y="620267"/>
                  </a:lnTo>
                  <a:lnTo>
                    <a:pt x="63115" y="612151"/>
                  </a:lnTo>
                  <a:lnTo>
                    <a:pt x="30257" y="590010"/>
                  </a:lnTo>
                  <a:lnTo>
                    <a:pt x="8116" y="557152"/>
                  </a:lnTo>
                  <a:lnTo>
                    <a:pt x="0" y="516889"/>
                  </a:lnTo>
                  <a:lnTo>
                    <a:pt x="0" y="103377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4431" rIns="0" bIns="0" rtlCol="0">
            <a:spAutoFit/>
          </a:bodyPr>
          <a:lstStyle/>
          <a:p>
            <a:pPr marL="3026410">
              <a:lnSpc>
                <a:spcPct val="100000"/>
              </a:lnSpc>
              <a:spcBef>
                <a:spcPts val="105"/>
              </a:spcBef>
            </a:pPr>
            <a:r>
              <a:rPr dirty="0"/>
              <a:t>ORIGINES</a:t>
            </a:r>
            <a:r>
              <a:rPr spc="-35" dirty="0"/>
              <a:t> </a:t>
            </a:r>
            <a:r>
              <a:rPr dirty="0"/>
              <a:t>DE</a:t>
            </a:r>
            <a:r>
              <a:rPr spc="-35" dirty="0"/>
              <a:t> </a:t>
            </a:r>
            <a:r>
              <a:rPr dirty="0"/>
              <a:t>LA</a:t>
            </a:r>
            <a:r>
              <a:rPr spc="-35" dirty="0"/>
              <a:t> </a:t>
            </a:r>
            <a:r>
              <a:rPr dirty="0"/>
              <a:t>GYMNASTIQUE</a:t>
            </a:r>
            <a:r>
              <a:rPr spc="-60" dirty="0"/>
              <a:t> </a:t>
            </a:r>
            <a:r>
              <a:rPr spc="-20" dirty="0"/>
              <a:t>ACROBATIQUE</a:t>
            </a:r>
            <a:r>
              <a:rPr spc="-45" dirty="0"/>
              <a:t> </a:t>
            </a:r>
            <a:r>
              <a:rPr spc="-10" dirty="0"/>
              <a:t>(GAC)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0992" y="309372"/>
            <a:ext cx="2478786" cy="16512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4111752" y="310895"/>
              <a:ext cx="4006850" cy="620395"/>
            </a:xfrm>
            <a:custGeom>
              <a:avLst/>
              <a:gdLst/>
              <a:ahLst/>
              <a:cxnLst/>
              <a:rect l="l" t="t" r="r" b="b"/>
              <a:pathLst>
                <a:path w="4006850" h="620394">
                  <a:moveTo>
                    <a:pt x="3903218" y="0"/>
                  </a:moveTo>
                  <a:lnTo>
                    <a:pt x="103377" y="0"/>
                  </a:lnTo>
                  <a:lnTo>
                    <a:pt x="63115" y="8116"/>
                  </a:lnTo>
                  <a:lnTo>
                    <a:pt x="30257" y="30257"/>
                  </a:lnTo>
                  <a:lnTo>
                    <a:pt x="8116" y="63115"/>
                  </a:lnTo>
                  <a:lnTo>
                    <a:pt x="0" y="103377"/>
                  </a:lnTo>
                  <a:lnTo>
                    <a:pt x="0" y="516889"/>
                  </a:lnTo>
                  <a:lnTo>
                    <a:pt x="8116" y="557152"/>
                  </a:lnTo>
                  <a:lnTo>
                    <a:pt x="30257" y="590010"/>
                  </a:lnTo>
                  <a:lnTo>
                    <a:pt x="63115" y="612151"/>
                  </a:lnTo>
                  <a:lnTo>
                    <a:pt x="103377" y="620267"/>
                  </a:lnTo>
                  <a:lnTo>
                    <a:pt x="3903218" y="620267"/>
                  </a:lnTo>
                  <a:lnTo>
                    <a:pt x="3943480" y="612151"/>
                  </a:lnTo>
                  <a:lnTo>
                    <a:pt x="3976338" y="590010"/>
                  </a:lnTo>
                  <a:lnTo>
                    <a:pt x="3998479" y="557152"/>
                  </a:lnTo>
                  <a:lnTo>
                    <a:pt x="4006596" y="516889"/>
                  </a:lnTo>
                  <a:lnTo>
                    <a:pt x="4006596" y="103377"/>
                  </a:lnTo>
                  <a:lnTo>
                    <a:pt x="3998479" y="63115"/>
                  </a:lnTo>
                  <a:lnTo>
                    <a:pt x="3976338" y="30257"/>
                  </a:lnTo>
                  <a:lnTo>
                    <a:pt x="3943480" y="8116"/>
                  </a:lnTo>
                  <a:lnTo>
                    <a:pt x="390321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11752" y="310895"/>
              <a:ext cx="4006850" cy="620395"/>
            </a:xfrm>
            <a:custGeom>
              <a:avLst/>
              <a:gdLst/>
              <a:ahLst/>
              <a:cxnLst/>
              <a:rect l="l" t="t" r="r" b="b"/>
              <a:pathLst>
                <a:path w="4006850" h="620394">
                  <a:moveTo>
                    <a:pt x="0" y="103377"/>
                  </a:moveTo>
                  <a:lnTo>
                    <a:pt x="8116" y="63115"/>
                  </a:lnTo>
                  <a:lnTo>
                    <a:pt x="30257" y="30257"/>
                  </a:lnTo>
                  <a:lnTo>
                    <a:pt x="63115" y="8116"/>
                  </a:lnTo>
                  <a:lnTo>
                    <a:pt x="103377" y="0"/>
                  </a:lnTo>
                  <a:lnTo>
                    <a:pt x="3903218" y="0"/>
                  </a:lnTo>
                  <a:lnTo>
                    <a:pt x="3943480" y="8116"/>
                  </a:lnTo>
                  <a:lnTo>
                    <a:pt x="3976338" y="30257"/>
                  </a:lnTo>
                  <a:lnTo>
                    <a:pt x="3998479" y="63115"/>
                  </a:lnTo>
                  <a:lnTo>
                    <a:pt x="4006596" y="103377"/>
                  </a:lnTo>
                  <a:lnTo>
                    <a:pt x="4006596" y="516889"/>
                  </a:lnTo>
                  <a:lnTo>
                    <a:pt x="3998479" y="557152"/>
                  </a:lnTo>
                  <a:lnTo>
                    <a:pt x="3976338" y="590010"/>
                  </a:lnTo>
                  <a:lnTo>
                    <a:pt x="3943480" y="612151"/>
                  </a:lnTo>
                  <a:lnTo>
                    <a:pt x="3903218" y="620267"/>
                  </a:lnTo>
                  <a:lnTo>
                    <a:pt x="103377" y="620267"/>
                  </a:lnTo>
                  <a:lnTo>
                    <a:pt x="63115" y="612151"/>
                  </a:lnTo>
                  <a:lnTo>
                    <a:pt x="30257" y="590010"/>
                  </a:lnTo>
                  <a:lnTo>
                    <a:pt x="8116" y="557152"/>
                  </a:lnTo>
                  <a:lnTo>
                    <a:pt x="0" y="516889"/>
                  </a:lnTo>
                  <a:lnTo>
                    <a:pt x="0" y="103377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4431" rIns="0" bIns="0" rtlCol="0">
            <a:spAutoFit/>
          </a:bodyPr>
          <a:lstStyle/>
          <a:p>
            <a:pPr marL="499808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TERMINOLOGIE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94398" y="1444434"/>
            <a:ext cx="5485765" cy="368300"/>
            <a:chOff x="394398" y="1444434"/>
            <a:chExt cx="5485765" cy="368300"/>
          </a:xfrm>
        </p:grpSpPr>
        <p:sp>
          <p:nvSpPr>
            <p:cNvPr id="7" name="object 7"/>
            <p:cNvSpPr/>
            <p:nvPr/>
          </p:nvSpPr>
          <p:spPr>
            <a:xfrm>
              <a:off x="402336" y="1452372"/>
              <a:ext cx="5469890" cy="352425"/>
            </a:xfrm>
            <a:custGeom>
              <a:avLst/>
              <a:gdLst/>
              <a:ahLst/>
              <a:cxnLst/>
              <a:rect l="l" t="t" r="r" b="b"/>
              <a:pathLst>
                <a:path w="5469890" h="352425">
                  <a:moveTo>
                    <a:pt x="5410962" y="0"/>
                  </a:moveTo>
                  <a:lnTo>
                    <a:pt x="58673" y="0"/>
                  </a:lnTo>
                  <a:lnTo>
                    <a:pt x="35833" y="4613"/>
                  </a:lnTo>
                  <a:lnTo>
                    <a:pt x="17183" y="17192"/>
                  </a:lnTo>
                  <a:lnTo>
                    <a:pt x="4610" y="35843"/>
                  </a:lnTo>
                  <a:lnTo>
                    <a:pt x="0" y="58674"/>
                  </a:lnTo>
                  <a:lnTo>
                    <a:pt x="0" y="293369"/>
                  </a:lnTo>
                  <a:lnTo>
                    <a:pt x="4610" y="316200"/>
                  </a:lnTo>
                  <a:lnTo>
                    <a:pt x="17183" y="334851"/>
                  </a:lnTo>
                  <a:lnTo>
                    <a:pt x="35833" y="347430"/>
                  </a:lnTo>
                  <a:lnTo>
                    <a:pt x="58673" y="352043"/>
                  </a:lnTo>
                  <a:lnTo>
                    <a:pt x="5410962" y="352043"/>
                  </a:lnTo>
                  <a:lnTo>
                    <a:pt x="5433792" y="347430"/>
                  </a:lnTo>
                  <a:lnTo>
                    <a:pt x="5452443" y="334851"/>
                  </a:lnTo>
                  <a:lnTo>
                    <a:pt x="5465022" y="316200"/>
                  </a:lnTo>
                  <a:lnTo>
                    <a:pt x="5469636" y="293369"/>
                  </a:lnTo>
                  <a:lnTo>
                    <a:pt x="5469636" y="58674"/>
                  </a:lnTo>
                  <a:lnTo>
                    <a:pt x="5465022" y="35843"/>
                  </a:lnTo>
                  <a:lnTo>
                    <a:pt x="5452443" y="17192"/>
                  </a:lnTo>
                  <a:lnTo>
                    <a:pt x="5433792" y="4613"/>
                  </a:lnTo>
                  <a:lnTo>
                    <a:pt x="5410962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2336" y="1452372"/>
              <a:ext cx="5469890" cy="352425"/>
            </a:xfrm>
            <a:custGeom>
              <a:avLst/>
              <a:gdLst/>
              <a:ahLst/>
              <a:cxnLst/>
              <a:rect l="l" t="t" r="r" b="b"/>
              <a:pathLst>
                <a:path w="5469890" h="352425">
                  <a:moveTo>
                    <a:pt x="0" y="58674"/>
                  </a:moveTo>
                  <a:lnTo>
                    <a:pt x="4610" y="35843"/>
                  </a:lnTo>
                  <a:lnTo>
                    <a:pt x="17183" y="17192"/>
                  </a:lnTo>
                  <a:lnTo>
                    <a:pt x="35833" y="4613"/>
                  </a:lnTo>
                  <a:lnTo>
                    <a:pt x="58673" y="0"/>
                  </a:lnTo>
                  <a:lnTo>
                    <a:pt x="5410962" y="0"/>
                  </a:lnTo>
                  <a:lnTo>
                    <a:pt x="5433792" y="4613"/>
                  </a:lnTo>
                  <a:lnTo>
                    <a:pt x="5452443" y="17192"/>
                  </a:lnTo>
                  <a:lnTo>
                    <a:pt x="5465022" y="35843"/>
                  </a:lnTo>
                  <a:lnTo>
                    <a:pt x="5469636" y="58674"/>
                  </a:lnTo>
                  <a:lnTo>
                    <a:pt x="5469636" y="293369"/>
                  </a:lnTo>
                  <a:lnTo>
                    <a:pt x="5465022" y="316200"/>
                  </a:lnTo>
                  <a:lnTo>
                    <a:pt x="5452443" y="334851"/>
                  </a:lnTo>
                  <a:lnTo>
                    <a:pt x="5433792" y="347430"/>
                  </a:lnTo>
                  <a:lnTo>
                    <a:pt x="5410962" y="352043"/>
                  </a:lnTo>
                  <a:lnTo>
                    <a:pt x="58673" y="352043"/>
                  </a:lnTo>
                  <a:lnTo>
                    <a:pt x="35833" y="347430"/>
                  </a:lnTo>
                  <a:lnTo>
                    <a:pt x="17183" y="334851"/>
                  </a:lnTo>
                  <a:lnTo>
                    <a:pt x="4610" y="316200"/>
                  </a:lnTo>
                  <a:lnTo>
                    <a:pt x="0" y="293369"/>
                  </a:lnTo>
                  <a:lnTo>
                    <a:pt x="0" y="58674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2578" y="1482343"/>
            <a:ext cx="54495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latin typeface="Calibri"/>
                <a:cs typeface="Calibri"/>
              </a:rPr>
              <a:t>ACROSPORT, </a:t>
            </a:r>
            <a:r>
              <a:rPr sz="1600" b="1" spc="-10" dirty="0">
                <a:latin typeface="Calibri"/>
                <a:cs typeface="Calibri"/>
              </a:rPr>
              <a:t>GYMNASTIQUE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ACROBATIQUE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et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ACROGYM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9214" y="2347087"/>
            <a:ext cx="11426825" cy="2586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6098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b="1" spc="-35" dirty="0">
                <a:latin typeface="Calibri"/>
                <a:cs typeface="Calibri"/>
              </a:rPr>
              <a:t>L’ACROSPORT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fut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nom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 </a:t>
            </a:r>
            <a:r>
              <a:rPr sz="1400" dirty="0">
                <a:latin typeface="Calibri"/>
                <a:cs typeface="Calibri"/>
              </a:rPr>
              <a:t>sociale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référence</a:t>
            </a:r>
            <a:r>
              <a:rPr sz="1400" spc="-20" dirty="0">
                <a:latin typeface="Calibri"/>
                <a:cs typeface="Calibri"/>
              </a:rPr>
              <a:t> jusqu’en </a:t>
            </a:r>
            <a:r>
              <a:rPr sz="1400" dirty="0">
                <a:latin typeface="Calibri"/>
                <a:cs typeface="Calibri"/>
              </a:rPr>
              <a:t>1999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cette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activité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quitté 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Fédération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Française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Trampoline</a:t>
            </a:r>
            <a:r>
              <a:rPr sz="1400" spc="-20" dirty="0">
                <a:latin typeface="Calibri"/>
                <a:cs typeface="Calibri"/>
              </a:rPr>
              <a:t> pour </a:t>
            </a:r>
            <a:r>
              <a:rPr sz="1400" spc="-10" dirty="0">
                <a:latin typeface="Calibri"/>
                <a:cs typeface="Calibri"/>
              </a:rPr>
              <a:t>rejoindre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Fédération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Internationale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Gymnastique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(FIG).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Aujourd’hui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cette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 </a:t>
            </a:r>
            <a:r>
              <a:rPr sz="1400" dirty="0">
                <a:latin typeface="Calibri"/>
                <a:cs typeface="Calibri"/>
              </a:rPr>
              <a:t>sociale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référence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nomme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 </a:t>
            </a:r>
            <a:r>
              <a:rPr sz="1400" b="1" spc="-10" dirty="0">
                <a:latin typeface="Calibri"/>
                <a:cs typeface="Calibri"/>
              </a:rPr>
              <a:t>GYMNASTIQUE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ACROBATIQUE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» </a:t>
            </a:r>
            <a:r>
              <a:rPr sz="1400" dirty="0">
                <a:latin typeface="Calibri"/>
                <a:cs typeface="Calibri"/>
              </a:rPr>
              <a:t>(Gac)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</a:t>
            </a:r>
            <a:r>
              <a:rPr sz="1400" b="1" spc="-20" dirty="0">
                <a:latin typeface="Calibri"/>
                <a:cs typeface="Calibri"/>
              </a:rPr>
              <a:t>ACROGYM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quand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référence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activité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sportive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scolaire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impulsée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l’UNSS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l’Essonne</a:t>
            </a:r>
            <a:r>
              <a:rPr lang="fr-FR" sz="1400" spc="-10" dirty="0">
                <a:latin typeface="Calibri"/>
                <a:cs typeface="Calibri"/>
              </a:rPr>
              <a:t> (91)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proposer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10" dirty="0">
                <a:latin typeface="Calibri"/>
                <a:cs typeface="Calibri"/>
              </a:rPr>
              <a:t> approche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différente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la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gymnastique artistique.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propose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compétition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présente uniquement</a:t>
            </a:r>
            <a:r>
              <a:rPr sz="1400" dirty="0">
                <a:latin typeface="Calibri"/>
                <a:cs typeface="Calibri"/>
              </a:rPr>
              <a:t> 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éléments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acrobatiques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agrès.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savoir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 </a:t>
            </a:r>
            <a:r>
              <a:rPr sz="1400" dirty="0">
                <a:latin typeface="Calibri"/>
                <a:cs typeface="Calibri"/>
              </a:rPr>
              <a:t>sociale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référence,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 Gac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étant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connue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donc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formalisée,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enseignants </a:t>
            </a:r>
            <a:r>
              <a:rPr sz="1400" dirty="0">
                <a:latin typeface="Calibri"/>
                <a:cs typeface="Calibri"/>
              </a:rPr>
              <a:t>d’EPS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réalisent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souvent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composition </a:t>
            </a:r>
            <a:r>
              <a:rPr sz="1400" b="1" dirty="0">
                <a:latin typeface="Calibri"/>
                <a:cs typeface="Calibri"/>
              </a:rPr>
              <a:t>sous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influences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»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diverses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(MARTINAND,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2001)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s’inspirant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productions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élèves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qu’une «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transposition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didactique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l’activité fédérale (M.MUSARD,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2003).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b="1" dirty="0">
                <a:latin typeface="Calibri"/>
                <a:cs typeface="Calibri"/>
              </a:rPr>
              <a:t>Ainsi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depuis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2001,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l’acrosport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désigne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plus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pratique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sociale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codifiée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mais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terminologie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scolaire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gymnastique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acrobatique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fédérale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7152" y="309372"/>
            <a:ext cx="2722626" cy="18127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40" y="332231"/>
            <a:ext cx="8464296" cy="61996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346183" y="4092066"/>
            <a:ext cx="2421890" cy="2373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mouvements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d’acrosport </a:t>
            </a:r>
            <a:r>
              <a:rPr sz="1400" dirty="0">
                <a:latin typeface="Calibri"/>
                <a:cs typeface="Calibri"/>
              </a:rPr>
              <a:t>scolaire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ceci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particulier </a:t>
            </a:r>
            <a:r>
              <a:rPr sz="1400" dirty="0">
                <a:latin typeface="Calibri"/>
                <a:cs typeface="Calibri"/>
              </a:rPr>
              <a:t>qu’ils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empruntent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combinent,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d’éléments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spécifiques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à </a:t>
            </a:r>
            <a:r>
              <a:rPr sz="1400" spc="-10" dirty="0">
                <a:latin typeface="Calibri"/>
                <a:cs typeface="Calibri"/>
              </a:rPr>
              <a:t>l’activité,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éléments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la </a:t>
            </a:r>
            <a:r>
              <a:rPr sz="1400" dirty="0">
                <a:latin typeface="Calibri"/>
                <a:cs typeface="Calibri"/>
              </a:rPr>
              <a:t>danse,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0" dirty="0">
                <a:latin typeface="Calibri"/>
                <a:cs typeface="Calibri"/>
              </a:rPr>
              <a:t> gymnastique, </a:t>
            </a:r>
            <a:r>
              <a:rPr sz="1400" spc="-25" dirty="0">
                <a:latin typeface="Calibri"/>
                <a:cs typeface="Calibri"/>
              </a:rPr>
              <a:t>du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mime,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cirque,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…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  <a:p>
            <a:pPr marL="131572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Patrick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MESSIN</a:t>
            </a:r>
            <a:endParaRPr sz="14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Stage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formation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continue</a:t>
            </a:r>
            <a:endParaRPr sz="14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1400" spc="-20" dirty="0">
                <a:latin typeface="Calibri"/>
                <a:cs typeface="Calibri"/>
              </a:rPr>
              <a:t>2008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214" y="816356"/>
            <a:ext cx="92970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L'acrosport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activité</a:t>
            </a:r>
            <a:r>
              <a:rPr sz="1400" spc="-10" dirty="0">
                <a:latin typeface="Calibri"/>
                <a:cs typeface="Calibri"/>
              </a:rPr>
              <a:t> acrobatique,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esthétique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coopération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laquelle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cherche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spectaculaire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l'harmonieux.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9214" y="2523489"/>
            <a:ext cx="1121981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L'acrosport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définie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comme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discipline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acro</a:t>
            </a:r>
            <a:r>
              <a:rPr sz="1400" b="1" dirty="0">
                <a:solidFill>
                  <a:srgbClr val="00AFEF"/>
                </a:solidFill>
                <a:latin typeface="Calibri"/>
                <a:cs typeface="Calibri"/>
              </a:rPr>
              <a:t>bati</a:t>
            </a:r>
            <a:r>
              <a:rPr sz="1400" b="1" dirty="0">
                <a:solidFill>
                  <a:srgbClr val="92D050"/>
                </a:solidFill>
                <a:latin typeface="Calibri"/>
                <a:cs typeface="Calibri"/>
              </a:rPr>
              <a:t>que</a:t>
            </a:r>
            <a:r>
              <a:rPr sz="1400" b="1" spc="-40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collec</a:t>
            </a:r>
            <a:r>
              <a:rPr sz="1400" b="1" spc="-10" dirty="0">
                <a:solidFill>
                  <a:srgbClr val="92D050"/>
                </a:solidFill>
                <a:latin typeface="Calibri"/>
                <a:cs typeface="Calibri"/>
              </a:rPr>
              <a:t>tive</a:t>
            </a:r>
            <a:r>
              <a:rPr sz="1400" b="1" spc="-40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EF"/>
                </a:solidFill>
                <a:latin typeface="Calibri"/>
                <a:cs typeface="Calibri"/>
              </a:rPr>
              <a:t>produc</a:t>
            </a:r>
            <a:r>
              <a:rPr sz="1400" b="1" dirty="0">
                <a:solidFill>
                  <a:srgbClr val="92D050"/>
                </a:solidFill>
                <a:latin typeface="Calibri"/>
                <a:cs typeface="Calibri"/>
              </a:rPr>
              <a:t>tion</a:t>
            </a:r>
            <a:r>
              <a:rPr sz="1400" b="1" spc="-35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EF"/>
                </a:solidFill>
                <a:latin typeface="Calibri"/>
                <a:cs typeface="Calibri"/>
              </a:rPr>
              <a:t>de</a:t>
            </a:r>
            <a:r>
              <a:rPr sz="1400" b="1" spc="-7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EF"/>
                </a:solidFill>
                <a:latin typeface="Calibri"/>
                <a:cs typeface="Calibri"/>
              </a:rPr>
              <a:t>formes</a:t>
            </a:r>
            <a:r>
              <a:rPr sz="1400" b="1" spc="-4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AFEF"/>
                </a:solidFill>
                <a:latin typeface="Calibri"/>
                <a:cs typeface="Calibri"/>
              </a:rPr>
              <a:t>corporelles</a:t>
            </a:r>
            <a:r>
              <a:rPr sz="1400" b="1" spc="-5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92D050"/>
                </a:solidFill>
                <a:latin typeface="Calibri"/>
                <a:cs typeface="Calibri"/>
              </a:rPr>
              <a:t>codifiées</a:t>
            </a:r>
            <a:r>
              <a:rPr sz="1400" b="1" spc="-45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perspective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92D050"/>
                </a:solidFill>
                <a:latin typeface="Calibri"/>
                <a:cs typeface="Calibri"/>
              </a:rPr>
              <a:t>créer</a:t>
            </a:r>
            <a:r>
              <a:rPr sz="1400" b="1" spc="-45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et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00AFEF"/>
                </a:solidFill>
                <a:latin typeface="Calibri"/>
                <a:cs typeface="Calibri"/>
              </a:rPr>
              <a:t>réaliser</a:t>
            </a:r>
            <a:r>
              <a:rPr sz="1400" b="1" spc="-3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EF"/>
                </a:solidFill>
                <a:latin typeface="Calibri"/>
                <a:cs typeface="Calibri"/>
              </a:rPr>
              <a:t>un</a:t>
            </a:r>
            <a:r>
              <a:rPr sz="1400" b="1" spc="-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AFEF"/>
                </a:solidFill>
                <a:latin typeface="Calibri"/>
                <a:cs typeface="Calibri"/>
              </a:rPr>
              <a:t>enchaî</a:t>
            </a:r>
            <a:r>
              <a:rPr sz="1400" b="1" spc="-10" dirty="0">
                <a:solidFill>
                  <a:srgbClr val="006FC0"/>
                </a:solidFill>
                <a:latin typeface="Calibri"/>
                <a:cs typeface="Calibri"/>
              </a:rPr>
              <a:t>nement</a:t>
            </a:r>
            <a:r>
              <a:rPr sz="14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afin</a:t>
            </a:r>
            <a:r>
              <a:rPr sz="1400" b="1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00"/>
                </a:solidFill>
                <a:latin typeface="Calibri"/>
                <a:cs typeface="Calibri"/>
              </a:rPr>
              <a:t>d'être</a:t>
            </a:r>
            <a:r>
              <a:rPr sz="1400" b="1" spc="-3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00"/>
                </a:solidFill>
                <a:latin typeface="Calibri"/>
                <a:cs typeface="Calibri"/>
              </a:rPr>
              <a:t>vu</a:t>
            </a:r>
            <a:r>
              <a:rPr sz="1400" dirty="0">
                <a:latin typeface="Calibri"/>
                <a:cs typeface="Calibri"/>
              </a:rPr>
              <a:t>,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appré</a:t>
            </a:r>
            <a:r>
              <a:rPr sz="1400" b="1" dirty="0">
                <a:solidFill>
                  <a:srgbClr val="92D050"/>
                </a:solidFill>
                <a:latin typeface="Calibri"/>
                <a:cs typeface="Calibri"/>
              </a:rPr>
              <a:t>cié</a:t>
            </a:r>
            <a:r>
              <a:rPr sz="1400" b="1" spc="-25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et/ou</a:t>
            </a:r>
            <a:r>
              <a:rPr sz="1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éva</a:t>
            </a:r>
            <a:r>
              <a:rPr sz="1400" b="1" spc="-10" dirty="0">
                <a:solidFill>
                  <a:srgbClr val="92D050"/>
                </a:solidFill>
                <a:latin typeface="Calibri"/>
                <a:cs typeface="Calibri"/>
              </a:rPr>
              <a:t>lué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214" y="4444365"/>
            <a:ext cx="903922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composantes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l'activité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nombre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trois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39700" indent="-127000">
              <a:lnSpc>
                <a:spcPct val="100000"/>
              </a:lnSpc>
              <a:buChar char="•"/>
              <a:tabLst>
                <a:tab pos="139700" algn="l"/>
              </a:tabLst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figures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(ou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pyramides)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constituent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éléments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collectifs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spécifiques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l'acrosport</a:t>
            </a:r>
            <a:endParaRPr sz="1400">
              <a:latin typeface="Calibri"/>
              <a:cs typeface="Calibri"/>
            </a:endParaRPr>
          </a:p>
          <a:p>
            <a:pPr marL="139700" indent="-127000">
              <a:lnSpc>
                <a:spcPct val="100000"/>
              </a:lnSpc>
              <a:buChar char="•"/>
              <a:tabLst>
                <a:tab pos="139700" algn="l"/>
              </a:tabLst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éléments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individuels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gymniques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acrobatiques</a:t>
            </a:r>
            <a:endParaRPr sz="1400">
              <a:latin typeface="Calibri"/>
              <a:cs typeface="Calibri"/>
            </a:endParaRPr>
          </a:p>
          <a:p>
            <a:pPr marL="139700" indent="-127000">
              <a:lnSpc>
                <a:spcPct val="100000"/>
              </a:lnSpc>
              <a:buChar char="•"/>
              <a:tabLst>
                <a:tab pos="139700" algn="l"/>
              </a:tabLst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liaisons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chorégraphiques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éléments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collectifs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individuels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perspective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d'un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enchaînement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musique.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1400" dirty="0">
                <a:latin typeface="Calibri"/>
                <a:cs typeface="Calibri"/>
              </a:rPr>
              <a:t>L'espace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d'évolution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sécurisé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tapis.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68490" y="299910"/>
            <a:ext cx="1802130" cy="369570"/>
            <a:chOff x="368490" y="299910"/>
            <a:chExt cx="1802130" cy="369570"/>
          </a:xfrm>
        </p:grpSpPr>
        <p:sp>
          <p:nvSpPr>
            <p:cNvPr id="6" name="object 6"/>
            <p:cNvSpPr/>
            <p:nvPr/>
          </p:nvSpPr>
          <p:spPr>
            <a:xfrm>
              <a:off x="376427" y="307847"/>
              <a:ext cx="1786255" cy="353695"/>
            </a:xfrm>
            <a:custGeom>
              <a:avLst/>
              <a:gdLst/>
              <a:ahLst/>
              <a:cxnLst/>
              <a:rect l="l" t="t" r="r" b="b"/>
              <a:pathLst>
                <a:path w="1786255" h="353695">
                  <a:moveTo>
                    <a:pt x="1727200" y="0"/>
                  </a:moveTo>
                  <a:lnTo>
                    <a:pt x="58928" y="0"/>
                  </a:lnTo>
                  <a:lnTo>
                    <a:pt x="35988" y="4635"/>
                  </a:lnTo>
                  <a:lnTo>
                    <a:pt x="17257" y="17272"/>
                  </a:lnTo>
                  <a:lnTo>
                    <a:pt x="4630" y="36004"/>
                  </a:lnTo>
                  <a:lnTo>
                    <a:pt x="0" y="58927"/>
                  </a:lnTo>
                  <a:lnTo>
                    <a:pt x="0" y="294639"/>
                  </a:lnTo>
                  <a:lnTo>
                    <a:pt x="4630" y="317563"/>
                  </a:lnTo>
                  <a:lnTo>
                    <a:pt x="17257" y="336295"/>
                  </a:lnTo>
                  <a:lnTo>
                    <a:pt x="35988" y="348932"/>
                  </a:lnTo>
                  <a:lnTo>
                    <a:pt x="58928" y="353567"/>
                  </a:lnTo>
                  <a:lnTo>
                    <a:pt x="1727200" y="353567"/>
                  </a:lnTo>
                  <a:lnTo>
                    <a:pt x="1750123" y="348932"/>
                  </a:lnTo>
                  <a:lnTo>
                    <a:pt x="1768855" y="336296"/>
                  </a:lnTo>
                  <a:lnTo>
                    <a:pt x="1781492" y="317563"/>
                  </a:lnTo>
                  <a:lnTo>
                    <a:pt x="1786127" y="294639"/>
                  </a:lnTo>
                  <a:lnTo>
                    <a:pt x="1786127" y="58927"/>
                  </a:lnTo>
                  <a:lnTo>
                    <a:pt x="1781492" y="36004"/>
                  </a:lnTo>
                  <a:lnTo>
                    <a:pt x="1768855" y="17272"/>
                  </a:lnTo>
                  <a:lnTo>
                    <a:pt x="1750123" y="4635"/>
                  </a:lnTo>
                  <a:lnTo>
                    <a:pt x="172720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6427" y="307847"/>
              <a:ext cx="1786255" cy="353695"/>
            </a:xfrm>
            <a:custGeom>
              <a:avLst/>
              <a:gdLst/>
              <a:ahLst/>
              <a:cxnLst/>
              <a:rect l="l" t="t" r="r" b="b"/>
              <a:pathLst>
                <a:path w="1786255" h="353695">
                  <a:moveTo>
                    <a:pt x="0" y="58927"/>
                  </a:moveTo>
                  <a:lnTo>
                    <a:pt x="4630" y="36004"/>
                  </a:lnTo>
                  <a:lnTo>
                    <a:pt x="17257" y="17272"/>
                  </a:lnTo>
                  <a:lnTo>
                    <a:pt x="35988" y="4635"/>
                  </a:lnTo>
                  <a:lnTo>
                    <a:pt x="58928" y="0"/>
                  </a:lnTo>
                  <a:lnTo>
                    <a:pt x="1727200" y="0"/>
                  </a:lnTo>
                  <a:lnTo>
                    <a:pt x="1750123" y="4635"/>
                  </a:lnTo>
                  <a:lnTo>
                    <a:pt x="1768855" y="17272"/>
                  </a:lnTo>
                  <a:lnTo>
                    <a:pt x="1781492" y="36004"/>
                  </a:lnTo>
                  <a:lnTo>
                    <a:pt x="1786127" y="58927"/>
                  </a:lnTo>
                  <a:lnTo>
                    <a:pt x="1786127" y="294639"/>
                  </a:lnTo>
                  <a:lnTo>
                    <a:pt x="1781492" y="317563"/>
                  </a:lnTo>
                  <a:lnTo>
                    <a:pt x="1768855" y="336296"/>
                  </a:lnTo>
                  <a:lnTo>
                    <a:pt x="1750123" y="348932"/>
                  </a:lnTo>
                  <a:lnTo>
                    <a:pt x="1727200" y="353567"/>
                  </a:lnTo>
                  <a:lnTo>
                    <a:pt x="58928" y="353567"/>
                  </a:lnTo>
                  <a:lnTo>
                    <a:pt x="35988" y="348932"/>
                  </a:lnTo>
                  <a:lnTo>
                    <a:pt x="17257" y="336295"/>
                  </a:lnTo>
                  <a:lnTo>
                    <a:pt x="4630" y="317563"/>
                  </a:lnTo>
                  <a:lnTo>
                    <a:pt x="0" y="294639"/>
                  </a:lnTo>
                  <a:lnTo>
                    <a:pt x="0" y="58927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1688" rIns="0" bIns="0" rtlCol="0">
            <a:spAutoFit/>
          </a:bodyPr>
          <a:lstStyle/>
          <a:p>
            <a:pPr marL="200025">
              <a:lnSpc>
                <a:spcPct val="100000"/>
              </a:lnSpc>
              <a:spcBef>
                <a:spcPts val="95"/>
              </a:spcBef>
            </a:pPr>
            <a:r>
              <a:rPr sz="1600" dirty="0"/>
              <a:t>LOGIQUE</a:t>
            </a:r>
            <a:r>
              <a:rPr sz="1600" spc="-70" dirty="0"/>
              <a:t> </a:t>
            </a:r>
            <a:r>
              <a:rPr sz="1600" spc="-10" dirty="0"/>
              <a:t>INTERNE</a:t>
            </a:r>
            <a:endParaRPr sz="1600"/>
          </a:p>
        </p:txBody>
      </p:sp>
      <p:grpSp>
        <p:nvGrpSpPr>
          <p:cNvPr id="9" name="object 9"/>
          <p:cNvGrpSpPr/>
          <p:nvPr/>
        </p:nvGrpSpPr>
        <p:grpSpPr>
          <a:xfrm>
            <a:off x="2607246" y="1298130"/>
            <a:ext cx="2091689" cy="1005205"/>
            <a:chOff x="2607246" y="1298130"/>
            <a:chExt cx="2091689" cy="1005205"/>
          </a:xfrm>
        </p:grpSpPr>
        <p:sp>
          <p:nvSpPr>
            <p:cNvPr id="10" name="object 10"/>
            <p:cNvSpPr/>
            <p:nvPr/>
          </p:nvSpPr>
          <p:spPr>
            <a:xfrm>
              <a:off x="2615183" y="1306067"/>
              <a:ext cx="2075814" cy="989330"/>
            </a:xfrm>
            <a:custGeom>
              <a:avLst/>
              <a:gdLst/>
              <a:ahLst/>
              <a:cxnLst/>
              <a:rect l="l" t="t" r="r" b="b"/>
              <a:pathLst>
                <a:path w="2075814" h="989330">
                  <a:moveTo>
                    <a:pt x="1910842" y="0"/>
                  </a:moveTo>
                  <a:lnTo>
                    <a:pt x="164846" y="0"/>
                  </a:lnTo>
                  <a:lnTo>
                    <a:pt x="121017" y="5887"/>
                  </a:lnTo>
                  <a:lnTo>
                    <a:pt x="81637" y="22502"/>
                  </a:lnTo>
                  <a:lnTo>
                    <a:pt x="48275" y="48275"/>
                  </a:lnTo>
                  <a:lnTo>
                    <a:pt x="22502" y="81637"/>
                  </a:lnTo>
                  <a:lnTo>
                    <a:pt x="5887" y="121017"/>
                  </a:lnTo>
                  <a:lnTo>
                    <a:pt x="0" y="164846"/>
                  </a:lnTo>
                  <a:lnTo>
                    <a:pt x="0" y="824230"/>
                  </a:lnTo>
                  <a:lnTo>
                    <a:pt x="5887" y="868058"/>
                  </a:lnTo>
                  <a:lnTo>
                    <a:pt x="22502" y="907438"/>
                  </a:lnTo>
                  <a:lnTo>
                    <a:pt x="48275" y="940800"/>
                  </a:lnTo>
                  <a:lnTo>
                    <a:pt x="81637" y="966573"/>
                  </a:lnTo>
                  <a:lnTo>
                    <a:pt x="121017" y="983188"/>
                  </a:lnTo>
                  <a:lnTo>
                    <a:pt x="164846" y="989076"/>
                  </a:lnTo>
                  <a:lnTo>
                    <a:pt x="1910842" y="989076"/>
                  </a:lnTo>
                  <a:lnTo>
                    <a:pt x="1954670" y="983188"/>
                  </a:lnTo>
                  <a:lnTo>
                    <a:pt x="1994050" y="966573"/>
                  </a:lnTo>
                  <a:lnTo>
                    <a:pt x="2027412" y="940800"/>
                  </a:lnTo>
                  <a:lnTo>
                    <a:pt x="2053185" y="907438"/>
                  </a:lnTo>
                  <a:lnTo>
                    <a:pt x="2069800" y="868058"/>
                  </a:lnTo>
                  <a:lnTo>
                    <a:pt x="2075688" y="824230"/>
                  </a:lnTo>
                  <a:lnTo>
                    <a:pt x="2075688" y="164846"/>
                  </a:lnTo>
                  <a:lnTo>
                    <a:pt x="2069800" y="121017"/>
                  </a:lnTo>
                  <a:lnTo>
                    <a:pt x="2053185" y="81637"/>
                  </a:lnTo>
                  <a:lnTo>
                    <a:pt x="2027412" y="48275"/>
                  </a:lnTo>
                  <a:lnTo>
                    <a:pt x="1994050" y="22502"/>
                  </a:lnTo>
                  <a:lnTo>
                    <a:pt x="1954670" y="5887"/>
                  </a:lnTo>
                  <a:lnTo>
                    <a:pt x="1910842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15183" y="1306067"/>
              <a:ext cx="2075814" cy="989330"/>
            </a:xfrm>
            <a:custGeom>
              <a:avLst/>
              <a:gdLst/>
              <a:ahLst/>
              <a:cxnLst/>
              <a:rect l="l" t="t" r="r" b="b"/>
              <a:pathLst>
                <a:path w="2075814" h="989330">
                  <a:moveTo>
                    <a:pt x="0" y="164846"/>
                  </a:moveTo>
                  <a:lnTo>
                    <a:pt x="5887" y="121017"/>
                  </a:lnTo>
                  <a:lnTo>
                    <a:pt x="22502" y="81637"/>
                  </a:lnTo>
                  <a:lnTo>
                    <a:pt x="48275" y="48275"/>
                  </a:lnTo>
                  <a:lnTo>
                    <a:pt x="81637" y="22502"/>
                  </a:lnTo>
                  <a:lnTo>
                    <a:pt x="121017" y="5887"/>
                  </a:lnTo>
                  <a:lnTo>
                    <a:pt x="164846" y="0"/>
                  </a:lnTo>
                  <a:lnTo>
                    <a:pt x="1910842" y="0"/>
                  </a:lnTo>
                  <a:lnTo>
                    <a:pt x="1954670" y="5887"/>
                  </a:lnTo>
                  <a:lnTo>
                    <a:pt x="1994050" y="22502"/>
                  </a:lnTo>
                  <a:lnTo>
                    <a:pt x="2027412" y="48275"/>
                  </a:lnTo>
                  <a:lnTo>
                    <a:pt x="2053185" y="81637"/>
                  </a:lnTo>
                  <a:lnTo>
                    <a:pt x="2069800" y="121017"/>
                  </a:lnTo>
                  <a:lnTo>
                    <a:pt x="2075688" y="164846"/>
                  </a:lnTo>
                  <a:lnTo>
                    <a:pt x="2075688" y="824230"/>
                  </a:lnTo>
                  <a:lnTo>
                    <a:pt x="2069800" y="868058"/>
                  </a:lnTo>
                  <a:lnTo>
                    <a:pt x="2053185" y="907438"/>
                  </a:lnTo>
                  <a:lnTo>
                    <a:pt x="2027412" y="940800"/>
                  </a:lnTo>
                  <a:lnTo>
                    <a:pt x="1994050" y="966573"/>
                  </a:lnTo>
                  <a:lnTo>
                    <a:pt x="1954670" y="983188"/>
                  </a:lnTo>
                  <a:lnTo>
                    <a:pt x="1910842" y="989076"/>
                  </a:lnTo>
                  <a:lnTo>
                    <a:pt x="164846" y="989076"/>
                  </a:lnTo>
                  <a:lnTo>
                    <a:pt x="121017" y="983188"/>
                  </a:lnTo>
                  <a:lnTo>
                    <a:pt x="81637" y="966573"/>
                  </a:lnTo>
                  <a:lnTo>
                    <a:pt x="48275" y="940800"/>
                  </a:lnTo>
                  <a:lnTo>
                    <a:pt x="22502" y="907438"/>
                  </a:lnTo>
                  <a:lnTo>
                    <a:pt x="5887" y="868058"/>
                  </a:lnTo>
                  <a:lnTo>
                    <a:pt x="0" y="824230"/>
                  </a:lnTo>
                  <a:lnTo>
                    <a:pt x="0" y="164846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742057" y="1441195"/>
            <a:ext cx="1673225" cy="700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875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Ressources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motrices</a:t>
            </a:r>
            <a:endParaRPr sz="1400">
              <a:latin typeface="Calibri"/>
              <a:cs typeface="Calibri"/>
            </a:endParaRPr>
          </a:p>
          <a:p>
            <a:pPr marL="12700" marR="92075">
              <a:lnSpc>
                <a:spcPct val="100000"/>
              </a:lnSpc>
              <a:spcBef>
                <a:spcPts val="25"/>
              </a:spcBef>
            </a:pPr>
            <a:r>
              <a:rPr sz="1000" b="1" dirty="0">
                <a:latin typeface="Calibri"/>
                <a:cs typeface="Calibri"/>
              </a:rPr>
              <a:t>Capacités</a:t>
            </a:r>
            <a:r>
              <a:rPr sz="1000" b="1" spc="-4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physiques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4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force, </a:t>
            </a:r>
            <a:r>
              <a:rPr sz="1000" dirty="0">
                <a:latin typeface="Calibri"/>
                <a:cs typeface="Calibri"/>
              </a:rPr>
              <a:t>vitesse,</a:t>
            </a:r>
            <a:r>
              <a:rPr sz="1000" spc="-5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souplesse,</a:t>
            </a:r>
            <a:r>
              <a:rPr sz="1000" spc="-5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endurance, </a:t>
            </a:r>
            <a:r>
              <a:rPr sz="1000" dirty="0">
                <a:latin typeface="Calibri"/>
                <a:cs typeface="Calibri"/>
              </a:rPr>
              <a:t>capacité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coordination.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007034" y="1298130"/>
            <a:ext cx="3446779" cy="1005205"/>
            <a:chOff x="7007034" y="1298130"/>
            <a:chExt cx="3446779" cy="1005205"/>
          </a:xfrm>
        </p:grpSpPr>
        <p:sp>
          <p:nvSpPr>
            <p:cNvPr id="14" name="object 14"/>
            <p:cNvSpPr/>
            <p:nvPr/>
          </p:nvSpPr>
          <p:spPr>
            <a:xfrm>
              <a:off x="7014971" y="1306067"/>
              <a:ext cx="3430904" cy="989330"/>
            </a:xfrm>
            <a:custGeom>
              <a:avLst/>
              <a:gdLst/>
              <a:ahLst/>
              <a:cxnLst/>
              <a:rect l="l" t="t" r="r" b="b"/>
              <a:pathLst>
                <a:path w="3430904" h="989330">
                  <a:moveTo>
                    <a:pt x="3265678" y="0"/>
                  </a:moveTo>
                  <a:lnTo>
                    <a:pt x="164846" y="0"/>
                  </a:lnTo>
                  <a:lnTo>
                    <a:pt x="121017" y="5887"/>
                  </a:lnTo>
                  <a:lnTo>
                    <a:pt x="81637" y="22502"/>
                  </a:lnTo>
                  <a:lnTo>
                    <a:pt x="48275" y="48275"/>
                  </a:lnTo>
                  <a:lnTo>
                    <a:pt x="22502" y="81637"/>
                  </a:lnTo>
                  <a:lnTo>
                    <a:pt x="5887" y="121017"/>
                  </a:lnTo>
                  <a:lnTo>
                    <a:pt x="0" y="164846"/>
                  </a:lnTo>
                  <a:lnTo>
                    <a:pt x="0" y="824230"/>
                  </a:lnTo>
                  <a:lnTo>
                    <a:pt x="5887" y="868058"/>
                  </a:lnTo>
                  <a:lnTo>
                    <a:pt x="22502" y="907438"/>
                  </a:lnTo>
                  <a:lnTo>
                    <a:pt x="48275" y="940800"/>
                  </a:lnTo>
                  <a:lnTo>
                    <a:pt x="81637" y="966573"/>
                  </a:lnTo>
                  <a:lnTo>
                    <a:pt x="121017" y="983188"/>
                  </a:lnTo>
                  <a:lnTo>
                    <a:pt x="164846" y="989076"/>
                  </a:lnTo>
                  <a:lnTo>
                    <a:pt x="3265678" y="989076"/>
                  </a:lnTo>
                  <a:lnTo>
                    <a:pt x="3309506" y="983188"/>
                  </a:lnTo>
                  <a:lnTo>
                    <a:pt x="3348886" y="966573"/>
                  </a:lnTo>
                  <a:lnTo>
                    <a:pt x="3382248" y="940800"/>
                  </a:lnTo>
                  <a:lnTo>
                    <a:pt x="3408021" y="907438"/>
                  </a:lnTo>
                  <a:lnTo>
                    <a:pt x="3424636" y="868058"/>
                  </a:lnTo>
                  <a:lnTo>
                    <a:pt x="3430524" y="824230"/>
                  </a:lnTo>
                  <a:lnTo>
                    <a:pt x="3430524" y="164846"/>
                  </a:lnTo>
                  <a:lnTo>
                    <a:pt x="3424636" y="121017"/>
                  </a:lnTo>
                  <a:lnTo>
                    <a:pt x="3408021" y="81637"/>
                  </a:lnTo>
                  <a:lnTo>
                    <a:pt x="3382248" y="48275"/>
                  </a:lnTo>
                  <a:lnTo>
                    <a:pt x="3348886" y="22502"/>
                  </a:lnTo>
                  <a:lnTo>
                    <a:pt x="3309506" y="5887"/>
                  </a:lnTo>
                  <a:lnTo>
                    <a:pt x="3265678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14971" y="1306067"/>
              <a:ext cx="3430904" cy="989330"/>
            </a:xfrm>
            <a:custGeom>
              <a:avLst/>
              <a:gdLst/>
              <a:ahLst/>
              <a:cxnLst/>
              <a:rect l="l" t="t" r="r" b="b"/>
              <a:pathLst>
                <a:path w="3430904" h="989330">
                  <a:moveTo>
                    <a:pt x="0" y="164846"/>
                  </a:moveTo>
                  <a:lnTo>
                    <a:pt x="5887" y="121017"/>
                  </a:lnTo>
                  <a:lnTo>
                    <a:pt x="22502" y="81637"/>
                  </a:lnTo>
                  <a:lnTo>
                    <a:pt x="48275" y="48275"/>
                  </a:lnTo>
                  <a:lnTo>
                    <a:pt x="81637" y="22502"/>
                  </a:lnTo>
                  <a:lnTo>
                    <a:pt x="121017" y="5887"/>
                  </a:lnTo>
                  <a:lnTo>
                    <a:pt x="164846" y="0"/>
                  </a:lnTo>
                  <a:lnTo>
                    <a:pt x="3265678" y="0"/>
                  </a:lnTo>
                  <a:lnTo>
                    <a:pt x="3309506" y="5887"/>
                  </a:lnTo>
                  <a:lnTo>
                    <a:pt x="3348886" y="22502"/>
                  </a:lnTo>
                  <a:lnTo>
                    <a:pt x="3382248" y="48275"/>
                  </a:lnTo>
                  <a:lnTo>
                    <a:pt x="3408021" y="81637"/>
                  </a:lnTo>
                  <a:lnTo>
                    <a:pt x="3424636" y="121017"/>
                  </a:lnTo>
                  <a:lnTo>
                    <a:pt x="3430524" y="164846"/>
                  </a:lnTo>
                  <a:lnTo>
                    <a:pt x="3430524" y="824230"/>
                  </a:lnTo>
                  <a:lnTo>
                    <a:pt x="3424636" y="868058"/>
                  </a:lnTo>
                  <a:lnTo>
                    <a:pt x="3408021" y="907438"/>
                  </a:lnTo>
                  <a:lnTo>
                    <a:pt x="3382248" y="940800"/>
                  </a:lnTo>
                  <a:lnTo>
                    <a:pt x="3348886" y="966573"/>
                  </a:lnTo>
                  <a:lnTo>
                    <a:pt x="3309506" y="983188"/>
                  </a:lnTo>
                  <a:lnTo>
                    <a:pt x="3265678" y="989076"/>
                  </a:lnTo>
                  <a:lnTo>
                    <a:pt x="164846" y="989076"/>
                  </a:lnTo>
                  <a:lnTo>
                    <a:pt x="121017" y="983188"/>
                  </a:lnTo>
                  <a:lnTo>
                    <a:pt x="81637" y="966573"/>
                  </a:lnTo>
                  <a:lnTo>
                    <a:pt x="48275" y="940800"/>
                  </a:lnTo>
                  <a:lnTo>
                    <a:pt x="22502" y="907438"/>
                  </a:lnTo>
                  <a:lnTo>
                    <a:pt x="5887" y="868058"/>
                  </a:lnTo>
                  <a:lnTo>
                    <a:pt x="0" y="824230"/>
                  </a:lnTo>
                  <a:lnTo>
                    <a:pt x="0" y="164846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349743" y="1288795"/>
            <a:ext cx="2762250" cy="1005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Ressources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physiologiques</a:t>
            </a:r>
            <a:endParaRPr sz="1400">
              <a:latin typeface="Calibri"/>
              <a:cs typeface="Calibri"/>
            </a:endParaRPr>
          </a:p>
          <a:p>
            <a:pPr marL="12700" marR="5080" indent="-2540" algn="ctr">
              <a:lnSpc>
                <a:spcPct val="100000"/>
              </a:lnSpc>
              <a:spcBef>
                <a:spcPts val="25"/>
              </a:spcBef>
            </a:pPr>
            <a:r>
              <a:rPr sz="1000" spc="-10" dirty="0">
                <a:latin typeface="Calibri"/>
                <a:cs typeface="Calibri"/>
              </a:rPr>
              <a:t>Capacités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lien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avec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production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d’énergie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par</a:t>
            </a:r>
            <a:r>
              <a:rPr sz="1000" spc="-10" dirty="0">
                <a:latin typeface="Calibri"/>
                <a:cs typeface="Calibri"/>
              </a:rPr>
              <a:t> l’organisme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réserves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substrats</a:t>
            </a:r>
            <a:r>
              <a:rPr sz="1000" spc="-10" dirty="0">
                <a:latin typeface="Calibri"/>
                <a:cs typeface="Calibri"/>
              </a:rPr>
              <a:t> énergétiques, consommation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maximale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d’oxygène,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seuil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anaérobie, </a:t>
            </a:r>
            <a:r>
              <a:rPr sz="1000" dirty="0">
                <a:latin typeface="Calibri"/>
                <a:cs typeface="Calibri"/>
              </a:rPr>
              <a:t>tolérance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aux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lactates,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rapidité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qualité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5" dirty="0">
                <a:latin typeface="Calibri"/>
                <a:cs typeface="Calibri"/>
              </a:rPr>
              <a:t> la</a:t>
            </a:r>
            <a:endParaRPr sz="10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1000" spc="-10" dirty="0">
                <a:latin typeface="Calibri"/>
                <a:cs typeface="Calibri"/>
              </a:rPr>
              <a:t>récupération…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68490" y="3177222"/>
            <a:ext cx="4373245" cy="983615"/>
            <a:chOff x="368490" y="3177222"/>
            <a:chExt cx="4373245" cy="983615"/>
          </a:xfrm>
        </p:grpSpPr>
        <p:sp>
          <p:nvSpPr>
            <p:cNvPr id="18" name="object 18"/>
            <p:cNvSpPr/>
            <p:nvPr/>
          </p:nvSpPr>
          <p:spPr>
            <a:xfrm>
              <a:off x="376427" y="3185160"/>
              <a:ext cx="4357370" cy="967740"/>
            </a:xfrm>
            <a:custGeom>
              <a:avLst/>
              <a:gdLst/>
              <a:ahLst/>
              <a:cxnLst/>
              <a:rect l="l" t="t" r="r" b="b"/>
              <a:pathLst>
                <a:path w="4357370" h="967739">
                  <a:moveTo>
                    <a:pt x="4195826" y="0"/>
                  </a:moveTo>
                  <a:lnTo>
                    <a:pt x="161290" y="0"/>
                  </a:lnTo>
                  <a:lnTo>
                    <a:pt x="118412" y="5764"/>
                  </a:lnTo>
                  <a:lnTo>
                    <a:pt x="79883" y="22032"/>
                  </a:lnTo>
                  <a:lnTo>
                    <a:pt x="47240" y="47259"/>
                  </a:lnTo>
                  <a:lnTo>
                    <a:pt x="22020" y="79906"/>
                  </a:lnTo>
                  <a:lnTo>
                    <a:pt x="5761" y="118430"/>
                  </a:lnTo>
                  <a:lnTo>
                    <a:pt x="0" y="161289"/>
                  </a:lnTo>
                  <a:lnTo>
                    <a:pt x="0" y="806450"/>
                  </a:lnTo>
                  <a:lnTo>
                    <a:pt x="5761" y="849309"/>
                  </a:lnTo>
                  <a:lnTo>
                    <a:pt x="22020" y="887833"/>
                  </a:lnTo>
                  <a:lnTo>
                    <a:pt x="47240" y="920480"/>
                  </a:lnTo>
                  <a:lnTo>
                    <a:pt x="79883" y="945707"/>
                  </a:lnTo>
                  <a:lnTo>
                    <a:pt x="118412" y="961975"/>
                  </a:lnTo>
                  <a:lnTo>
                    <a:pt x="161290" y="967739"/>
                  </a:lnTo>
                  <a:lnTo>
                    <a:pt x="4195826" y="967739"/>
                  </a:lnTo>
                  <a:lnTo>
                    <a:pt x="4238685" y="961975"/>
                  </a:lnTo>
                  <a:lnTo>
                    <a:pt x="4277209" y="945707"/>
                  </a:lnTo>
                  <a:lnTo>
                    <a:pt x="4309856" y="920480"/>
                  </a:lnTo>
                  <a:lnTo>
                    <a:pt x="4335083" y="887833"/>
                  </a:lnTo>
                  <a:lnTo>
                    <a:pt x="4351351" y="849309"/>
                  </a:lnTo>
                  <a:lnTo>
                    <a:pt x="4357116" y="806450"/>
                  </a:lnTo>
                  <a:lnTo>
                    <a:pt x="4357116" y="161289"/>
                  </a:lnTo>
                  <a:lnTo>
                    <a:pt x="4351351" y="118430"/>
                  </a:lnTo>
                  <a:lnTo>
                    <a:pt x="4335083" y="79906"/>
                  </a:lnTo>
                  <a:lnTo>
                    <a:pt x="4309856" y="47259"/>
                  </a:lnTo>
                  <a:lnTo>
                    <a:pt x="4277209" y="22032"/>
                  </a:lnTo>
                  <a:lnTo>
                    <a:pt x="4238685" y="5764"/>
                  </a:lnTo>
                  <a:lnTo>
                    <a:pt x="419582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6427" y="3185160"/>
              <a:ext cx="4357370" cy="967740"/>
            </a:xfrm>
            <a:custGeom>
              <a:avLst/>
              <a:gdLst/>
              <a:ahLst/>
              <a:cxnLst/>
              <a:rect l="l" t="t" r="r" b="b"/>
              <a:pathLst>
                <a:path w="4357370" h="967739">
                  <a:moveTo>
                    <a:pt x="0" y="161289"/>
                  </a:moveTo>
                  <a:lnTo>
                    <a:pt x="5761" y="118430"/>
                  </a:lnTo>
                  <a:lnTo>
                    <a:pt x="22020" y="79906"/>
                  </a:lnTo>
                  <a:lnTo>
                    <a:pt x="47240" y="47259"/>
                  </a:lnTo>
                  <a:lnTo>
                    <a:pt x="79883" y="22032"/>
                  </a:lnTo>
                  <a:lnTo>
                    <a:pt x="118412" y="5764"/>
                  </a:lnTo>
                  <a:lnTo>
                    <a:pt x="161290" y="0"/>
                  </a:lnTo>
                  <a:lnTo>
                    <a:pt x="4195826" y="0"/>
                  </a:lnTo>
                  <a:lnTo>
                    <a:pt x="4238685" y="5764"/>
                  </a:lnTo>
                  <a:lnTo>
                    <a:pt x="4277209" y="22032"/>
                  </a:lnTo>
                  <a:lnTo>
                    <a:pt x="4309856" y="47259"/>
                  </a:lnTo>
                  <a:lnTo>
                    <a:pt x="4335083" y="79906"/>
                  </a:lnTo>
                  <a:lnTo>
                    <a:pt x="4351351" y="118430"/>
                  </a:lnTo>
                  <a:lnTo>
                    <a:pt x="4357116" y="161289"/>
                  </a:lnTo>
                  <a:lnTo>
                    <a:pt x="4357116" y="806450"/>
                  </a:lnTo>
                  <a:lnTo>
                    <a:pt x="4351351" y="849309"/>
                  </a:lnTo>
                  <a:lnTo>
                    <a:pt x="4335083" y="887833"/>
                  </a:lnTo>
                  <a:lnTo>
                    <a:pt x="4309856" y="920480"/>
                  </a:lnTo>
                  <a:lnTo>
                    <a:pt x="4277209" y="945707"/>
                  </a:lnTo>
                  <a:lnTo>
                    <a:pt x="4238685" y="961975"/>
                  </a:lnTo>
                  <a:lnTo>
                    <a:pt x="4195826" y="967739"/>
                  </a:lnTo>
                  <a:lnTo>
                    <a:pt x="161290" y="967739"/>
                  </a:lnTo>
                  <a:lnTo>
                    <a:pt x="118412" y="961975"/>
                  </a:lnTo>
                  <a:lnTo>
                    <a:pt x="79883" y="945707"/>
                  </a:lnTo>
                  <a:lnTo>
                    <a:pt x="47240" y="920480"/>
                  </a:lnTo>
                  <a:lnTo>
                    <a:pt x="22020" y="887833"/>
                  </a:lnTo>
                  <a:lnTo>
                    <a:pt x="5761" y="849309"/>
                  </a:lnTo>
                  <a:lnTo>
                    <a:pt x="0" y="806450"/>
                  </a:lnTo>
                  <a:lnTo>
                    <a:pt x="0" y="16128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02412" y="3156966"/>
            <a:ext cx="4096385" cy="1005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Ressources</a:t>
            </a:r>
            <a:r>
              <a:rPr sz="1400" b="1" spc="6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neuro-informationnelles</a:t>
            </a:r>
            <a:endParaRPr sz="1400">
              <a:latin typeface="Calibri"/>
              <a:cs typeface="Calibri"/>
            </a:endParaRPr>
          </a:p>
          <a:p>
            <a:pPr marL="12700" marR="40005">
              <a:lnSpc>
                <a:spcPct val="100000"/>
              </a:lnSpc>
              <a:spcBef>
                <a:spcPts val="25"/>
              </a:spcBef>
            </a:pPr>
            <a:r>
              <a:rPr sz="1000" b="1" dirty="0">
                <a:latin typeface="Calibri"/>
                <a:cs typeface="Calibri"/>
              </a:rPr>
              <a:t>Capacités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en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lien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avec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les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processus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de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traitement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de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l’information</a:t>
            </a:r>
            <a:r>
              <a:rPr sz="1000" b="1" spc="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prélever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interpréter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indices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pertinents </a:t>
            </a:r>
            <a:r>
              <a:rPr sz="1000" dirty="0">
                <a:latin typeface="Calibri"/>
                <a:cs typeface="Calibri"/>
              </a:rPr>
              <a:t>du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milieu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pour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faire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</a:t>
            </a:r>
            <a:r>
              <a:rPr sz="1000" spc="-10" dirty="0">
                <a:latin typeface="Calibri"/>
                <a:cs typeface="Calibri"/>
              </a:rPr>
              <a:t> choix.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000" b="1" dirty="0">
                <a:latin typeface="Calibri"/>
                <a:cs typeface="Calibri"/>
              </a:rPr>
              <a:t>Capacités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en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lien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avec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les processus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de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contrôle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et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de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régulation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du</a:t>
            </a:r>
            <a:r>
              <a:rPr sz="1000" b="1" dirty="0">
                <a:latin typeface="Calibri"/>
                <a:cs typeface="Calibri"/>
              </a:rPr>
              <a:t> mouvement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ajuster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les </a:t>
            </a:r>
            <a:r>
              <a:rPr sz="1000" spc="-10" dirty="0">
                <a:latin typeface="Calibri"/>
                <a:cs typeface="Calibri"/>
              </a:rPr>
              <a:t>conditions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spatiotemporelles</a:t>
            </a:r>
            <a:r>
              <a:rPr sz="1000" dirty="0">
                <a:latin typeface="Calibri"/>
                <a:cs typeface="Calibri"/>
              </a:rPr>
              <a:t> du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mouvement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aux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buts </a:t>
            </a:r>
            <a:r>
              <a:rPr sz="1000" dirty="0">
                <a:latin typeface="Calibri"/>
                <a:cs typeface="Calibri"/>
              </a:rPr>
              <a:t>à</a:t>
            </a:r>
            <a:r>
              <a:rPr sz="1000" spc="-10" dirty="0">
                <a:latin typeface="Calibri"/>
                <a:cs typeface="Calibri"/>
              </a:rPr>
              <a:t> atteindre.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588190" y="3177222"/>
            <a:ext cx="2855595" cy="983615"/>
            <a:chOff x="5588190" y="3177222"/>
            <a:chExt cx="2855595" cy="983615"/>
          </a:xfrm>
        </p:grpSpPr>
        <p:sp>
          <p:nvSpPr>
            <p:cNvPr id="22" name="object 22"/>
            <p:cNvSpPr/>
            <p:nvPr/>
          </p:nvSpPr>
          <p:spPr>
            <a:xfrm>
              <a:off x="5596128" y="3185160"/>
              <a:ext cx="2839720" cy="967740"/>
            </a:xfrm>
            <a:custGeom>
              <a:avLst/>
              <a:gdLst/>
              <a:ahLst/>
              <a:cxnLst/>
              <a:rect l="l" t="t" r="r" b="b"/>
              <a:pathLst>
                <a:path w="2839720" h="967739">
                  <a:moveTo>
                    <a:pt x="2677922" y="0"/>
                  </a:moveTo>
                  <a:lnTo>
                    <a:pt x="161289" y="0"/>
                  </a:lnTo>
                  <a:lnTo>
                    <a:pt x="118430" y="5764"/>
                  </a:lnTo>
                  <a:lnTo>
                    <a:pt x="79906" y="22032"/>
                  </a:lnTo>
                  <a:lnTo>
                    <a:pt x="47259" y="47259"/>
                  </a:lnTo>
                  <a:lnTo>
                    <a:pt x="22032" y="79906"/>
                  </a:lnTo>
                  <a:lnTo>
                    <a:pt x="5764" y="118430"/>
                  </a:lnTo>
                  <a:lnTo>
                    <a:pt x="0" y="161289"/>
                  </a:lnTo>
                  <a:lnTo>
                    <a:pt x="0" y="806450"/>
                  </a:lnTo>
                  <a:lnTo>
                    <a:pt x="5764" y="849309"/>
                  </a:lnTo>
                  <a:lnTo>
                    <a:pt x="22032" y="887833"/>
                  </a:lnTo>
                  <a:lnTo>
                    <a:pt x="47259" y="920480"/>
                  </a:lnTo>
                  <a:lnTo>
                    <a:pt x="79906" y="945707"/>
                  </a:lnTo>
                  <a:lnTo>
                    <a:pt x="118430" y="961975"/>
                  </a:lnTo>
                  <a:lnTo>
                    <a:pt x="161289" y="967739"/>
                  </a:lnTo>
                  <a:lnTo>
                    <a:pt x="2677922" y="967739"/>
                  </a:lnTo>
                  <a:lnTo>
                    <a:pt x="2720781" y="961975"/>
                  </a:lnTo>
                  <a:lnTo>
                    <a:pt x="2759305" y="945707"/>
                  </a:lnTo>
                  <a:lnTo>
                    <a:pt x="2791952" y="920480"/>
                  </a:lnTo>
                  <a:lnTo>
                    <a:pt x="2817179" y="887833"/>
                  </a:lnTo>
                  <a:lnTo>
                    <a:pt x="2833447" y="849309"/>
                  </a:lnTo>
                  <a:lnTo>
                    <a:pt x="2839212" y="806450"/>
                  </a:lnTo>
                  <a:lnTo>
                    <a:pt x="2839212" y="161289"/>
                  </a:lnTo>
                  <a:lnTo>
                    <a:pt x="2833447" y="118430"/>
                  </a:lnTo>
                  <a:lnTo>
                    <a:pt x="2817179" y="79906"/>
                  </a:lnTo>
                  <a:lnTo>
                    <a:pt x="2791952" y="47259"/>
                  </a:lnTo>
                  <a:lnTo>
                    <a:pt x="2759305" y="22032"/>
                  </a:lnTo>
                  <a:lnTo>
                    <a:pt x="2720781" y="5764"/>
                  </a:lnTo>
                  <a:lnTo>
                    <a:pt x="267792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96128" y="3185160"/>
              <a:ext cx="2839720" cy="967740"/>
            </a:xfrm>
            <a:custGeom>
              <a:avLst/>
              <a:gdLst/>
              <a:ahLst/>
              <a:cxnLst/>
              <a:rect l="l" t="t" r="r" b="b"/>
              <a:pathLst>
                <a:path w="2839720" h="967739">
                  <a:moveTo>
                    <a:pt x="0" y="161289"/>
                  </a:moveTo>
                  <a:lnTo>
                    <a:pt x="5764" y="118430"/>
                  </a:lnTo>
                  <a:lnTo>
                    <a:pt x="22032" y="79906"/>
                  </a:lnTo>
                  <a:lnTo>
                    <a:pt x="47259" y="47259"/>
                  </a:lnTo>
                  <a:lnTo>
                    <a:pt x="79906" y="22032"/>
                  </a:lnTo>
                  <a:lnTo>
                    <a:pt x="118430" y="5764"/>
                  </a:lnTo>
                  <a:lnTo>
                    <a:pt x="161289" y="0"/>
                  </a:lnTo>
                  <a:lnTo>
                    <a:pt x="2677922" y="0"/>
                  </a:lnTo>
                  <a:lnTo>
                    <a:pt x="2720781" y="5764"/>
                  </a:lnTo>
                  <a:lnTo>
                    <a:pt x="2759305" y="22032"/>
                  </a:lnTo>
                  <a:lnTo>
                    <a:pt x="2791952" y="47259"/>
                  </a:lnTo>
                  <a:lnTo>
                    <a:pt x="2817179" y="79906"/>
                  </a:lnTo>
                  <a:lnTo>
                    <a:pt x="2833447" y="118430"/>
                  </a:lnTo>
                  <a:lnTo>
                    <a:pt x="2839212" y="161289"/>
                  </a:lnTo>
                  <a:lnTo>
                    <a:pt x="2839212" y="806450"/>
                  </a:lnTo>
                  <a:lnTo>
                    <a:pt x="2833447" y="849309"/>
                  </a:lnTo>
                  <a:lnTo>
                    <a:pt x="2817179" y="887833"/>
                  </a:lnTo>
                  <a:lnTo>
                    <a:pt x="2791952" y="920480"/>
                  </a:lnTo>
                  <a:lnTo>
                    <a:pt x="2759305" y="945707"/>
                  </a:lnTo>
                  <a:lnTo>
                    <a:pt x="2720781" y="961975"/>
                  </a:lnTo>
                  <a:lnTo>
                    <a:pt x="2677922" y="967739"/>
                  </a:lnTo>
                  <a:lnTo>
                    <a:pt x="161289" y="967739"/>
                  </a:lnTo>
                  <a:lnTo>
                    <a:pt x="118430" y="961975"/>
                  </a:lnTo>
                  <a:lnTo>
                    <a:pt x="79906" y="945707"/>
                  </a:lnTo>
                  <a:lnTo>
                    <a:pt x="47259" y="920480"/>
                  </a:lnTo>
                  <a:lnTo>
                    <a:pt x="22032" y="887833"/>
                  </a:lnTo>
                  <a:lnTo>
                    <a:pt x="5764" y="849309"/>
                  </a:lnTo>
                  <a:lnTo>
                    <a:pt x="0" y="806450"/>
                  </a:lnTo>
                  <a:lnTo>
                    <a:pt x="0" y="16128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722746" y="3309365"/>
            <a:ext cx="2490470" cy="700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8585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Ressources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psychosociologiques</a:t>
            </a:r>
            <a:endParaRPr sz="1400">
              <a:latin typeface="Calibri"/>
              <a:cs typeface="Calibri"/>
            </a:endParaRPr>
          </a:p>
          <a:p>
            <a:pPr marL="12700" marR="52705">
              <a:lnSpc>
                <a:spcPct val="100000"/>
              </a:lnSpc>
              <a:spcBef>
                <a:spcPts val="25"/>
              </a:spcBef>
            </a:pPr>
            <a:r>
              <a:rPr sz="1000" b="1" dirty="0">
                <a:latin typeface="Calibri"/>
                <a:cs typeface="Calibri"/>
              </a:rPr>
              <a:t>Capacités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à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entrer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en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relation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avec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les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autres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: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communication,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écoute,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empathie,</a:t>
            </a:r>
            <a:r>
              <a:rPr sz="1000" dirty="0">
                <a:latin typeface="Calibri"/>
                <a:cs typeface="Calibri"/>
              </a:rPr>
              <a:t> respect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de</a:t>
            </a:r>
            <a:r>
              <a:rPr sz="1000" dirty="0">
                <a:latin typeface="Calibri"/>
                <a:cs typeface="Calibri"/>
              </a:rPr>
              <a:t> l’autre,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accepter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regard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d’autrui…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9289986" y="3177222"/>
            <a:ext cx="2517140" cy="983615"/>
            <a:chOff x="9289986" y="3177222"/>
            <a:chExt cx="2517140" cy="983615"/>
          </a:xfrm>
        </p:grpSpPr>
        <p:sp>
          <p:nvSpPr>
            <p:cNvPr id="26" name="object 26"/>
            <p:cNvSpPr/>
            <p:nvPr/>
          </p:nvSpPr>
          <p:spPr>
            <a:xfrm>
              <a:off x="9297923" y="3185160"/>
              <a:ext cx="2501265" cy="967740"/>
            </a:xfrm>
            <a:custGeom>
              <a:avLst/>
              <a:gdLst/>
              <a:ahLst/>
              <a:cxnLst/>
              <a:rect l="l" t="t" r="r" b="b"/>
              <a:pathLst>
                <a:path w="2501265" h="967739">
                  <a:moveTo>
                    <a:pt x="2339594" y="0"/>
                  </a:moveTo>
                  <a:lnTo>
                    <a:pt x="161290" y="0"/>
                  </a:lnTo>
                  <a:lnTo>
                    <a:pt x="118430" y="5764"/>
                  </a:lnTo>
                  <a:lnTo>
                    <a:pt x="79906" y="22032"/>
                  </a:lnTo>
                  <a:lnTo>
                    <a:pt x="47259" y="47259"/>
                  </a:lnTo>
                  <a:lnTo>
                    <a:pt x="22032" y="79906"/>
                  </a:lnTo>
                  <a:lnTo>
                    <a:pt x="5764" y="118430"/>
                  </a:lnTo>
                  <a:lnTo>
                    <a:pt x="0" y="161289"/>
                  </a:lnTo>
                  <a:lnTo>
                    <a:pt x="0" y="806450"/>
                  </a:lnTo>
                  <a:lnTo>
                    <a:pt x="5764" y="849309"/>
                  </a:lnTo>
                  <a:lnTo>
                    <a:pt x="22032" y="887833"/>
                  </a:lnTo>
                  <a:lnTo>
                    <a:pt x="47259" y="920480"/>
                  </a:lnTo>
                  <a:lnTo>
                    <a:pt x="79906" y="945707"/>
                  </a:lnTo>
                  <a:lnTo>
                    <a:pt x="118430" y="961975"/>
                  </a:lnTo>
                  <a:lnTo>
                    <a:pt x="161290" y="967739"/>
                  </a:lnTo>
                  <a:lnTo>
                    <a:pt x="2339594" y="967739"/>
                  </a:lnTo>
                  <a:lnTo>
                    <a:pt x="2382453" y="961975"/>
                  </a:lnTo>
                  <a:lnTo>
                    <a:pt x="2420977" y="945707"/>
                  </a:lnTo>
                  <a:lnTo>
                    <a:pt x="2453624" y="920480"/>
                  </a:lnTo>
                  <a:lnTo>
                    <a:pt x="2478851" y="887833"/>
                  </a:lnTo>
                  <a:lnTo>
                    <a:pt x="2495119" y="849309"/>
                  </a:lnTo>
                  <a:lnTo>
                    <a:pt x="2500883" y="806450"/>
                  </a:lnTo>
                  <a:lnTo>
                    <a:pt x="2500883" y="161289"/>
                  </a:lnTo>
                  <a:lnTo>
                    <a:pt x="2495119" y="118430"/>
                  </a:lnTo>
                  <a:lnTo>
                    <a:pt x="2478851" y="79906"/>
                  </a:lnTo>
                  <a:lnTo>
                    <a:pt x="2453624" y="47259"/>
                  </a:lnTo>
                  <a:lnTo>
                    <a:pt x="2420977" y="22032"/>
                  </a:lnTo>
                  <a:lnTo>
                    <a:pt x="2382453" y="5764"/>
                  </a:lnTo>
                  <a:lnTo>
                    <a:pt x="233959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297923" y="3185160"/>
              <a:ext cx="2501265" cy="967740"/>
            </a:xfrm>
            <a:custGeom>
              <a:avLst/>
              <a:gdLst/>
              <a:ahLst/>
              <a:cxnLst/>
              <a:rect l="l" t="t" r="r" b="b"/>
              <a:pathLst>
                <a:path w="2501265" h="967739">
                  <a:moveTo>
                    <a:pt x="0" y="161289"/>
                  </a:moveTo>
                  <a:lnTo>
                    <a:pt x="5764" y="118430"/>
                  </a:lnTo>
                  <a:lnTo>
                    <a:pt x="22032" y="79906"/>
                  </a:lnTo>
                  <a:lnTo>
                    <a:pt x="47259" y="47259"/>
                  </a:lnTo>
                  <a:lnTo>
                    <a:pt x="79906" y="22032"/>
                  </a:lnTo>
                  <a:lnTo>
                    <a:pt x="118430" y="5764"/>
                  </a:lnTo>
                  <a:lnTo>
                    <a:pt x="161290" y="0"/>
                  </a:lnTo>
                  <a:lnTo>
                    <a:pt x="2339594" y="0"/>
                  </a:lnTo>
                  <a:lnTo>
                    <a:pt x="2382453" y="5764"/>
                  </a:lnTo>
                  <a:lnTo>
                    <a:pt x="2420977" y="22032"/>
                  </a:lnTo>
                  <a:lnTo>
                    <a:pt x="2453624" y="47259"/>
                  </a:lnTo>
                  <a:lnTo>
                    <a:pt x="2478851" y="79906"/>
                  </a:lnTo>
                  <a:lnTo>
                    <a:pt x="2495119" y="118430"/>
                  </a:lnTo>
                  <a:lnTo>
                    <a:pt x="2500883" y="161289"/>
                  </a:lnTo>
                  <a:lnTo>
                    <a:pt x="2500883" y="806450"/>
                  </a:lnTo>
                  <a:lnTo>
                    <a:pt x="2495119" y="849309"/>
                  </a:lnTo>
                  <a:lnTo>
                    <a:pt x="2478851" y="887833"/>
                  </a:lnTo>
                  <a:lnTo>
                    <a:pt x="2453624" y="920480"/>
                  </a:lnTo>
                  <a:lnTo>
                    <a:pt x="2420977" y="945707"/>
                  </a:lnTo>
                  <a:lnTo>
                    <a:pt x="2382453" y="961975"/>
                  </a:lnTo>
                  <a:lnTo>
                    <a:pt x="2339594" y="967739"/>
                  </a:lnTo>
                  <a:lnTo>
                    <a:pt x="161290" y="967739"/>
                  </a:lnTo>
                  <a:lnTo>
                    <a:pt x="118430" y="961975"/>
                  </a:lnTo>
                  <a:lnTo>
                    <a:pt x="79906" y="945707"/>
                  </a:lnTo>
                  <a:lnTo>
                    <a:pt x="47259" y="920480"/>
                  </a:lnTo>
                  <a:lnTo>
                    <a:pt x="22032" y="887833"/>
                  </a:lnTo>
                  <a:lnTo>
                    <a:pt x="5764" y="849309"/>
                  </a:lnTo>
                  <a:lnTo>
                    <a:pt x="0" y="806450"/>
                  </a:lnTo>
                  <a:lnTo>
                    <a:pt x="0" y="16128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9425178" y="3233166"/>
            <a:ext cx="2129155" cy="8528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827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Ressources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psychologiques</a:t>
            </a:r>
            <a:endParaRPr sz="1400">
              <a:latin typeface="Calibri"/>
              <a:cs typeface="Calibri"/>
            </a:endParaRPr>
          </a:p>
          <a:p>
            <a:pPr marL="12700" marR="15875">
              <a:lnSpc>
                <a:spcPct val="100000"/>
              </a:lnSpc>
              <a:spcBef>
                <a:spcPts val="25"/>
              </a:spcBef>
            </a:pPr>
            <a:r>
              <a:rPr sz="1000" b="1" dirty="0">
                <a:latin typeface="Calibri"/>
                <a:cs typeface="Calibri"/>
              </a:rPr>
              <a:t>Capacités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liées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au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soi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et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aux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émotions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:</a:t>
            </a:r>
            <a:r>
              <a:rPr sz="1000" dirty="0">
                <a:latin typeface="Calibri"/>
                <a:cs typeface="Calibri"/>
              </a:rPr>
              <a:t> volonté,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persévérance,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cran, </a:t>
            </a:r>
            <a:r>
              <a:rPr sz="1000" spc="-10" dirty="0">
                <a:latin typeface="Calibri"/>
                <a:cs typeface="Calibri"/>
              </a:rPr>
              <a:t>enthousiasme,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confiance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soi,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maîtrise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soi,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patience…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4091" y="6305499"/>
            <a:ext cx="88004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10" dirty="0">
                <a:latin typeface="Calibri"/>
                <a:cs typeface="Calibri"/>
              </a:rPr>
              <a:t>Classification</a:t>
            </a:r>
            <a:r>
              <a:rPr sz="1200" b="1" i="1" spc="1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des</a:t>
            </a:r>
            <a:r>
              <a:rPr sz="1200" b="1" i="1" spc="10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ressources</a:t>
            </a:r>
            <a:r>
              <a:rPr sz="1200" b="1" i="1" spc="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selon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 </a:t>
            </a:r>
            <a:r>
              <a:rPr sz="1200" spc="-10" dirty="0">
                <a:latin typeface="Calibri"/>
                <a:cs typeface="Calibri"/>
              </a:rPr>
              <a:t>Programme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2016-</a:t>
            </a:r>
            <a:r>
              <a:rPr sz="1200" dirty="0">
                <a:latin typeface="Calibri"/>
                <a:cs typeface="Calibri"/>
              </a:rPr>
              <a:t>2019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concours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externe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CAPEPS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 </a:t>
            </a:r>
            <a:r>
              <a:rPr sz="1200" spc="-10" dirty="0">
                <a:latin typeface="Calibri"/>
                <a:cs typeface="Calibri"/>
              </a:rPr>
              <a:t>Ministère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l’éducation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nationale,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8 juin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2016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9013" y="3060903"/>
            <a:ext cx="419481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Collège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Champ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d'apprentissage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latin typeface="Calibri"/>
                <a:cs typeface="Calibri"/>
              </a:rPr>
              <a:t>"</a:t>
            </a:r>
            <a:r>
              <a:rPr sz="1200" b="1" spc="-10" dirty="0">
                <a:solidFill>
                  <a:srgbClr val="FFFF00"/>
                </a:solidFill>
                <a:latin typeface="Calibri"/>
                <a:cs typeface="Calibri"/>
              </a:rPr>
              <a:t>S'exprimer</a:t>
            </a:r>
            <a:r>
              <a:rPr sz="1200"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00"/>
                </a:solidFill>
                <a:latin typeface="Calibri"/>
                <a:cs typeface="Calibri"/>
              </a:rPr>
              <a:t>devant</a:t>
            </a:r>
            <a:r>
              <a:rPr sz="1200" b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00"/>
                </a:solidFill>
                <a:latin typeface="Calibri"/>
                <a:cs typeface="Calibri"/>
              </a:rPr>
              <a:t>les</a:t>
            </a:r>
            <a:r>
              <a:rPr sz="1200" b="1" spc="-20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00"/>
                </a:solidFill>
                <a:latin typeface="Calibri"/>
                <a:cs typeface="Calibri"/>
              </a:rPr>
              <a:t>autres</a:t>
            </a:r>
            <a:r>
              <a:rPr sz="1200" b="1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par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une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6F2F9F"/>
                </a:solidFill>
                <a:latin typeface="Calibri"/>
                <a:cs typeface="Calibri"/>
              </a:rPr>
              <a:t>prestation</a:t>
            </a:r>
            <a:r>
              <a:rPr sz="12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F2F9F"/>
                </a:solidFill>
                <a:latin typeface="Calibri"/>
                <a:cs typeface="Calibri"/>
              </a:rPr>
              <a:t>artistique</a:t>
            </a:r>
            <a:r>
              <a:rPr sz="1200" b="1" spc="-4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F2F9F"/>
                </a:solidFill>
                <a:latin typeface="Calibri"/>
                <a:cs typeface="Calibri"/>
              </a:rPr>
              <a:t>et</a:t>
            </a:r>
            <a:r>
              <a:rPr sz="12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6F2F9F"/>
                </a:solidFill>
                <a:latin typeface="Calibri"/>
                <a:cs typeface="Calibri"/>
              </a:rPr>
              <a:t>/</a:t>
            </a:r>
            <a:r>
              <a:rPr sz="1200" b="1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6F2F9F"/>
                </a:solidFill>
                <a:latin typeface="Calibri"/>
                <a:cs typeface="Calibri"/>
              </a:rPr>
              <a:t>ou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8614" y="3330828"/>
            <a:ext cx="272415" cy="8407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920234" y="3244341"/>
            <a:ext cx="629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6F2F9F"/>
                </a:solidFill>
                <a:latin typeface="Calibri"/>
                <a:cs typeface="Calibri"/>
              </a:rPr>
              <a:t>batique</a:t>
            </a:r>
            <a:r>
              <a:rPr sz="1200" b="1" spc="-5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»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45756" y="3060903"/>
            <a:ext cx="44691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Lycée </a:t>
            </a:r>
            <a:r>
              <a:rPr sz="1200" dirty="0">
                <a:latin typeface="Calibri"/>
                <a:cs typeface="Calibri"/>
              </a:rPr>
              <a:t>Champ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d’apprentissage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R="8890" algn="r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latin typeface="Calibri"/>
                <a:cs typeface="Calibri"/>
              </a:rPr>
              <a:t>«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92D050"/>
                </a:solidFill>
                <a:latin typeface="Calibri"/>
                <a:cs typeface="Calibri"/>
              </a:rPr>
              <a:t>Réaliser</a:t>
            </a:r>
            <a:r>
              <a:rPr sz="1200" b="1" spc="-15" dirty="0">
                <a:solidFill>
                  <a:srgbClr val="92D050"/>
                </a:solidFill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une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6F2F9F"/>
                </a:solidFill>
                <a:latin typeface="Calibri"/>
                <a:cs typeface="Calibri"/>
              </a:rPr>
              <a:t>prestation</a:t>
            </a:r>
            <a:r>
              <a:rPr sz="1200" b="1" spc="-3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6F2F9F"/>
                </a:solidFill>
                <a:latin typeface="Calibri"/>
                <a:cs typeface="Calibri"/>
              </a:rPr>
              <a:t>corporelle</a:t>
            </a:r>
            <a:r>
              <a:rPr sz="1200" b="1" spc="-4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00"/>
                </a:solidFill>
                <a:latin typeface="Calibri"/>
                <a:cs typeface="Calibri"/>
              </a:rPr>
              <a:t>destinée</a:t>
            </a:r>
            <a:r>
              <a:rPr sz="1200" b="1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00"/>
                </a:solidFill>
                <a:latin typeface="Calibri"/>
                <a:cs typeface="Calibri"/>
              </a:rPr>
              <a:t>à</a:t>
            </a:r>
            <a:r>
              <a:rPr sz="1200" b="1" spc="-1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00"/>
                </a:solidFill>
                <a:latin typeface="Calibri"/>
                <a:cs typeface="Calibri"/>
              </a:rPr>
              <a:t>être</a:t>
            </a:r>
            <a:r>
              <a:rPr sz="1200" b="1" spc="-2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00"/>
                </a:solidFill>
                <a:latin typeface="Calibri"/>
                <a:cs typeface="Calibri"/>
              </a:rPr>
              <a:t>vue</a:t>
            </a:r>
            <a:r>
              <a:rPr sz="1200" b="1" spc="-5" dirty="0">
                <a:solidFill>
                  <a:srgbClr val="FFFF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et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appréciée</a:t>
            </a:r>
            <a:r>
              <a:rPr sz="12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spc="-50" dirty="0">
                <a:latin typeface="Calibri"/>
                <a:cs typeface="Calibri"/>
              </a:rPr>
              <a:t>»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87718" y="269430"/>
            <a:ext cx="3192145" cy="360680"/>
            <a:chOff x="287718" y="269430"/>
            <a:chExt cx="3192145" cy="360680"/>
          </a:xfrm>
        </p:grpSpPr>
        <p:sp>
          <p:nvSpPr>
            <p:cNvPr id="7" name="object 7"/>
            <p:cNvSpPr/>
            <p:nvPr/>
          </p:nvSpPr>
          <p:spPr>
            <a:xfrm>
              <a:off x="295656" y="277368"/>
              <a:ext cx="3176270" cy="344805"/>
            </a:xfrm>
            <a:custGeom>
              <a:avLst/>
              <a:gdLst/>
              <a:ahLst/>
              <a:cxnLst/>
              <a:rect l="l" t="t" r="r" b="b"/>
              <a:pathLst>
                <a:path w="3176270" h="344805">
                  <a:moveTo>
                    <a:pt x="3118611" y="0"/>
                  </a:moveTo>
                  <a:lnTo>
                    <a:pt x="57403" y="0"/>
                  </a:lnTo>
                  <a:lnTo>
                    <a:pt x="35061" y="4504"/>
                  </a:lnTo>
                  <a:lnTo>
                    <a:pt x="16814" y="16795"/>
                  </a:lnTo>
                  <a:lnTo>
                    <a:pt x="4511" y="35040"/>
                  </a:lnTo>
                  <a:lnTo>
                    <a:pt x="0" y="57403"/>
                  </a:lnTo>
                  <a:lnTo>
                    <a:pt x="0" y="287019"/>
                  </a:lnTo>
                  <a:lnTo>
                    <a:pt x="4511" y="309383"/>
                  </a:lnTo>
                  <a:lnTo>
                    <a:pt x="16814" y="327628"/>
                  </a:lnTo>
                  <a:lnTo>
                    <a:pt x="35061" y="339919"/>
                  </a:lnTo>
                  <a:lnTo>
                    <a:pt x="57403" y="344423"/>
                  </a:lnTo>
                  <a:lnTo>
                    <a:pt x="3118611" y="344423"/>
                  </a:lnTo>
                  <a:lnTo>
                    <a:pt x="3140975" y="339919"/>
                  </a:lnTo>
                  <a:lnTo>
                    <a:pt x="3159220" y="327628"/>
                  </a:lnTo>
                  <a:lnTo>
                    <a:pt x="3171511" y="309383"/>
                  </a:lnTo>
                  <a:lnTo>
                    <a:pt x="3176016" y="287019"/>
                  </a:lnTo>
                  <a:lnTo>
                    <a:pt x="3176016" y="57403"/>
                  </a:lnTo>
                  <a:lnTo>
                    <a:pt x="3171511" y="35040"/>
                  </a:lnTo>
                  <a:lnTo>
                    <a:pt x="3159220" y="16795"/>
                  </a:lnTo>
                  <a:lnTo>
                    <a:pt x="3140975" y="4504"/>
                  </a:lnTo>
                  <a:lnTo>
                    <a:pt x="3118611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5656" y="277368"/>
              <a:ext cx="3176270" cy="344805"/>
            </a:xfrm>
            <a:custGeom>
              <a:avLst/>
              <a:gdLst/>
              <a:ahLst/>
              <a:cxnLst/>
              <a:rect l="l" t="t" r="r" b="b"/>
              <a:pathLst>
                <a:path w="3176270" h="344805">
                  <a:moveTo>
                    <a:pt x="0" y="57403"/>
                  </a:moveTo>
                  <a:lnTo>
                    <a:pt x="4511" y="35040"/>
                  </a:lnTo>
                  <a:lnTo>
                    <a:pt x="16814" y="16795"/>
                  </a:lnTo>
                  <a:lnTo>
                    <a:pt x="35061" y="4504"/>
                  </a:lnTo>
                  <a:lnTo>
                    <a:pt x="57403" y="0"/>
                  </a:lnTo>
                  <a:lnTo>
                    <a:pt x="3118611" y="0"/>
                  </a:lnTo>
                  <a:lnTo>
                    <a:pt x="3140975" y="4504"/>
                  </a:lnTo>
                  <a:lnTo>
                    <a:pt x="3159220" y="16795"/>
                  </a:lnTo>
                  <a:lnTo>
                    <a:pt x="3171511" y="35040"/>
                  </a:lnTo>
                  <a:lnTo>
                    <a:pt x="3176016" y="57403"/>
                  </a:lnTo>
                  <a:lnTo>
                    <a:pt x="3176016" y="287019"/>
                  </a:lnTo>
                  <a:lnTo>
                    <a:pt x="3171511" y="309383"/>
                  </a:lnTo>
                  <a:lnTo>
                    <a:pt x="3159220" y="327628"/>
                  </a:lnTo>
                  <a:lnTo>
                    <a:pt x="3140975" y="339919"/>
                  </a:lnTo>
                  <a:lnTo>
                    <a:pt x="3118611" y="344423"/>
                  </a:lnTo>
                  <a:lnTo>
                    <a:pt x="57403" y="344423"/>
                  </a:lnTo>
                  <a:lnTo>
                    <a:pt x="35061" y="339919"/>
                  </a:lnTo>
                  <a:lnTo>
                    <a:pt x="16814" y="327628"/>
                  </a:lnTo>
                  <a:lnTo>
                    <a:pt x="4511" y="309383"/>
                  </a:lnTo>
                  <a:lnTo>
                    <a:pt x="0" y="287019"/>
                  </a:lnTo>
                  <a:lnTo>
                    <a:pt x="0" y="57403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6636" rIns="0" bIns="0" rtlCol="0">
            <a:spAutoFit/>
          </a:bodyPr>
          <a:lstStyle/>
          <a:p>
            <a:pPr marL="402590">
              <a:lnSpc>
                <a:spcPct val="100000"/>
              </a:lnSpc>
              <a:spcBef>
                <a:spcPts val="95"/>
              </a:spcBef>
            </a:pPr>
            <a:r>
              <a:rPr sz="1600" dirty="0"/>
              <a:t>CHAMP</a:t>
            </a:r>
            <a:r>
              <a:rPr sz="1600" spc="-35" dirty="0"/>
              <a:t> </a:t>
            </a:r>
            <a:r>
              <a:rPr sz="1600" spc="-20" dirty="0"/>
              <a:t>D’APPRENTISSAGE</a:t>
            </a:r>
            <a:r>
              <a:rPr sz="1600" spc="-30" dirty="0"/>
              <a:t> </a:t>
            </a:r>
            <a:r>
              <a:rPr sz="1600" spc="-50" dirty="0"/>
              <a:t>3</a:t>
            </a:r>
            <a:endParaRPr sz="1600"/>
          </a:p>
        </p:txBody>
      </p:sp>
      <p:grpSp>
        <p:nvGrpSpPr>
          <p:cNvPr id="10" name="object 10"/>
          <p:cNvGrpSpPr/>
          <p:nvPr/>
        </p:nvGrpSpPr>
        <p:grpSpPr>
          <a:xfrm>
            <a:off x="2282634" y="941514"/>
            <a:ext cx="3089910" cy="1517015"/>
            <a:chOff x="2282634" y="941514"/>
            <a:chExt cx="3089910" cy="1517015"/>
          </a:xfrm>
        </p:grpSpPr>
        <p:sp>
          <p:nvSpPr>
            <p:cNvPr id="11" name="object 11"/>
            <p:cNvSpPr/>
            <p:nvPr/>
          </p:nvSpPr>
          <p:spPr>
            <a:xfrm>
              <a:off x="2290572" y="949452"/>
              <a:ext cx="3074035" cy="1501140"/>
            </a:xfrm>
            <a:custGeom>
              <a:avLst/>
              <a:gdLst/>
              <a:ahLst/>
              <a:cxnLst/>
              <a:rect l="l" t="t" r="r" b="b"/>
              <a:pathLst>
                <a:path w="3074035" h="1501139">
                  <a:moveTo>
                    <a:pt x="2823717" y="0"/>
                  </a:moveTo>
                  <a:lnTo>
                    <a:pt x="250189" y="0"/>
                  </a:lnTo>
                  <a:lnTo>
                    <a:pt x="205218" y="4030"/>
                  </a:lnTo>
                  <a:lnTo>
                    <a:pt x="162890" y="15652"/>
                  </a:lnTo>
                  <a:lnTo>
                    <a:pt x="123914" y="34158"/>
                  </a:lnTo>
                  <a:lnTo>
                    <a:pt x="88995" y="58841"/>
                  </a:lnTo>
                  <a:lnTo>
                    <a:pt x="58841" y="88995"/>
                  </a:lnTo>
                  <a:lnTo>
                    <a:pt x="34158" y="123914"/>
                  </a:lnTo>
                  <a:lnTo>
                    <a:pt x="15652" y="162890"/>
                  </a:lnTo>
                  <a:lnTo>
                    <a:pt x="4030" y="205218"/>
                  </a:lnTo>
                  <a:lnTo>
                    <a:pt x="0" y="250189"/>
                  </a:lnTo>
                  <a:lnTo>
                    <a:pt x="0" y="1250950"/>
                  </a:lnTo>
                  <a:lnTo>
                    <a:pt x="4030" y="1295921"/>
                  </a:lnTo>
                  <a:lnTo>
                    <a:pt x="15652" y="1338249"/>
                  </a:lnTo>
                  <a:lnTo>
                    <a:pt x="34158" y="1377225"/>
                  </a:lnTo>
                  <a:lnTo>
                    <a:pt x="58841" y="1412144"/>
                  </a:lnTo>
                  <a:lnTo>
                    <a:pt x="88995" y="1442298"/>
                  </a:lnTo>
                  <a:lnTo>
                    <a:pt x="123914" y="1466981"/>
                  </a:lnTo>
                  <a:lnTo>
                    <a:pt x="162890" y="1485487"/>
                  </a:lnTo>
                  <a:lnTo>
                    <a:pt x="205218" y="1497109"/>
                  </a:lnTo>
                  <a:lnTo>
                    <a:pt x="250189" y="1501139"/>
                  </a:lnTo>
                  <a:lnTo>
                    <a:pt x="2823717" y="1501139"/>
                  </a:lnTo>
                  <a:lnTo>
                    <a:pt x="2868689" y="1497109"/>
                  </a:lnTo>
                  <a:lnTo>
                    <a:pt x="2911017" y="1485487"/>
                  </a:lnTo>
                  <a:lnTo>
                    <a:pt x="2949993" y="1466981"/>
                  </a:lnTo>
                  <a:lnTo>
                    <a:pt x="2984912" y="1442298"/>
                  </a:lnTo>
                  <a:lnTo>
                    <a:pt x="3015066" y="1412144"/>
                  </a:lnTo>
                  <a:lnTo>
                    <a:pt x="3039749" y="1377225"/>
                  </a:lnTo>
                  <a:lnTo>
                    <a:pt x="3058255" y="1338249"/>
                  </a:lnTo>
                  <a:lnTo>
                    <a:pt x="3069877" y="1295921"/>
                  </a:lnTo>
                  <a:lnTo>
                    <a:pt x="3073907" y="1250950"/>
                  </a:lnTo>
                  <a:lnTo>
                    <a:pt x="3073907" y="250189"/>
                  </a:lnTo>
                  <a:lnTo>
                    <a:pt x="3069877" y="205218"/>
                  </a:lnTo>
                  <a:lnTo>
                    <a:pt x="3058255" y="162890"/>
                  </a:lnTo>
                  <a:lnTo>
                    <a:pt x="3039749" y="123914"/>
                  </a:lnTo>
                  <a:lnTo>
                    <a:pt x="3015066" y="88995"/>
                  </a:lnTo>
                  <a:lnTo>
                    <a:pt x="2984912" y="58841"/>
                  </a:lnTo>
                  <a:lnTo>
                    <a:pt x="2949993" y="34158"/>
                  </a:lnTo>
                  <a:lnTo>
                    <a:pt x="2911017" y="15652"/>
                  </a:lnTo>
                  <a:lnTo>
                    <a:pt x="2868689" y="4030"/>
                  </a:lnTo>
                  <a:lnTo>
                    <a:pt x="2823717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90572" y="949452"/>
              <a:ext cx="3074035" cy="1501140"/>
            </a:xfrm>
            <a:custGeom>
              <a:avLst/>
              <a:gdLst/>
              <a:ahLst/>
              <a:cxnLst/>
              <a:rect l="l" t="t" r="r" b="b"/>
              <a:pathLst>
                <a:path w="3074035" h="1501139">
                  <a:moveTo>
                    <a:pt x="0" y="250189"/>
                  </a:moveTo>
                  <a:lnTo>
                    <a:pt x="4030" y="205218"/>
                  </a:lnTo>
                  <a:lnTo>
                    <a:pt x="15652" y="162890"/>
                  </a:lnTo>
                  <a:lnTo>
                    <a:pt x="34158" y="123914"/>
                  </a:lnTo>
                  <a:lnTo>
                    <a:pt x="58841" y="88995"/>
                  </a:lnTo>
                  <a:lnTo>
                    <a:pt x="88995" y="58841"/>
                  </a:lnTo>
                  <a:lnTo>
                    <a:pt x="123914" y="34158"/>
                  </a:lnTo>
                  <a:lnTo>
                    <a:pt x="162890" y="15652"/>
                  </a:lnTo>
                  <a:lnTo>
                    <a:pt x="205218" y="4030"/>
                  </a:lnTo>
                  <a:lnTo>
                    <a:pt x="250189" y="0"/>
                  </a:lnTo>
                  <a:lnTo>
                    <a:pt x="2823717" y="0"/>
                  </a:lnTo>
                  <a:lnTo>
                    <a:pt x="2868689" y="4030"/>
                  </a:lnTo>
                  <a:lnTo>
                    <a:pt x="2911017" y="15652"/>
                  </a:lnTo>
                  <a:lnTo>
                    <a:pt x="2949993" y="34158"/>
                  </a:lnTo>
                  <a:lnTo>
                    <a:pt x="2984912" y="58841"/>
                  </a:lnTo>
                  <a:lnTo>
                    <a:pt x="3015066" y="88995"/>
                  </a:lnTo>
                  <a:lnTo>
                    <a:pt x="3039749" y="123914"/>
                  </a:lnTo>
                  <a:lnTo>
                    <a:pt x="3058255" y="162890"/>
                  </a:lnTo>
                  <a:lnTo>
                    <a:pt x="3069877" y="205218"/>
                  </a:lnTo>
                  <a:lnTo>
                    <a:pt x="3073907" y="250189"/>
                  </a:lnTo>
                  <a:lnTo>
                    <a:pt x="3073907" y="1250950"/>
                  </a:lnTo>
                  <a:lnTo>
                    <a:pt x="3069877" y="1295921"/>
                  </a:lnTo>
                  <a:lnTo>
                    <a:pt x="3058255" y="1338249"/>
                  </a:lnTo>
                  <a:lnTo>
                    <a:pt x="3039749" y="1377225"/>
                  </a:lnTo>
                  <a:lnTo>
                    <a:pt x="3015066" y="1412144"/>
                  </a:lnTo>
                  <a:lnTo>
                    <a:pt x="2984912" y="1442298"/>
                  </a:lnTo>
                  <a:lnTo>
                    <a:pt x="2949993" y="1466981"/>
                  </a:lnTo>
                  <a:lnTo>
                    <a:pt x="2911017" y="1485487"/>
                  </a:lnTo>
                  <a:lnTo>
                    <a:pt x="2868689" y="1497109"/>
                  </a:lnTo>
                  <a:lnTo>
                    <a:pt x="2823717" y="1501139"/>
                  </a:lnTo>
                  <a:lnTo>
                    <a:pt x="250189" y="1501139"/>
                  </a:lnTo>
                  <a:lnTo>
                    <a:pt x="205218" y="1497109"/>
                  </a:lnTo>
                  <a:lnTo>
                    <a:pt x="162890" y="1485487"/>
                  </a:lnTo>
                  <a:lnTo>
                    <a:pt x="123914" y="1466981"/>
                  </a:lnTo>
                  <a:lnTo>
                    <a:pt x="88995" y="1442298"/>
                  </a:lnTo>
                  <a:lnTo>
                    <a:pt x="58841" y="1412144"/>
                  </a:lnTo>
                  <a:lnTo>
                    <a:pt x="34158" y="1377225"/>
                  </a:lnTo>
                  <a:lnTo>
                    <a:pt x="15652" y="1338249"/>
                  </a:lnTo>
                  <a:lnTo>
                    <a:pt x="4030" y="1295921"/>
                  </a:lnTo>
                  <a:lnTo>
                    <a:pt x="0" y="1250950"/>
                  </a:lnTo>
                  <a:lnTo>
                    <a:pt x="0" y="25018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443098" y="1416557"/>
            <a:ext cx="2451100" cy="548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246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Ressources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motrices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000" b="1" dirty="0">
                <a:latin typeface="Calibri"/>
                <a:cs typeface="Calibri"/>
              </a:rPr>
              <a:t>Capacités</a:t>
            </a:r>
            <a:r>
              <a:rPr sz="1000" b="1" spc="-5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physiques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5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force,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vitesse,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souplesse, </a:t>
            </a:r>
            <a:r>
              <a:rPr sz="1000" dirty="0">
                <a:latin typeface="Calibri"/>
                <a:cs typeface="Calibri"/>
              </a:rPr>
              <a:t>endurance,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capacité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coordination.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87718" y="4356798"/>
            <a:ext cx="3088640" cy="1518920"/>
            <a:chOff x="287718" y="4356798"/>
            <a:chExt cx="3088640" cy="1518920"/>
          </a:xfrm>
        </p:grpSpPr>
        <p:sp>
          <p:nvSpPr>
            <p:cNvPr id="15" name="object 15"/>
            <p:cNvSpPr/>
            <p:nvPr/>
          </p:nvSpPr>
          <p:spPr>
            <a:xfrm>
              <a:off x="295656" y="4364735"/>
              <a:ext cx="3072765" cy="1503045"/>
            </a:xfrm>
            <a:custGeom>
              <a:avLst/>
              <a:gdLst/>
              <a:ahLst/>
              <a:cxnLst/>
              <a:rect l="l" t="t" r="r" b="b"/>
              <a:pathLst>
                <a:path w="3072765" h="1503045">
                  <a:moveTo>
                    <a:pt x="2821940" y="0"/>
                  </a:moveTo>
                  <a:lnTo>
                    <a:pt x="250444" y="0"/>
                  </a:lnTo>
                  <a:lnTo>
                    <a:pt x="205426" y="4035"/>
                  </a:lnTo>
                  <a:lnTo>
                    <a:pt x="163056" y="15669"/>
                  </a:lnTo>
                  <a:lnTo>
                    <a:pt x="124040" y="34195"/>
                  </a:lnTo>
                  <a:lnTo>
                    <a:pt x="89086" y="58905"/>
                  </a:lnTo>
                  <a:lnTo>
                    <a:pt x="58901" y="89091"/>
                  </a:lnTo>
                  <a:lnTo>
                    <a:pt x="34193" y="124046"/>
                  </a:lnTo>
                  <a:lnTo>
                    <a:pt x="15668" y="163061"/>
                  </a:lnTo>
                  <a:lnTo>
                    <a:pt x="4035" y="205429"/>
                  </a:lnTo>
                  <a:lnTo>
                    <a:pt x="0" y="250444"/>
                  </a:lnTo>
                  <a:lnTo>
                    <a:pt x="0" y="1252220"/>
                  </a:lnTo>
                  <a:lnTo>
                    <a:pt x="4035" y="1297237"/>
                  </a:lnTo>
                  <a:lnTo>
                    <a:pt x="15668" y="1339607"/>
                  </a:lnTo>
                  <a:lnTo>
                    <a:pt x="34193" y="1378623"/>
                  </a:lnTo>
                  <a:lnTo>
                    <a:pt x="58901" y="1413577"/>
                  </a:lnTo>
                  <a:lnTo>
                    <a:pt x="89086" y="1443762"/>
                  </a:lnTo>
                  <a:lnTo>
                    <a:pt x="124040" y="1468470"/>
                  </a:lnTo>
                  <a:lnTo>
                    <a:pt x="163056" y="1486995"/>
                  </a:lnTo>
                  <a:lnTo>
                    <a:pt x="205426" y="1498628"/>
                  </a:lnTo>
                  <a:lnTo>
                    <a:pt x="250444" y="1502664"/>
                  </a:lnTo>
                  <a:lnTo>
                    <a:pt x="2821940" y="1502664"/>
                  </a:lnTo>
                  <a:lnTo>
                    <a:pt x="2866954" y="1498628"/>
                  </a:lnTo>
                  <a:lnTo>
                    <a:pt x="2909322" y="1486995"/>
                  </a:lnTo>
                  <a:lnTo>
                    <a:pt x="2948337" y="1468470"/>
                  </a:lnTo>
                  <a:lnTo>
                    <a:pt x="2983292" y="1443762"/>
                  </a:lnTo>
                  <a:lnTo>
                    <a:pt x="3013478" y="1413577"/>
                  </a:lnTo>
                  <a:lnTo>
                    <a:pt x="3038188" y="1378623"/>
                  </a:lnTo>
                  <a:lnTo>
                    <a:pt x="3056714" y="1339607"/>
                  </a:lnTo>
                  <a:lnTo>
                    <a:pt x="3068348" y="1297237"/>
                  </a:lnTo>
                  <a:lnTo>
                    <a:pt x="3072384" y="1252220"/>
                  </a:lnTo>
                  <a:lnTo>
                    <a:pt x="3072384" y="250444"/>
                  </a:lnTo>
                  <a:lnTo>
                    <a:pt x="3068348" y="205429"/>
                  </a:lnTo>
                  <a:lnTo>
                    <a:pt x="3056714" y="163061"/>
                  </a:lnTo>
                  <a:lnTo>
                    <a:pt x="3038188" y="124046"/>
                  </a:lnTo>
                  <a:lnTo>
                    <a:pt x="3013478" y="89091"/>
                  </a:lnTo>
                  <a:lnTo>
                    <a:pt x="2983292" y="58905"/>
                  </a:lnTo>
                  <a:lnTo>
                    <a:pt x="2948337" y="34195"/>
                  </a:lnTo>
                  <a:lnTo>
                    <a:pt x="2909322" y="15669"/>
                  </a:lnTo>
                  <a:lnTo>
                    <a:pt x="2866954" y="4035"/>
                  </a:lnTo>
                  <a:lnTo>
                    <a:pt x="2821940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5656" y="4364735"/>
              <a:ext cx="3072765" cy="1503045"/>
            </a:xfrm>
            <a:custGeom>
              <a:avLst/>
              <a:gdLst/>
              <a:ahLst/>
              <a:cxnLst/>
              <a:rect l="l" t="t" r="r" b="b"/>
              <a:pathLst>
                <a:path w="3072765" h="1503045">
                  <a:moveTo>
                    <a:pt x="0" y="250444"/>
                  </a:moveTo>
                  <a:lnTo>
                    <a:pt x="4035" y="205429"/>
                  </a:lnTo>
                  <a:lnTo>
                    <a:pt x="15668" y="163061"/>
                  </a:lnTo>
                  <a:lnTo>
                    <a:pt x="34193" y="124046"/>
                  </a:lnTo>
                  <a:lnTo>
                    <a:pt x="58901" y="89091"/>
                  </a:lnTo>
                  <a:lnTo>
                    <a:pt x="89086" y="58905"/>
                  </a:lnTo>
                  <a:lnTo>
                    <a:pt x="124040" y="34195"/>
                  </a:lnTo>
                  <a:lnTo>
                    <a:pt x="163056" y="15669"/>
                  </a:lnTo>
                  <a:lnTo>
                    <a:pt x="205426" y="4035"/>
                  </a:lnTo>
                  <a:lnTo>
                    <a:pt x="250444" y="0"/>
                  </a:lnTo>
                  <a:lnTo>
                    <a:pt x="2821940" y="0"/>
                  </a:lnTo>
                  <a:lnTo>
                    <a:pt x="2866954" y="4035"/>
                  </a:lnTo>
                  <a:lnTo>
                    <a:pt x="2909322" y="15669"/>
                  </a:lnTo>
                  <a:lnTo>
                    <a:pt x="2948337" y="34195"/>
                  </a:lnTo>
                  <a:lnTo>
                    <a:pt x="2983292" y="58905"/>
                  </a:lnTo>
                  <a:lnTo>
                    <a:pt x="3013478" y="89091"/>
                  </a:lnTo>
                  <a:lnTo>
                    <a:pt x="3038188" y="124046"/>
                  </a:lnTo>
                  <a:lnTo>
                    <a:pt x="3056714" y="163061"/>
                  </a:lnTo>
                  <a:lnTo>
                    <a:pt x="3068348" y="205429"/>
                  </a:lnTo>
                  <a:lnTo>
                    <a:pt x="3072384" y="250444"/>
                  </a:lnTo>
                  <a:lnTo>
                    <a:pt x="3072384" y="1252220"/>
                  </a:lnTo>
                  <a:lnTo>
                    <a:pt x="3068348" y="1297237"/>
                  </a:lnTo>
                  <a:lnTo>
                    <a:pt x="3056714" y="1339607"/>
                  </a:lnTo>
                  <a:lnTo>
                    <a:pt x="3038188" y="1378623"/>
                  </a:lnTo>
                  <a:lnTo>
                    <a:pt x="3013478" y="1413577"/>
                  </a:lnTo>
                  <a:lnTo>
                    <a:pt x="2983292" y="1443762"/>
                  </a:lnTo>
                  <a:lnTo>
                    <a:pt x="2948337" y="1468470"/>
                  </a:lnTo>
                  <a:lnTo>
                    <a:pt x="2909322" y="1486995"/>
                  </a:lnTo>
                  <a:lnTo>
                    <a:pt x="2866954" y="1498628"/>
                  </a:lnTo>
                  <a:lnTo>
                    <a:pt x="2821940" y="1502664"/>
                  </a:lnTo>
                  <a:lnTo>
                    <a:pt x="250444" y="1502664"/>
                  </a:lnTo>
                  <a:lnTo>
                    <a:pt x="205426" y="1498628"/>
                  </a:lnTo>
                  <a:lnTo>
                    <a:pt x="163056" y="1486995"/>
                  </a:lnTo>
                  <a:lnTo>
                    <a:pt x="124040" y="1468470"/>
                  </a:lnTo>
                  <a:lnTo>
                    <a:pt x="89086" y="1443762"/>
                  </a:lnTo>
                  <a:lnTo>
                    <a:pt x="58901" y="1413577"/>
                  </a:lnTo>
                  <a:lnTo>
                    <a:pt x="34193" y="1378623"/>
                  </a:lnTo>
                  <a:lnTo>
                    <a:pt x="15668" y="1339607"/>
                  </a:lnTo>
                  <a:lnTo>
                    <a:pt x="4035" y="1297237"/>
                  </a:lnTo>
                  <a:lnTo>
                    <a:pt x="0" y="1252220"/>
                  </a:lnTo>
                  <a:lnTo>
                    <a:pt x="0" y="250444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47548" y="4451730"/>
            <a:ext cx="2748915" cy="1310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" algn="just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libri"/>
                <a:cs typeface="Calibri"/>
              </a:rPr>
              <a:t>Ressources</a:t>
            </a:r>
            <a:r>
              <a:rPr sz="1400" b="1" spc="6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neuro-informationnelles</a:t>
            </a:r>
            <a:endParaRPr sz="1400">
              <a:latin typeface="Calibri"/>
              <a:cs typeface="Calibri"/>
            </a:endParaRPr>
          </a:p>
          <a:p>
            <a:pPr marL="12700" marR="60325" algn="just">
              <a:lnSpc>
                <a:spcPct val="100000"/>
              </a:lnSpc>
              <a:spcBef>
                <a:spcPts val="30"/>
              </a:spcBef>
            </a:pPr>
            <a:r>
              <a:rPr sz="1000" b="1" dirty="0">
                <a:latin typeface="Calibri"/>
                <a:cs typeface="Calibri"/>
              </a:rPr>
              <a:t>Capacités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en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lien avec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les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processus</a:t>
            </a:r>
            <a:r>
              <a:rPr sz="1000" b="1" spc="-4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de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traitement </a:t>
            </a:r>
            <a:r>
              <a:rPr sz="1000" b="1" dirty="0">
                <a:latin typeface="Calibri"/>
                <a:cs typeface="Calibri"/>
              </a:rPr>
              <a:t>de</a:t>
            </a:r>
            <a:r>
              <a:rPr sz="1000" b="1" spc="-4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l’information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prélever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interpréter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indices pertinents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milieu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pour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faire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choix.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000" b="1" dirty="0">
                <a:latin typeface="Calibri"/>
                <a:cs typeface="Calibri"/>
              </a:rPr>
              <a:t>Capacités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en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lien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avec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les processus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de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contrôle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et</a:t>
            </a:r>
            <a:r>
              <a:rPr sz="1000" b="1" dirty="0">
                <a:latin typeface="Calibri"/>
                <a:cs typeface="Calibri"/>
              </a:rPr>
              <a:t> de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régulation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du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mouvement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ajuster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conditions spatiotemporelles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du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mouvement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aux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buts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à</a:t>
            </a:r>
            <a:r>
              <a:rPr sz="1000" spc="-10" dirty="0">
                <a:latin typeface="Calibri"/>
                <a:cs typeface="Calibri"/>
              </a:rPr>
              <a:t> atteindre.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463478" y="4356798"/>
            <a:ext cx="3033395" cy="1517015"/>
            <a:chOff x="4463478" y="4356798"/>
            <a:chExt cx="3033395" cy="1517015"/>
          </a:xfrm>
        </p:grpSpPr>
        <p:sp>
          <p:nvSpPr>
            <p:cNvPr id="19" name="object 19"/>
            <p:cNvSpPr/>
            <p:nvPr/>
          </p:nvSpPr>
          <p:spPr>
            <a:xfrm>
              <a:off x="4471415" y="4364735"/>
              <a:ext cx="3017520" cy="1501140"/>
            </a:xfrm>
            <a:custGeom>
              <a:avLst/>
              <a:gdLst/>
              <a:ahLst/>
              <a:cxnLst/>
              <a:rect l="l" t="t" r="r" b="b"/>
              <a:pathLst>
                <a:path w="3017520" h="1501139">
                  <a:moveTo>
                    <a:pt x="2767330" y="0"/>
                  </a:moveTo>
                  <a:lnTo>
                    <a:pt x="250189" y="0"/>
                  </a:lnTo>
                  <a:lnTo>
                    <a:pt x="205218" y="4030"/>
                  </a:lnTo>
                  <a:lnTo>
                    <a:pt x="162890" y="15652"/>
                  </a:lnTo>
                  <a:lnTo>
                    <a:pt x="123914" y="34158"/>
                  </a:lnTo>
                  <a:lnTo>
                    <a:pt x="88995" y="58841"/>
                  </a:lnTo>
                  <a:lnTo>
                    <a:pt x="58841" y="88995"/>
                  </a:lnTo>
                  <a:lnTo>
                    <a:pt x="34158" y="123914"/>
                  </a:lnTo>
                  <a:lnTo>
                    <a:pt x="15652" y="162890"/>
                  </a:lnTo>
                  <a:lnTo>
                    <a:pt x="4030" y="205218"/>
                  </a:lnTo>
                  <a:lnTo>
                    <a:pt x="0" y="250189"/>
                  </a:lnTo>
                  <a:lnTo>
                    <a:pt x="0" y="1250937"/>
                  </a:lnTo>
                  <a:lnTo>
                    <a:pt x="4030" y="1295913"/>
                  </a:lnTo>
                  <a:lnTo>
                    <a:pt x="15652" y="1338243"/>
                  </a:lnTo>
                  <a:lnTo>
                    <a:pt x="34158" y="1377221"/>
                  </a:lnTo>
                  <a:lnTo>
                    <a:pt x="58841" y="1412142"/>
                  </a:lnTo>
                  <a:lnTo>
                    <a:pt x="88995" y="1442297"/>
                  </a:lnTo>
                  <a:lnTo>
                    <a:pt x="123914" y="1466981"/>
                  </a:lnTo>
                  <a:lnTo>
                    <a:pt x="162890" y="1485487"/>
                  </a:lnTo>
                  <a:lnTo>
                    <a:pt x="205218" y="1497109"/>
                  </a:lnTo>
                  <a:lnTo>
                    <a:pt x="250189" y="1501139"/>
                  </a:lnTo>
                  <a:lnTo>
                    <a:pt x="2767330" y="1501139"/>
                  </a:lnTo>
                  <a:lnTo>
                    <a:pt x="2812301" y="1497109"/>
                  </a:lnTo>
                  <a:lnTo>
                    <a:pt x="2854629" y="1485487"/>
                  </a:lnTo>
                  <a:lnTo>
                    <a:pt x="2893605" y="1466981"/>
                  </a:lnTo>
                  <a:lnTo>
                    <a:pt x="2928524" y="1442297"/>
                  </a:lnTo>
                  <a:lnTo>
                    <a:pt x="2958678" y="1412142"/>
                  </a:lnTo>
                  <a:lnTo>
                    <a:pt x="2983361" y="1377221"/>
                  </a:lnTo>
                  <a:lnTo>
                    <a:pt x="3001867" y="1338243"/>
                  </a:lnTo>
                  <a:lnTo>
                    <a:pt x="3013489" y="1295913"/>
                  </a:lnTo>
                  <a:lnTo>
                    <a:pt x="3017519" y="1250937"/>
                  </a:lnTo>
                  <a:lnTo>
                    <a:pt x="3017519" y="250189"/>
                  </a:lnTo>
                  <a:lnTo>
                    <a:pt x="3013489" y="205218"/>
                  </a:lnTo>
                  <a:lnTo>
                    <a:pt x="3001867" y="162890"/>
                  </a:lnTo>
                  <a:lnTo>
                    <a:pt x="2983361" y="123914"/>
                  </a:lnTo>
                  <a:lnTo>
                    <a:pt x="2958678" y="88995"/>
                  </a:lnTo>
                  <a:lnTo>
                    <a:pt x="2928524" y="58841"/>
                  </a:lnTo>
                  <a:lnTo>
                    <a:pt x="2893605" y="34158"/>
                  </a:lnTo>
                  <a:lnTo>
                    <a:pt x="2854629" y="15652"/>
                  </a:lnTo>
                  <a:lnTo>
                    <a:pt x="2812301" y="4030"/>
                  </a:lnTo>
                  <a:lnTo>
                    <a:pt x="2767330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71415" y="4364735"/>
              <a:ext cx="3017520" cy="1501140"/>
            </a:xfrm>
            <a:custGeom>
              <a:avLst/>
              <a:gdLst/>
              <a:ahLst/>
              <a:cxnLst/>
              <a:rect l="l" t="t" r="r" b="b"/>
              <a:pathLst>
                <a:path w="3017520" h="1501139">
                  <a:moveTo>
                    <a:pt x="0" y="250189"/>
                  </a:moveTo>
                  <a:lnTo>
                    <a:pt x="4030" y="205218"/>
                  </a:lnTo>
                  <a:lnTo>
                    <a:pt x="15652" y="162890"/>
                  </a:lnTo>
                  <a:lnTo>
                    <a:pt x="34158" y="123914"/>
                  </a:lnTo>
                  <a:lnTo>
                    <a:pt x="58841" y="88995"/>
                  </a:lnTo>
                  <a:lnTo>
                    <a:pt x="88995" y="58841"/>
                  </a:lnTo>
                  <a:lnTo>
                    <a:pt x="123914" y="34158"/>
                  </a:lnTo>
                  <a:lnTo>
                    <a:pt x="162890" y="15652"/>
                  </a:lnTo>
                  <a:lnTo>
                    <a:pt x="205218" y="4030"/>
                  </a:lnTo>
                  <a:lnTo>
                    <a:pt x="250189" y="0"/>
                  </a:lnTo>
                  <a:lnTo>
                    <a:pt x="2767330" y="0"/>
                  </a:lnTo>
                  <a:lnTo>
                    <a:pt x="2812301" y="4030"/>
                  </a:lnTo>
                  <a:lnTo>
                    <a:pt x="2854629" y="15652"/>
                  </a:lnTo>
                  <a:lnTo>
                    <a:pt x="2893605" y="34158"/>
                  </a:lnTo>
                  <a:lnTo>
                    <a:pt x="2928524" y="58841"/>
                  </a:lnTo>
                  <a:lnTo>
                    <a:pt x="2958678" y="88995"/>
                  </a:lnTo>
                  <a:lnTo>
                    <a:pt x="2983361" y="123914"/>
                  </a:lnTo>
                  <a:lnTo>
                    <a:pt x="3001867" y="162890"/>
                  </a:lnTo>
                  <a:lnTo>
                    <a:pt x="3013489" y="205218"/>
                  </a:lnTo>
                  <a:lnTo>
                    <a:pt x="3017519" y="250189"/>
                  </a:lnTo>
                  <a:lnTo>
                    <a:pt x="3017519" y="1250937"/>
                  </a:lnTo>
                  <a:lnTo>
                    <a:pt x="3013489" y="1295913"/>
                  </a:lnTo>
                  <a:lnTo>
                    <a:pt x="3001867" y="1338243"/>
                  </a:lnTo>
                  <a:lnTo>
                    <a:pt x="2983361" y="1377221"/>
                  </a:lnTo>
                  <a:lnTo>
                    <a:pt x="2958678" y="1412142"/>
                  </a:lnTo>
                  <a:lnTo>
                    <a:pt x="2928524" y="1442297"/>
                  </a:lnTo>
                  <a:lnTo>
                    <a:pt x="2893605" y="1466981"/>
                  </a:lnTo>
                  <a:lnTo>
                    <a:pt x="2854629" y="1485487"/>
                  </a:lnTo>
                  <a:lnTo>
                    <a:pt x="2812301" y="1497109"/>
                  </a:lnTo>
                  <a:lnTo>
                    <a:pt x="2767330" y="1501139"/>
                  </a:lnTo>
                  <a:lnTo>
                    <a:pt x="250189" y="1501139"/>
                  </a:lnTo>
                  <a:lnTo>
                    <a:pt x="205218" y="1497109"/>
                  </a:lnTo>
                  <a:lnTo>
                    <a:pt x="162890" y="1485487"/>
                  </a:lnTo>
                  <a:lnTo>
                    <a:pt x="123914" y="1466981"/>
                  </a:lnTo>
                  <a:lnTo>
                    <a:pt x="88995" y="1442297"/>
                  </a:lnTo>
                  <a:lnTo>
                    <a:pt x="58841" y="1412142"/>
                  </a:lnTo>
                  <a:lnTo>
                    <a:pt x="34158" y="1377221"/>
                  </a:lnTo>
                  <a:lnTo>
                    <a:pt x="15652" y="1338243"/>
                  </a:lnTo>
                  <a:lnTo>
                    <a:pt x="4030" y="1295913"/>
                  </a:lnTo>
                  <a:lnTo>
                    <a:pt x="0" y="1250937"/>
                  </a:lnTo>
                  <a:lnTo>
                    <a:pt x="0" y="25018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624578" y="4755896"/>
            <a:ext cx="2557780" cy="700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libri"/>
                <a:cs typeface="Calibri"/>
              </a:rPr>
              <a:t>Ressources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psychosociologiques</a:t>
            </a:r>
            <a:endParaRPr sz="1400">
              <a:latin typeface="Calibri"/>
              <a:cs typeface="Calibri"/>
            </a:endParaRPr>
          </a:p>
          <a:p>
            <a:pPr marL="12700" marR="120014">
              <a:lnSpc>
                <a:spcPct val="100000"/>
              </a:lnSpc>
              <a:spcBef>
                <a:spcPts val="30"/>
              </a:spcBef>
            </a:pPr>
            <a:r>
              <a:rPr sz="1000" b="1" dirty="0">
                <a:latin typeface="Calibri"/>
                <a:cs typeface="Calibri"/>
              </a:rPr>
              <a:t>Capacités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à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entrer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en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relation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avec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les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autres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: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communication,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écoute,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empathie,</a:t>
            </a:r>
            <a:r>
              <a:rPr sz="1000" dirty="0">
                <a:latin typeface="Calibri"/>
                <a:cs typeface="Calibri"/>
              </a:rPr>
              <a:t> respect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de</a:t>
            </a:r>
            <a:r>
              <a:rPr sz="1000" dirty="0">
                <a:latin typeface="Calibri"/>
                <a:cs typeface="Calibri"/>
              </a:rPr>
              <a:t> l’autre,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accepter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regard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d’autrui…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715438" y="4356798"/>
            <a:ext cx="3091815" cy="1517015"/>
            <a:chOff x="8715438" y="4356798"/>
            <a:chExt cx="3091815" cy="1517015"/>
          </a:xfrm>
        </p:grpSpPr>
        <p:sp>
          <p:nvSpPr>
            <p:cNvPr id="23" name="object 23"/>
            <p:cNvSpPr/>
            <p:nvPr/>
          </p:nvSpPr>
          <p:spPr>
            <a:xfrm>
              <a:off x="8723376" y="4364735"/>
              <a:ext cx="3075940" cy="1501140"/>
            </a:xfrm>
            <a:custGeom>
              <a:avLst/>
              <a:gdLst/>
              <a:ahLst/>
              <a:cxnLst/>
              <a:rect l="l" t="t" r="r" b="b"/>
              <a:pathLst>
                <a:path w="3075940" h="1501139">
                  <a:moveTo>
                    <a:pt x="2825242" y="0"/>
                  </a:moveTo>
                  <a:lnTo>
                    <a:pt x="250190" y="0"/>
                  </a:lnTo>
                  <a:lnTo>
                    <a:pt x="205218" y="4030"/>
                  </a:lnTo>
                  <a:lnTo>
                    <a:pt x="162890" y="15652"/>
                  </a:lnTo>
                  <a:lnTo>
                    <a:pt x="123914" y="34158"/>
                  </a:lnTo>
                  <a:lnTo>
                    <a:pt x="88995" y="58841"/>
                  </a:lnTo>
                  <a:lnTo>
                    <a:pt x="58841" y="88995"/>
                  </a:lnTo>
                  <a:lnTo>
                    <a:pt x="34158" y="123914"/>
                  </a:lnTo>
                  <a:lnTo>
                    <a:pt x="15652" y="162890"/>
                  </a:lnTo>
                  <a:lnTo>
                    <a:pt x="4030" y="205218"/>
                  </a:lnTo>
                  <a:lnTo>
                    <a:pt x="0" y="250189"/>
                  </a:lnTo>
                  <a:lnTo>
                    <a:pt x="0" y="1250950"/>
                  </a:lnTo>
                  <a:lnTo>
                    <a:pt x="4030" y="1295921"/>
                  </a:lnTo>
                  <a:lnTo>
                    <a:pt x="15652" y="1338249"/>
                  </a:lnTo>
                  <a:lnTo>
                    <a:pt x="34158" y="1377225"/>
                  </a:lnTo>
                  <a:lnTo>
                    <a:pt x="58841" y="1412144"/>
                  </a:lnTo>
                  <a:lnTo>
                    <a:pt x="88995" y="1442298"/>
                  </a:lnTo>
                  <a:lnTo>
                    <a:pt x="123914" y="1466981"/>
                  </a:lnTo>
                  <a:lnTo>
                    <a:pt x="162890" y="1485487"/>
                  </a:lnTo>
                  <a:lnTo>
                    <a:pt x="205218" y="1497109"/>
                  </a:lnTo>
                  <a:lnTo>
                    <a:pt x="250190" y="1501139"/>
                  </a:lnTo>
                  <a:lnTo>
                    <a:pt x="2825242" y="1501139"/>
                  </a:lnTo>
                  <a:lnTo>
                    <a:pt x="2870213" y="1497109"/>
                  </a:lnTo>
                  <a:lnTo>
                    <a:pt x="2912541" y="1485487"/>
                  </a:lnTo>
                  <a:lnTo>
                    <a:pt x="2951517" y="1466981"/>
                  </a:lnTo>
                  <a:lnTo>
                    <a:pt x="2986436" y="1442298"/>
                  </a:lnTo>
                  <a:lnTo>
                    <a:pt x="3016590" y="1412144"/>
                  </a:lnTo>
                  <a:lnTo>
                    <a:pt x="3041273" y="1377225"/>
                  </a:lnTo>
                  <a:lnTo>
                    <a:pt x="3059779" y="1338249"/>
                  </a:lnTo>
                  <a:lnTo>
                    <a:pt x="3071401" y="1295921"/>
                  </a:lnTo>
                  <a:lnTo>
                    <a:pt x="3075431" y="1250950"/>
                  </a:lnTo>
                  <a:lnTo>
                    <a:pt x="3075431" y="250189"/>
                  </a:lnTo>
                  <a:lnTo>
                    <a:pt x="3071401" y="205218"/>
                  </a:lnTo>
                  <a:lnTo>
                    <a:pt x="3059779" y="162890"/>
                  </a:lnTo>
                  <a:lnTo>
                    <a:pt x="3041273" y="123914"/>
                  </a:lnTo>
                  <a:lnTo>
                    <a:pt x="3016590" y="88995"/>
                  </a:lnTo>
                  <a:lnTo>
                    <a:pt x="2986436" y="58841"/>
                  </a:lnTo>
                  <a:lnTo>
                    <a:pt x="2951517" y="34158"/>
                  </a:lnTo>
                  <a:lnTo>
                    <a:pt x="2912541" y="15652"/>
                  </a:lnTo>
                  <a:lnTo>
                    <a:pt x="2870213" y="4030"/>
                  </a:lnTo>
                  <a:lnTo>
                    <a:pt x="2825242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723376" y="4364735"/>
              <a:ext cx="3075940" cy="1501140"/>
            </a:xfrm>
            <a:custGeom>
              <a:avLst/>
              <a:gdLst/>
              <a:ahLst/>
              <a:cxnLst/>
              <a:rect l="l" t="t" r="r" b="b"/>
              <a:pathLst>
                <a:path w="3075940" h="1501139">
                  <a:moveTo>
                    <a:pt x="0" y="250189"/>
                  </a:moveTo>
                  <a:lnTo>
                    <a:pt x="4030" y="205218"/>
                  </a:lnTo>
                  <a:lnTo>
                    <a:pt x="15652" y="162890"/>
                  </a:lnTo>
                  <a:lnTo>
                    <a:pt x="34158" y="123914"/>
                  </a:lnTo>
                  <a:lnTo>
                    <a:pt x="58841" y="88995"/>
                  </a:lnTo>
                  <a:lnTo>
                    <a:pt x="88995" y="58841"/>
                  </a:lnTo>
                  <a:lnTo>
                    <a:pt x="123914" y="34158"/>
                  </a:lnTo>
                  <a:lnTo>
                    <a:pt x="162890" y="15652"/>
                  </a:lnTo>
                  <a:lnTo>
                    <a:pt x="205218" y="4030"/>
                  </a:lnTo>
                  <a:lnTo>
                    <a:pt x="250190" y="0"/>
                  </a:lnTo>
                  <a:lnTo>
                    <a:pt x="2825242" y="0"/>
                  </a:lnTo>
                  <a:lnTo>
                    <a:pt x="2870213" y="4030"/>
                  </a:lnTo>
                  <a:lnTo>
                    <a:pt x="2912541" y="15652"/>
                  </a:lnTo>
                  <a:lnTo>
                    <a:pt x="2951517" y="34158"/>
                  </a:lnTo>
                  <a:lnTo>
                    <a:pt x="2986436" y="58841"/>
                  </a:lnTo>
                  <a:lnTo>
                    <a:pt x="3016590" y="88995"/>
                  </a:lnTo>
                  <a:lnTo>
                    <a:pt x="3041273" y="123914"/>
                  </a:lnTo>
                  <a:lnTo>
                    <a:pt x="3059779" y="162890"/>
                  </a:lnTo>
                  <a:lnTo>
                    <a:pt x="3071401" y="205218"/>
                  </a:lnTo>
                  <a:lnTo>
                    <a:pt x="3075431" y="250189"/>
                  </a:lnTo>
                  <a:lnTo>
                    <a:pt x="3075431" y="1250950"/>
                  </a:lnTo>
                  <a:lnTo>
                    <a:pt x="3071401" y="1295921"/>
                  </a:lnTo>
                  <a:lnTo>
                    <a:pt x="3059779" y="1338249"/>
                  </a:lnTo>
                  <a:lnTo>
                    <a:pt x="3041273" y="1377225"/>
                  </a:lnTo>
                  <a:lnTo>
                    <a:pt x="3016590" y="1412144"/>
                  </a:lnTo>
                  <a:lnTo>
                    <a:pt x="2986436" y="1442298"/>
                  </a:lnTo>
                  <a:lnTo>
                    <a:pt x="2951517" y="1466981"/>
                  </a:lnTo>
                  <a:lnTo>
                    <a:pt x="2912541" y="1485487"/>
                  </a:lnTo>
                  <a:lnTo>
                    <a:pt x="2870213" y="1497109"/>
                  </a:lnTo>
                  <a:lnTo>
                    <a:pt x="2825242" y="1501139"/>
                  </a:lnTo>
                  <a:lnTo>
                    <a:pt x="250190" y="1501139"/>
                  </a:lnTo>
                  <a:lnTo>
                    <a:pt x="205218" y="1497109"/>
                  </a:lnTo>
                  <a:lnTo>
                    <a:pt x="162890" y="1485487"/>
                  </a:lnTo>
                  <a:lnTo>
                    <a:pt x="123914" y="1466981"/>
                  </a:lnTo>
                  <a:lnTo>
                    <a:pt x="88995" y="1442298"/>
                  </a:lnTo>
                  <a:lnTo>
                    <a:pt x="58841" y="1412144"/>
                  </a:lnTo>
                  <a:lnTo>
                    <a:pt x="34158" y="1377225"/>
                  </a:lnTo>
                  <a:lnTo>
                    <a:pt x="15652" y="1338249"/>
                  </a:lnTo>
                  <a:lnTo>
                    <a:pt x="4030" y="1295921"/>
                  </a:lnTo>
                  <a:lnTo>
                    <a:pt x="0" y="1250950"/>
                  </a:lnTo>
                  <a:lnTo>
                    <a:pt x="0" y="250189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876538" y="4679696"/>
            <a:ext cx="2713990" cy="700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052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libri"/>
                <a:cs typeface="Calibri"/>
              </a:rPr>
              <a:t>Ressources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psychologiques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30"/>
              </a:spcBef>
            </a:pPr>
            <a:r>
              <a:rPr sz="1000" b="1" dirty="0">
                <a:latin typeface="Calibri"/>
                <a:cs typeface="Calibri"/>
              </a:rPr>
              <a:t>Capacités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liées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au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soi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et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aux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émotions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volonté, persévérance,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cran,</a:t>
            </a:r>
            <a:r>
              <a:rPr sz="1000" spc="-10" dirty="0">
                <a:latin typeface="Calibri"/>
                <a:cs typeface="Calibri"/>
              </a:rPr>
              <a:t> enthousiasme,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confiance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 </a:t>
            </a:r>
            <a:r>
              <a:rPr sz="1000" spc="-20" dirty="0">
                <a:latin typeface="Calibri"/>
                <a:cs typeface="Calibri"/>
              </a:rPr>
              <a:t>soi, </a:t>
            </a:r>
            <a:r>
              <a:rPr sz="1000" dirty="0">
                <a:latin typeface="Calibri"/>
                <a:cs typeface="Calibri"/>
              </a:rPr>
              <a:t>maîtrise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soi,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patience…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319710" y="953706"/>
            <a:ext cx="3091815" cy="1504950"/>
            <a:chOff x="6319710" y="953706"/>
            <a:chExt cx="3091815" cy="1504950"/>
          </a:xfrm>
        </p:grpSpPr>
        <p:sp>
          <p:nvSpPr>
            <p:cNvPr id="27" name="object 27"/>
            <p:cNvSpPr/>
            <p:nvPr/>
          </p:nvSpPr>
          <p:spPr>
            <a:xfrm>
              <a:off x="6327647" y="961644"/>
              <a:ext cx="3075940" cy="1489075"/>
            </a:xfrm>
            <a:custGeom>
              <a:avLst/>
              <a:gdLst/>
              <a:ahLst/>
              <a:cxnLst/>
              <a:rect l="l" t="t" r="r" b="b"/>
              <a:pathLst>
                <a:path w="3075940" h="1489075">
                  <a:moveTo>
                    <a:pt x="2827274" y="0"/>
                  </a:moveTo>
                  <a:lnTo>
                    <a:pt x="248157" y="0"/>
                  </a:lnTo>
                  <a:lnTo>
                    <a:pt x="198151" y="5042"/>
                  </a:lnTo>
                  <a:lnTo>
                    <a:pt x="151572" y="19504"/>
                  </a:lnTo>
                  <a:lnTo>
                    <a:pt x="109419" y="42386"/>
                  </a:lnTo>
                  <a:lnTo>
                    <a:pt x="72691" y="72691"/>
                  </a:lnTo>
                  <a:lnTo>
                    <a:pt x="42386" y="109419"/>
                  </a:lnTo>
                  <a:lnTo>
                    <a:pt x="19504" y="151572"/>
                  </a:lnTo>
                  <a:lnTo>
                    <a:pt x="5042" y="198151"/>
                  </a:lnTo>
                  <a:lnTo>
                    <a:pt x="0" y="248157"/>
                  </a:lnTo>
                  <a:lnTo>
                    <a:pt x="0" y="1240789"/>
                  </a:lnTo>
                  <a:lnTo>
                    <a:pt x="5042" y="1290796"/>
                  </a:lnTo>
                  <a:lnTo>
                    <a:pt x="19504" y="1337375"/>
                  </a:lnTo>
                  <a:lnTo>
                    <a:pt x="42386" y="1379528"/>
                  </a:lnTo>
                  <a:lnTo>
                    <a:pt x="72691" y="1416256"/>
                  </a:lnTo>
                  <a:lnTo>
                    <a:pt x="109419" y="1446561"/>
                  </a:lnTo>
                  <a:lnTo>
                    <a:pt x="151572" y="1469443"/>
                  </a:lnTo>
                  <a:lnTo>
                    <a:pt x="198151" y="1483905"/>
                  </a:lnTo>
                  <a:lnTo>
                    <a:pt x="248157" y="1488947"/>
                  </a:lnTo>
                  <a:lnTo>
                    <a:pt x="2827274" y="1488947"/>
                  </a:lnTo>
                  <a:lnTo>
                    <a:pt x="2877280" y="1483905"/>
                  </a:lnTo>
                  <a:lnTo>
                    <a:pt x="2923859" y="1469443"/>
                  </a:lnTo>
                  <a:lnTo>
                    <a:pt x="2966012" y="1446561"/>
                  </a:lnTo>
                  <a:lnTo>
                    <a:pt x="3002740" y="1416256"/>
                  </a:lnTo>
                  <a:lnTo>
                    <a:pt x="3033045" y="1379528"/>
                  </a:lnTo>
                  <a:lnTo>
                    <a:pt x="3055927" y="1337375"/>
                  </a:lnTo>
                  <a:lnTo>
                    <a:pt x="3070389" y="1290796"/>
                  </a:lnTo>
                  <a:lnTo>
                    <a:pt x="3075431" y="1240789"/>
                  </a:lnTo>
                  <a:lnTo>
                    <a:pt x="3075431" y="248157"/>
                  </a:lnTo>
                  <a:lnTo>
                    <a:pt x="3070389" y="198151"/>
                  </a:lnTo>
                  <a:lnTo>
                    <a:pt x="3055927" y="151572"/>
                  </a:lnTo>
                  <a:lnTo>
                    <a:pt x="3033045" y="109419"/>
                  </a:lnTo>
                  <a:lnTo>
                    <a:pt x="3002740" y="72691"/>
                  </a:lnTo>
                  <a:lnTo>
                    <a:pt x="2966012" y="42386"/>
                  </a:lnTo>
                  <a:lnTo>
                    <a:pt x="2923859" y="19504"/>
                  </a:lnTo>
                  <a:lnTo>
                    <a:pt x="2877280" y="5042"/>
                  </a:lnTo>
                  <a:lnTo>
                    <a:pt x="2827274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27647" y="961644"/>
              <a:ext cx="3075940" cy="1489075"/>
            </a:xfrm>
            <a:custGeom>
              <a:avLst/>
              <a:gdLst/>
              <a:ahLst/>
              <a:cxnLst/>
              <a:rect l="l" t="t" r="r" b="b"/>
              <a:pathLst>
                <a:path w="3075940" h="1489075">
                  <a:moveTo>
                    <a:pt x="0" y="248157"/>
                  </a:moveTo>
                  <a:lnTo>
                    <a:pt x="5042" y="198151"/>
                  </a:lnTo>
                  <a:lnTo>
                    <a:pt x="19504" y="151572"/>
                  </a:lnTo>
                  <a:lnTo>
                    <a:pt x="42386" y="109419"/>
                  </a:lnTo>
                  <a:lnTo>
                    <a:pt x="72691" y="72691"/>
                  </a:lnTo>
                  <a:lnTo>
                    <a:pt x="109419" y="42386"/>
                  </a:lnTo>
                  <a:lnTo>
                    <a:pt x="151572" y="19504"/>
                  </a:lnTo>
                  <a:lnTo>
                    <a:pt x="198151" y="5042"/>
                  </a:lnTo>
                  <a:lnTo>
                    <a:pt x="248157" y="0"/>
                  </a:lnTo>
                  <a:lnTo>
                    <a:pt x="2827274" y="0"/>
                  </a:lnTo>
                  <a:lnTo>
                    <a:pt x="2877280" y="5042"/>
                  </a:lnTo>
                  <a:lnTo>
                    <a:pt x="2923859" y="19504"/>
                  </a:lnTo>
                  <a:lnTo>
                    <a:pt x="2966012" y="42386"/>
                  </a:lnTo>
                  <a:lnTo>
                    <a:pt x="3002740" y="72691"/>
                  </a:lnTo>
                  <a:lnTo>
                    <a:pt x="3033045" y="109419"/>
                  </a:lnTo>
                  <a:lnTo>
                    <a:pt x="3055927" y="151572"/>
                  </a:lnTo>
                  <a:lnTo>
                    <a:pt x="3070389" y="198151"/>
                  </a:lnTo>
                  <a:lnTo>
                    <a:pt x="3075431" y="248157"/>
                  </a:lnTo>
                  <a:lnTo>
                    <a:pt x="3075431" y="1240789"/>
                  </a:lnTo>
                  <a:lnTo>
                    <a:pt x="3070389" y="1290796"/>
                  </a:lnTo>
                  <a:lnTo>
                    <a:pt x="3055927" y="1337375"/>
                  </a:lnTo>
                  <a:lnTo>
                    <a:pt x="3033045" y="1379528"/>
                  </a:lnTo>
                  <a:lnTo>
                    <a:pt x="3002740" y="1416256"/>
                  </a:lnTo>
                  <a:lnTo>
                    <a:pt x="2966012" y="1446561"/>
                  </a:lnTo>
                  <a:lnTo>
                    <a:pt x="2923859" y="1469443"/>
                  </a:lnTo>
                  <a:lnTo>
                    <a:pt x="2877280" y="1483905"/>
                  </a:lnTo>
                  <a:lnTo>
                    <a:pt x="2827274" y="1488947"/>
                  </a:lnTo>
                  <a:lnTo>
                    <a:pt x="248157" y="1488947"/>
                  </a:lnTo>
                  <a:lnTo>
                    <a:pt x="198151" y="1483905"/>
                  </a:lnTo>
                  <a:lnTo>
                    <a:pt x="151572" y="1469443"/>
                  </a:lnTo>
                  <a:lnTo>
                    <a:pt x="109419" y="1446561"/>
                  </a:lnTo>
                  <a:lnTo>
                    <a:pt x="72691" y="1416256"/>
                  </a:lnTo>
                  <a:lnTo>
                    <a:pt x="42386" y="1379528"/>
                  </a:lnTo>
                  <a:lnTo>
                    <a:pt x="19504" y="1337375"/>
                  </a:lnTo>
                  <a:lnTo>
                    <a:pt x="5042" y="1290796"/>
                  </a:lnTo>
                  <a:lnTo>
                    <a:pt x="0" y="1240789"/>
                  </a:lnTo>
                  <a:lnTo>
                    <a:pt x="0" y="248157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483222" y="1194307"/>
            <a:ext cx="2762250" cy="1005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Ressources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physiologiques</a:t>
            </a:r>
            <a:endParaRPr sz="14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25"/>
              </a:spcBef>
            </a:pPr>
            <a:r>
              <a:rPr sz="1000" spc="-10" dirty="0">
                <a:latin typeface="Calibri"/>
                <a:cs typeface="Calibri"/>
              </a:rPr>
              <a:t>Capacités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lien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avec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production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d’énergie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par</a:t>
            </a:r>
            <a:r>
              <a:rPr sz="1000" spc="-10" dirty="0">
                <a:latin typeface="Calibri"/>
                <a:cs typeface="Calibri"/>
              </a:rPr>
              <a:t> l’organisme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réserves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substrats</a:t>
            </a:r>
            <a:r>
              <a:rPr sz="1000" spc="-10" dirty="0">
                <a:latin typeface="Calibri"/>
                <a:cs typeface="Calibri"/>
              </a:rPr>
              <a:t> énergétiques, consommation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maximale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d’oxygène,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seuil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anaérobie, </a:t>
            </a:r>
            <a:r>
              <a:rPr sz="1000" dirty="0">
                <a:latin typeface="Calibri"/>
                <a:cs typeface="Calibri"/>
              </a:rPr>
              <a:t>tolérance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aux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lactates,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rapidité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qualité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5" dirty="0">
                <a:latin typeface="Calibri"/>
                <a:cs typeface="Calibri"/>
              </a:rPr>
              <a:t> la</a:t>
            </a:r>
            <a:endParaRPr sz="10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000" spc="-10" dirty="0">
                <a:latin typeface="Calibri"/>
                <a:cs typeface="Calibri"/>
              </a:rPr>
              <a:t>récupération…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4091" y="6302451"/>
            <a:ext cx="103790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dirty="0">
                <a:latin typeface="Calibri"/>
                <a:cs typeface="Calibri"/>
              </a:rPr>
              <a:t>*</a:t>
            </a:r>
            <a:r>
              <a:rPr sz="1400" b="1" i="1" spc="-3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Classification</a:t>
            </a:r>
            <a:r>
              <a:rPr sz="1400" b="1" i="1" spc="-6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des</a:t>
            </a:r>
            <a:r>
              <a:rPr sz="1400" b="1" i="1" spc="-30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ressources</a:t>
            </a:r>
            <a:r>
              <a:rPr sz="1400" b="1" i="1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Programme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2016-</a:t>
            </a:r>
            <a:r>
              <a:rPr sz="1400" dirty="0">
                <a:latin typeface="Calibri"/>
                <a:cs typeface="Calibri"/>
              </a:rPr>
              <a:t>2019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concours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externe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CAPEPS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Ministère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l’éducation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nationale,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8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juin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2016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218688" y="2218931"/>
            <a:ext cx="5660390" cy="1118870"/>
            <a:chOff x="3218688" y="2218931"/>
            <a:chExt cx="5660390" cy="1118870"/>
          </a:xfrm>
        </p:grpSpPr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93835" y="2456700"/>
              <a:ext cx="285038" cy="87476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696959" y="2573273"/>
              <a:ext cx="133985" cy="696595"/>
            </a:xfrm>
            <a:custGeom>
              <a:avLst/>
              <a:gdLst/>
              <a:ahLst/>
              <a:cxnLst/>
              <a:rect l="l" t="t" r="r" b="b"/>
              <a:pathLst>
                <a:path w="133984" h="696595">
                  <a:moveTo>
                    <a:pt x="130810" y="675131"/>
                  </a:moveTo>
                  <a:lnTo>
                    <a:pt x="112014" y="677799"/>
                  </a:lnTo>
                  <a:lnTo>
                    <a:pt x="114554" y="696595"/>
                  </a:lnTo>
                  <a:lnTo>
                    <a:pt x="133476" y="694054"/>
                  </a:lnTo>
                  <a:lnTo>
                    <a:pt x="130810" y="675131"/>
                  </a:lnTo>
                  <a:close/>
                </a:path>
                <a:path w="133984" h="696595">
                  <a:moveTo>
                    <a:pt x="125603" y="637413"/>
                  </a:moveTo>
                  <a:lnTo>
                    <a:pt x="106680" y="640079"/>
                  </a:lnTo>
                  <a:lnTo>
                    <a:pt x="109347" y="658876"/>
                  </a:lnTo>
                  <a:lnTo>
                    <a:pt x="128143" y="656336"/>
                  </a:lnTo>
                  <a:lnTo>
                    <a:pt x="125603" y="637413"/>
                  </a:lnTo>
                  <a:close/>
                </a:path>
                <a:path w="133984" h="696595">
                  <a:moveTo>
                    <a:pt x="120269" y="599693"/>
                  </a:moveTo>
                  <a:lnTo>
                    <a:pt x="101473" y="602361"/>
                  </a:lnTo>
                  <a:lnTo>
                    <a:pt x="104013" y="621156"/>
                  </a:lnTo>
                  <a:lnTo>
                    <a:pt x="122936" y="618489"/>
                  </a:lnTo>
                  <a:lnTo>
                    <a:pt x="120269" y="599693"/>
                  </a:lnTo>
                  <a:close/>
                </a:path>
                <a:path w="133984" h="696595">
                  <a:moveTo>
                    <a:pt x="115062" y="561975"/>
                  </a:moveTo>
                  <a:lnTo>
                    <a:pt x="96139" y="564514"/>
                  </a:lnTo>
                  <a:lnTo>
                    <a:pt x="98806" y="583438"/>
                  </a:lnTo>
                  <a:lnTo>
                    <a:pt x="117729" y="580771"/>
                  </a:lnTo>
                  <a:lnTo>
                    <a:pt x="115062" y="561975"/>
                  </a:lnTo>
                  <a:close/>
                </a:path>
                <a:path w="133984" h="696595">
                  <a:moveTo>
                    <a:pt x="109855" y="524255"/>
                  </a:moveTo>
                  <a:lnTo>
                    <a:pt x="90932" y="526796"/>
                  </a:lnTo>
                  <a:lnTo>
                    <a:pt x="93599" y="545718"/>
                  </a:lnTo>
                  <a:lnTo>
                    <a:pt x="112395" y="543051"/>
                  </a:lnTo>
                  <a:lnTo>
                    <a:pt x="109855" y="524255"/>
                  </a:lnTo>
                  <a:close/>
                </a:path>
                <a:path w="133984" h="696595">
                  <a:moveTo>
                    <a:pt x="104521" y="486410"/>
                  </a:moveTo>
                  <a:lnTo>
                    <a:pt x="85725" y="489076"/>
                  </a:lnTo>
                  <a:lnTo>
                    <a:pt x="88265" y="508000"/>
                  </a:lnTo>
                  <a:lnTo>
                    <a:pt x="107188" y="505333"/>
                  </a:lnTo>
                  <a:lnTo>
                    <a:pt x="104521" y="486410"/>
                  </a:lnTo>
                  <a:close/>
                </a:path>
                <a:path w="133984" h="696595">
                  <a:moveTo>
                    <a:pt x="99314" y="448690"/>
                  </a:moveTo>
                  <a:lnTo>
                    <a:pt x="80391" y="451358"/>
                  </a:lnTo>
                  <a:lnTo>
                    <a:pt x="83058" y="470280"/>
                  </a:lnTo>
                  <a:lnTo>
                    <a:pt x="101854" y="467613"/>
                  </a:lnTo>
                  <a:lnTo>
                    <a:pt x="99314" y="448690"/>
                  </a:lnTo>
                  <a:close/>
                </a:path>
                <a:path w="133984" h="696595">
                  <a:moveTo>
                    <a:pt x="93980" y="410972"/>
                  </a:moveTo>
                  <a:lnTo>
                    <a:pt x="75184" y="413638"/>
                  </a:lnTo>
                  <a:lnTo>
                    <a:pt x="77850" y="432435"/>
                  </a:lnTo>
                  <a:lnTo>
                    <a:pt x="96647" y="429895"/>
                  </a:lnTo>
                  <a:lnTo>
                    <a:pt x="93980" y="410972"/>
                  </a:lnTo>
                  <a:close/>
                </a:path>
                <a:path w="133984" h="696595">
                  <a:moveTo>
                    <a:pt x="88773" y="373252"/>
                  </a:moveTo>
                  <a:lnTo>
                    <a:pt x="69850" y="375920"/>
                  </a:lnTo>
                  <a:lnTo>
                    <a:pt x="72517" y="394715"/>
                  </a:lnTo>
                  <a:lnTo>
                    <a:pt x="91440" y="392175"/>
                  </a:lnTo>
                  <a:lnTo>
                    <a:pt x="88773" y="373252"/>
                  </a:lnTo>
                  <a:close/>
                </a:path>
                <a:path w="133984" h="696595">
                  <a:moveTo>
                    <a:pt x="83566" y="335534"/>
                  </a:moveTo>
                  <a:lnTo>
                    <a:pt x="64643" y="338200"/>
                  </a:lnTo>
                  <a:lnTo>
                    <a:pt x="67310" y="356997"/>
                  </a:lnTo>
                  <a:lnTo>
                    <a:pt x="86106" y="354329"/>
                  </a:lnTo>
                  <a:lnTo>
                    <a:pt x="83566" y="335534"/>
                  </a:lnTo>
                  <a:close/>
                </a:path>
                <a:path w="133984" h="696595">
                  <a:moveTo>
                    <a:pt x="78232" y="297814"/>
                  </a:moveTo>
                  <a:lnTo>
                    <a:pt x="59436" y="300354"/>
                  </a:lnTo>
                  <a:lnTo>
                    <a:pt x="61975" y="319277"/>
                  </a:lnTo>
                  <a:lnTo>
                    <a:pt x="80899" y="316611"/>
                  </a:lnTo>
                  <a:lnTo>
                    <a:pt x="78232" y="297814"/>
                  </a:lnTo>
                  <a:close/>
                </a:path>
                <a:path w="133984" h="696595">
                  <a:moveTo>
                    <a:pt x="73025" y="260096"/>
                  </a:moveTo>
                  <a:lnTo>
                    <a:pt x="54101" y="262636"/>
                  </a:lnTo>
                  <a:lnTo>
                    <a:pt x="56769" y="281559"/>
                  </a:lnTo>
                  <a:lnTo>
                    <a:pt x="75692" y="278891"/>
                  </a:lnTo>
                  <a:lnTo>
                    <a:pt x="73025" y="260096"/>
                  </a:lnTo>
                  <a:close/>
                </a:path>
                <a:path w="133984" h="696595">
                  <a:moveTo>
                    <a:pt x="67818" y="222250"/>
                  </a:moveTo>
                  <a:lnTo>
                    <a:pt x="48895" y="224916"/>
                  </a:lnTo>
                  <a:lnTo>
                    <a:pt x="51562" y="243839"/>
                  </a:lnTo>
                  <a:lnTo>
                    <a:pt x="70358" y="241173"/>
                  </a:lnTo>
                  <a:lnTo>
                    <a:pt x="67818" y="222250"/>
                  </a:lnTo>
                  <a:close/>
                </a:path>
                <a:path w="133984" h="696595">
                  <a:moveTo>
                    <a:pt x="62484" y="184530"/>
                  </a:moveTo>
                  <a:lnTo>
                    <a:pt x="43688" y="187198"/>
                  </a:lnTo>
                  <a:lnTo>
                    <a:pt x="46228" y="206121"/>
                  </a:lnTo>
                  <a:lnTo>
                    <a:pt x="65150" y="203453"/>
                  </a:lnTo>
                  <a:lnTo>
                    <a:pt x="62484" y="184530"/>
                  </a:lnTo>
                  <a:close/>
                </a:path>
                <a:path w="133984" h="696595">
                  <a:moveTo>
                    <a:pt x="57276" y="146812"/>
                  </a:moveTo>
                  <a:lnTo>
                    <a:pt x="38354" y="149478"/>
                  </a:lnTo>
                  <a:lnTo>
                    <a:pt x="41021" y="168275"/>
                  </a:lnTo>
                  <a:lnTo>
                    <a:pt x="59817" y="165735"/>
                  </a:lnTo>
                  <a:lnTo>
                    <a:pt x="57276" y="146812"/>
                  </a:lnTo>
                  <a:close/>
                </a:path>
                <a:path w="133984" h="696595">
                  <a:moveTo>
                    <a:pt x="51943" y="109092"/>
                  </a:moveTo>
                  <a:lnTo>
                    <a:pt x="33147" y="111760"/>
                  </a:lnTo>
                  <a:lnTo>
                    <a:pt x="35814" y="130555"/>
                  </a:lnTo>
                  <a:lnTo>
                    <a:pt x="54610" y="128015"/>
                  </a:lnTo>
                  <a:lnTo>
                    <a:pt x="51943" y="109092"/>
                  </a:lnTo>
                  <a:close/>
                </a:path>
                <a:path w="133984" h="696595">
                  <a:moveTo>
                    <a:pt x="47132" y="74186"/>
                  </a:moveTo>
                  <a:lnTo>
                    <a:pt x="28208" y="76830"/>
                  </a:lnTo>
                  <a:lnTo>
                    <a:pt x="30480" y="92837"/>
                  </a:lnTo>
                  <a:lnTo>
                    <a:pt x="49403" y="90297"/>
                  </a:lnTo>
                  <a:lnTo>
                    <a:pt x="47132" y="74186"/>
                  </a:lnTo>
                  <a:close/>
                </a:path>
                <a:path w="133984" h="696595">
                  <a:moveTo>
                    <a:pt x="27178" y="0"/>
                  </a:moveTo>
                  <a:lnTo>
                    <a:pt x="0" y="80772"/>
                  </a:lnTo>
                  <a:lnTo>
                    <a:pt x="28208" y="76830"/>
                  </a:lnTo>
                  <a:lnTo>
                    <a:pt x="27833" y="74186"/>
                  </a:lnTo>
                  <a:lnTo>
                    <a:pt x="27813" y="74040"/>
                  </a:lnTo>
                  <a:lnTo>
                    <a:pt x="46736" y="71374"/>
                  </a:lnTo>
                  <a:lnTo>
                    <a:pt x="67257" y="71374"/>
                  </a:lnTo>
                  <a:lnTo>
                    <a:pt x="75438" y="70230"/>
                  </a:lnTo>
                  <a:lnTo>
                    <a:pt x="27178" y="0"/>
                  </a:lnTo>
                  <a:close/>
                </a:path>
                <a:path w="133984" h="696595">
                  <a:moveTo>
                    <a:pt x="46736" y="71374"/>
                  </a:moveTo>
                  <a:lnTo>
                    <a:pt x="27813" y="74040"/>
                  </a:lnTo>
                  <a:lnTo>
                    <a:pt x="28208" y="76830"/>
                  </a:lnTo>
                  <a:lnTo>
                    <a:pt x="47132" y="74186"/>
                  </a:lnTo>
                  <a:lnTo>
                    <a:pt x="46736" y="71374"/>
                  </a:lnTo>
                  <a:close/>
                </a:path>
                <a:path w="133984" h="696595">
                  <a:moveTo>
                    <a:pt x="67257" y="71374"/>
                  </a:moveTo>
                  <a:lnTo>
                    <a:pt x="46736" y="71374"/>
                  </a:lnTo>
                  <a:lnTo>
                    <a:pt x="47111" y="74040"/>
                  </a:lnTo>
                  <a:lnTo>
                    <a:pt x="47132" y="74186"/>
                  </a:lnTo>
                  <a:lnTo>
                    <a:pt x="67257" y="71374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6308" y="2218931"/>
              <a:ext cx="3169920" cy="111862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279140" y="2321813"/>
              <a:ext cx="2992120" cy="955040"/>
            </a:xfrm>
            <a:custGeom>
              <a:avLst/>
              <a:gdLst/>
              <a:ahLst/>
              <a:cxnLst/>
              <a:rect l="l" t="t" r="r" b="b"/>
              <a:pathLst>
                <a:path w="2992120" h="955039">
                  <a:moveTo>
                    <a:pt x="18161" y="930783"/>
                  </a:moveTo>
                  <a:lnTo>
                    <a:pt x="0" y="936498"/>
                  </a:lnTo>
                  <a:lnTo>
                    <a:pt x="5587" y="954659"/>
                  </a:lnTo>
                  <a:lnTo>
                    <a:pt x="23875" y="948944"/>
                  </a:lnTo>
                  <a:lnTo>
                    <a:pt x="18161" y="930783"/>
                  </a:lnTo>
                  <a:close/>
                </a:path>
                <a:path w="2992120" h="955039">
                  <a:moveTo>
                    <a:pt x="54483" y="919480"/>
                  </a:moveTo>
                  <a:lnTo>
                    <a:pt x="36322" y="925195"/>
                  </a:lnTo>
                  <a:lnTo>
                    <a:pt x="42037" y="943356"/>
                  </a:lnTo>
                  <a:lnTo>
                    <a:pt x="60198" y="937640"/>
                  </a:lnTo>
                  <a:lnTo>
                    <a:pt x="54483" y="919480"/>
                  </a:lnTo>
                  <a:close/>
                </a:path>
                <a:path w="2992120" h="955039">
                  <a:moveTo>
                    <a:pt x="90932" y="908176"/>
                  </a:moveTo>
                  <a:lnTo>
                    <a:pt x="72644" y="913764"/>
                  </a:lnTo>
                  <a:lnTo>
                    <a:pt x="78359" y="932052"/>
                  </a:lnTo>
                  <a:lnTo>
                    <a:pt x="96520" y="926338"/>
                  </a:lnTo>
                  <a:lnTo>
                    <a:pt x="90932" y="908176"/>
                  </a:lnTo>
                  <a:close/>
                </a:path>
                <a:path w="2992120" h="955039">
                  <a:moveTo>
                    <a:pt x="127254" y="896747"/>
                  </a:moveTo>
                  <a:lnTo>
                    <a:pt x="109093" y="902462"/>
                  </a:lnTo>
                  <a:lnTo>
                    <a:pt x="114808" y="920623"/>
                  </a:lnTo>
                  <a:lnTo>
                    <a:pt x="132969" y="915035"/>
                  </a:lnTo>
                  <a:lnTo>
                    <a:pt x="127254" y="896747"/>
                  </a:lnTo>
                  <a:close/>
                </a:path>
                <a:path w="2992120" h="955039">
                  <a:moveTo>
                    <a:pt x="163575" y="885444"/>
                  </a:moveTo>
                  <a:lnTo>
                    <a:pt x="145414" y="891159"/>
                  </a:lnTo>
                  <a:lnTo>
                    <a:pt x="151130" y="909320"/>
                  </a:lnTo>
                  <a:lnTo>
                    <a:pt x="169290" y="903605"/>
                  </a:lnTo>
                  <a:lnTo>
                    <a:pt x="163575" y="885444"/>
                  </a:lnTo>
                  <a:close/>
                </a:path>
                <a:path w="2992120" h="955039">
                  <a:moveTo>
                    <a:pt x="200025" y="874140"/>
                  </a:moveTo>
                  <a:lnTo>
                    <a:pt x="181863" y="879728"/>
                  </a:lnTo>
                  <a:lnTo>
                    <a:pt x="187451" y="898016"/>
                  </a:lnTo>
                  <a:lnTo>
                    <a:pt x="205739" y="892301"/>
                  </a:lnTo>
                  <a:lnTo>
                    <a:pt x="200025" y="874140"/>
                  </a:lnTo>
                  <a:close/>
                </a:path>
                <a:path w="2992120" h="955039">
                  <a:moveTo>
                    <a:pt x="236347" y="862838"/>
                  </a:moveTo>
                  <a:lnTo>
                    <a:pt x="218186" y="868426"/>
                  </a:lnTo>
                  <a:lnTo>
                    <a:pt x="223900" y="886587"/>
                  </a:lnTo>
                  <a:lnTo>
                    <a:pt x="242062" y="880999"/>
                  </a:lnTo>
                  <a:lnTo>
                    <a:pt x="236347" y="862838"/>
                  </a:lnTo>
                  <a:close/>
                </a:path>
                <a:path w="2992120" h="955039">
                  <a:moveTo>
                    <a:pt x="272796" y="851408"/>
                  </a:moveTo>
                  <a:lnTo>
                    <a:pt x="254635" y="857123"/>
                  </a:lnTo>
                  <a:lnTo>
                    <a:pt x="260223" y="875284"/>
                  </a:lnTo>
                  <a:lnTo>
                    <a:pt x="278384" y="869569"/>
                  </a:lnTo>
                  <a:lnTo>
                    <a:pt x="272796" y="851408"/>
                  </a:lnTo>
                  <a:close/>
                </a:path>
                <a:path w="2992120" h="955039">
                  <a:moveTo>
                    <a:pt x="309118" y="840105"/>
                  </a:moveTo>
                  <a:lnTo>
                    <a:pt x="290957" y="845820"/>
                  </a:lnTo>
                  <a:lnTo>
                    <a:pt x="296672" y="863981"/>
                  </a:lnTo>
                  <a:lnTo>
                    <a:pt x="314833" y="858265"/>
                  </a:lnTo>
                  <a:lnTo>
                    <a:pt x="309118" y="840105"/>
                  </a:lnTo>
                  <a:close/>
                </a:path>
                <a:path w="2992120" h="955039">
                  <a:moveTo>
                    <a:pt x="345567" y="828801"/>
                  </a:moveTo>
                  <a:lnTo>
                    <a:pt x="327279" y="834389"/>
                  </a:lnTo>
                  <a:lnTo>
                    <a:pt x="332994" y="852677"/>
                  </a:lnTo>
                  <a:lnTo>
                    <a:pt x="351155" y="846963"/>
                  </a:lnTo>
                  <a:lnTo>
                    <a:pt x="345567" y="828801"/>
                  </a:lnTo>
                  <a:close/>
                </a:path>
                <a:path w="2992120" h="955039">
                  <a:moveTo>
                    <a:pt x="381888" y="817372"/>
                  </a:moveTo>
                  <a:lnTo>
                    <a:pt x="363727" y="823087"/>
                  </a:lnTo>
                  <a:lnTo>
                    <a:pt x="369315" y="841248"/>
                  </a:lnTo>
                  <a:lnTo>
                    <a:pt x="387604" y="835660"/>
                  </a:lnTo>
                  <a:lnTo>
                    <a:pt x="381888" y="817372"/>
                  </a:lnTo>
                  <a:close/>
                </a:path>
                <a:path w="2992120" h="955039">
                  <a:moveTo>
                    <a:pt x="418211" y="806069"/>
                  </a:moveTo>
                  <a:lnTo>
                    <a:pt x="400050" y="811784"/>
                  </a:lnTo>
                  <a:lnTo>
                    <a:pt x="405764" y="829945"/>
                  </a:lnTo>
                  <a:lnTo>
                    <a:pt x="423925" y="824230"/>
                  </a:lnTo>
                  <a:lnTo>
                    <a:pt x="418211" y="806069"/>
                  </a:lnTo>
                  <a:close/>
                </a:path>
                <a:path w="2992120" h="955039">
                  <a:moveTo>
                    <a:pt x="454660" y="794765"/>
                  </a:moveTo>
                  <a:lnTo>
                    <a:pt x="436499" y="800353"/>
                  </a:lnTo>
                  <a:lnTo>
                    <a:pt x="442087" y="818641"/>
                  </a:lnTo>
                  <a:lnTo>
                    <a:pt x="460248" y="812926"/>
                  </a:lnTo>
                  <a:lnTo>
                    <a:pt x="454660" y="794765"/>
                  </a:lnTo>
                  <a:close/>
                </a:path>
                <a:path w="2992120" h="955039">
                  <a:moveTo>
                    <a:pt x="490982" y="783463"/>
                  </a:moveTo>
                  <a:lnTo>
                    <a:pt x="472821" y="789051"/>
                  </a:lnTo>
                  <a:lnTo>
                    <a:pt x="478536" y="807212"/>
                  </a:lnTo>
                  <a:lnTo>
                    <a:pt x="496697" y="801624"/>
                  </a:lnTo>
                  <a:lnTo>
                    <a:pt x="490982" y="783463"/>
                  </a:lnTo>
                  <a:close/>
                </a:path>
                <a:path w="2992120" h="955039">
                  <a:moveTo>
                    <a:pt x="527431" y="772033"/>
                  </a:moveTo>
                  <a:lnTo>
                    <a:pt x="509143" y="777748"/>
                  </a:lnTo>
                  <a:lnTo>
                    <a:pt x="514858" y="795909"/>
                  </a:lnTo>
                  <a:lnTo>
                    <a:pt x="533019" y="790194"/>
                  </a:lnTo>
                  <a:lnTo>
                    <a:pt x="527431" y="772033"/>
                  </a:lnTo>
                  <a:close/>
                </a:path>
                <a:path w="2992120" h="955039">
                  <a:moveTo>
                    <a:pt x="563752" y="760730"/>
                  </a:moveTo>
                  <a:lnTo>
                    <a:pt x="545592" y="766445"/>
                  </a:lnTo>
                  <a:lnTo>
                    <a:pt x="551180" y="784606"/>
                  </a:lnTo>
                  <a:lnTo>
                    <a:pt x="569468" y="778890"/>
                  </a:lnTo>
                  <a:lnTo>
                    <a:pt x="563752" y="760730"/>
                  </a:lnTo>
                  <a:close/>
                </a:path>
                <a:path w="2992120" h="955039">
                  <a:moveTo>
                    <a:pt x="600075" y="749426"/>
                  </a:moveTo>
                  <a:lnTo>
                    <a:pt x="581913" y="755014"/>
                  </a:lnTo>
                  <a:lnTo>
                    <a:pt x="587629" y="773302"/>
                  </a:lnTo>
                  <a:lnTo>
                    <a:pt x="605789" y="767588"/>
                  </a:lnTo>
                  <a:lnTo>
                    <a:pt x="600075" y="749426"/>
                  </a:lnTo>
                  <a:close/>
                </a:path>
                <a:path w="2992120" h="955039">
                  <a:moveTo>
                    <a:pt x="636524" y="737997"/>
                  </a:moveTo>
                  <a:lnTo>
                    <a:pt x="618363" y="743712"/>
                  </a:lnTo>
                  <a:lnTo>
                    <a:pt x="623951" y="761873"/>
                  </a:lnTo>
                  <a:lnTo>
                    <a:pt x="642112" y="756285"/>
                  </a:lnTo>
                  <a:lnTo>
                    <a:pt x="636524" y="737997"/>
                  </a:lnTo>
                  <a:close/>
                </a:path>
                <a:path w="2992120" h="955039">
                  <a:moveTo>
                    <a:pt x="672846" y="726694"/>
                  </a:moveTo>
                  <a:lnTo>
                    <a:pt x="654685" y="732409"/>
                  </a:lnTo>
                  <a:lnTo>
                    <a:pt x="660400" y="750570"/>
                  </a:lnTo>
                  <a:lnTo>
                    <a:pt x="678561" y="744855"/>
                  </a:lnTo>
                  <a:lnTo>
                    <a:pt x="672846" y="726694"/>
                  </a:lnTo>
                  <a:close/>
                </a:path>
                <a:path w="2992120" h="955039">
                  <a:moveTo>
                    <a:pt x="709295" y="715390"/>
                  </a:moveTo>
                  <a:lnTo>
                    <a:pt x="691007" y="721106"/>
                  </a:lnTo>
                  <a:lnTo>
                    <a:pt x="696722" y="739266"/>
                  </a:lnTo>
                  <a:lnTo>
                    <a:pt x="714883" y="733551"/>
                  </a:lnTo>
                  <a:lnTo>
                    <a:pt x="709295" y="715390"/>
                  </a:lnTo>
                  <a:close/>
                </a:path>
                <a:path w="2992120" h="955039">
                  <a:moveTo>
                    <a:pt x="745617" y="704088"/>
                  </a:moveTo>
                  <a:lnTo>
                    <a:pt x="727456" y="709676"/>
                  </a:lnTo>
                  <a:lnTo>
                    <a:pt x="733044" y="727837"/>
                  </a:lnTo>
                  <a:lnTo>
                    <a:pt x="751332" y="722249"/>
                  </a:lnTo>
                  <a:lnTo>
                    <a:pt x="745617" y="704088"/>
                  </a:lnTo>
                  <a:close/>
                </a:path>
                <a:path w="2992120" h="955039">
                  <a:moveTo>
                    <a:pt x="781938" y="692658"/>
                  </a:moveTo>
                  <a:lnTo>
                    <a:pt x="763777" y="698373"/>
                  </a:lnTo>
                  <a:lnTo>
                    <a:pt x="769493" y="716534"/>
                  </a:lnTo>
                  <a:lnTo>
                    <a:pt x="787654" y="710946"/>
                  </a:lnTo>
                  <a:lnTo>
                    <a:pt x="781938" y="692658"/>
                  </a:lnTo>
                  <a:close/>
                </a:path>
                <a:path w="2992120" h="955039">
                  <a:moveTo>
                    <a:pt x="818388" y="681355"/>
                  </a:moveTo>
                  <a:lnTo>
                    <a:pt x="800226" y="687070"/>
                  </a:lnTo>
                  <a:lnTo>
                    <a:pt x="805814" y="705231"/>
                  </a:lnTo>
                  <a:lnTo>
                    <a:pt x="823976" y="699515"/>
                  </a:lnTo>
                  <a:lnTo>
                    <a:pt x="818388" y="681355"/>
                  </a:lnTo>
                  <a:close/>
                </a:path>
                <a:path w="2992120" h="955039">
                  <a:moveTo>
                    <a:pt x="854710" y="670051"/>
                  </a:moveTo>
                  <a:lnTo>
                    <a:pt x="836549" y="675639"/>
                  </a:lnTo>
                  <a:lnTo>
                    <a:pt x="842263" y="693927"/>
                  </a:lnTo>
                  <a:lnTo>
                    <a:pt x="860425" y="688213"/>
                  </a:lnTo>
                  <a:lnTo>
                    <a:pt x="854710" y="670051"/>
                  </a:lnTo>
                  <a:close/>
                </a:path>
                <a:path w="2992120" h="955039">
                  <a:moveTo>
                    <a:pt x="891159" y="658622"/>
                  </a:moveTo>
                  <a:lnTo>
                    <a:pt x="872871" y="664337"/>
                  </a:lnTo>
                  <a:lnTo>
                    <a:pt x="878586" y="682498"/>
                  </a:lnTo>
                  <a:lnTo>
                    <a:pt x="896747" y="676910"/>
                  </a:lnTo>
                  <a:lnTo>
                    <a:pt x="891159" y="658622"/>
                  </a:lnTo>
                  <a:close/>
                </a:path>
                <a:path w="2992120" h="955039">
                  <a:moveTo>
                    <a:pt x="927481" y="647319"/>
                  </a:moveTo>
                  <a:lnTo>
                    <a:pt x="909320" y="653034"/>
                  </a:lnTo>
                  <a:lnTo>
                    <a:pt x="914908" y="671195"/>
                  </a:lnTo>
                  <a:lnTo>
                    <a:pt x="933196" y="665480"/>
                  </a:lnTo>
                  <a:lnTo>
                    <a:pt x="927481" y="647319"/>
                  </a:lnTo>
                  <a:close/>
                </a:path>
                <a:path w="2992120" h="955039">
                  <a:moveTo>
                    <a:pt x="963802" y="636015"/>
                  </a:moveTo>
                  <a:lnTo>
                    <a:pt x="945642" y="641731"/>
                  </a:lnTo>
                  <a:lnTo>
                    <a:pt x="951357" y="659891"/>
                  </a:lnTo>
                  <a:lnTo>
                    <a:pt x="969518" y="654176"/>
                  </a:lnTo>
                  <a:lnTo>
                    <a:pt x="963802" y="636015"/>
                  </a:lnTo>
                  <a:close/>
                </a:path>
                <a:path w="2992120" h="955039">
                  <a:moveTo>
                    <a:pt x="1000251" y="624713"/>
                  </a:moveTo>
                  <a:lnTo>
                    <a:pt x="982090" y="630301"/>
                  </a:lnTo>
                  <a:lnTo>
                    <a:pt x="987679" y="648462"/>
                  </a:lnTo>
                  <a:lnTo>
                    <a:pt x="1005839" y="642874"/>
                  </a:lnTo>
                  <a:lnTo>
                    <a:pt x="1000251" y="624713"/>
                  </a:lnTo>
                  <a:close/>
                </a:path>
                <a:path w="2992120" h="955039">
                  <a:moveTo>
                    <a:pt x="1036574" y="613283"/>
                  </a:moveTo>
                  <a:lnTo>
                    <a:pt x="1018413" y="618998"/>
                  </a:lnTo>
                  <a:lnTo>
                    <a:pt x="1024127" y="637159"/>
                  </a:lnTo>
                  <a:lnTo>
                    <a:pt x="1042288" y="631571"/>
                  </a:lnTo>
                  <a:lnTo>
                    <a:pt x="1036574" y="613283"/>
                  </a:lnTo>
                  <a:close/>
                </a:path>
                <a:path w="2992120" h="955039">
                  <a:moveTo>
                    <a:pt x="1073023" y="601980"/>
                  </a:moveTo>
                  <a:lnTo>
                    <a:pt x="1054735" y="607695"/>
                  </a:lnTo>
                  <a:lnTo>
                    <a:pt x="1060450" y="625856"/>
                  </a:lnTo>
                  <a:lnTo>
                    <a:pt x="1078611" y="620140"/>
                  </a:lnTo>
                  <a:lnTo>
                    <a:pt x="1073023" y="601980"/>
                  </a:lnTo>
                  <a:close/>
                </a:path>
                <a:path w="2992120" h="955039">
                  <a:moveTo>
                    <a:pt x="1109345" y="590676"/>
                  </a:moveTo>
                  <a:lnTo>
                    <a:pt x="1091184" y="596264"/>
                  </a:lnTo>
                  <a:lnTo>
                    <a:pt x="1096772" y="614552"/>
                  </a:lnTo>
                  <a:lnTo>
                    <a:pt x="1115060" y="608838"/>
                  </a:lnTo>
                  <a:lnTo>
                    <a:pt x="1109345" y="590676"/>
                  </a:lnTo>
                  <a:close/>
                </a:path>
                <a:path w="2992120" h="955039">
                  <a:moveTo>
                    <a:pt x="1145667" y="579247"/>
                  </a:moveTo>
                  <a:lnTo>
                    <a:pt x="1127506" y="584962"/>
                  </a:lnTo>
                  <a:lnTo>
                    <a:pt x="1133221" y="603123"/>
                  </a:lnTo>
                  <a:lnTo>
                    <a:pt x="1151382" y="597535"/>
                  </a:lnTo>
                  <a:lnTo>
                    <a:pt x="1145667" y="579247"/>
                  </a:lnTo>
                  <a:close/>
                </a:path>
                <a:path w="2992120" h="955039">
                  <a:moveTo>
                    <a:pt x="1182115" y="567944"/>
                  </a:moveTo>
                  <a:lnTo>
                    <a:pt x="1163955" y="573659"/>
                  </a:lnTo>
                  <a:lnTo>
                    <a:pt x="1169543" y="591820"/>
                  </a:lnTo>
                  <a:lnTo>
                    <a:pt x="1187704" y="586105"/>
                  </a:lnTo>
                  <a:lnTo>
                    <a:pt x="1182115" y="567944"/>
                  </a:lnTo>
                  <a:close/>
                </a:path>
                <a:path w="2992120" h="955039">
                  <a:moveTo>
                    <a:pt x="1218438" y="556640"/>
                  </a:moveTo>
                  <a:lnTo>
                    <a:pt x="1200277" y="562356"/>
                  </a:lnTo>
                  <a:lnTo>
                    <a:pt x="1205992" y="580516"/>
                  </a:lnTo>
                  <a:lnTo>
                    <a:pt x="1224152" y="574801"/>
                  </a:lnTo>
                  <a:lnTo>
                    <a:pt x="1218438" y="556640"/>
                  </a:lnTo>
                  <a:close/>
                </a:path>
                <a:path w="2992120" h="955039">
                  <a:moveTo>
                    <a:pt x="1254887" y="545338"/>
                  </a:moveTo>
                  <a:lnTo>
                    <a:pt x="1236599" y="550926"/>
                  </a:lnTo>
                  <a:lnTo>
                    <a:pt x="1242314" y="569087"/>
                  </a:lnTo>
                  <a:lnTo>
                    <a:pt x="1260475" y="563499"/>
                  </a:lnTo>
                  <a:lnTo>
                    <a:pt x="1254887" y="545338"/>
                  </a:lnTo>
                  <a:close/>
                </a:path>
                <a:path w="2992120" h="955039">
                  <a:moveTo>
                    <a:pt x="1291209" y="533908"/>
                  </a:moveTo>
                  <a:lnTo>
                    <a:pt x="1273048" y="539623"/>
                  </a:lnTo>
                  <a:lnTo>
                    <a:pt x="1278763" y="557784"/>
                  </a:lnTo>
                  <a:lnTo>
                    <a:pt x="1296924" y="552196"/>
                  </a:lnTo>
                  <a:lnTo>
                    <a:pt x="1291209" y="533908"/>
                  </a:lnTo>
                  <a:close/>
                </a:path>
                <a:path w="2992120" h="955039">
                  <a:moveTo>
                    <a:pt x="1327531" y="522605"/>
                  </a:moveTo>
                  <a:lnTo>
                    <a:pt x="1309370" y="528320"/>
                  </a:lnTo>
                  <a:lnTo>
                    <a:pt x="1315085" y="546481"/>
                  </a:lnTo>
                  <a:lnTo>
                    <a:pt x="1333246" y="540765"/>
                  </a:lnTo>
                  <a:lnTo>
                    <a:pt x="1327531" y="522605"/>
                  </a:lnTo>
                  <a:close/>
                </a:path>
                <a:path w="2992120" h="955039">
                  <a:moveTo>
                    <a:pt x="1363980" y="511301"/>
                  </a:moveTo>
                  <a:lnTo>
                    <a:pt x="1345819" y="516889"/>
                  </a:lnTo>
                  <a:lnTo>
                    <a:pt x="1351407" y="535177"/>
                  </a:lnTo>
                  <a:lnTo>
                    <a:pt x="1369695" y="529463"/>
                  </a:lnTo>
                  <a:lnTo>
                    <a:pt x="1363980" y="511301"/>
                  </a:lnTo>
                  <a:close/>
                </a:path>
                <a:path w="2992120" h="955039">
                  <a:moveTo>
                    <a:pt x="1400302" y="499872"/>
                  </a:moveTo>
                  <a:lnTo>
                    <a:pt x="1382140" y="505587"/>
                  </a:lnTo>
                  <a:lnTo>
                    <a:pt x="1387856" y="523748"/>
                  </a:lnTo>
                  <a:lnTo>
                    <a:pt x="1406017" y="518160"/>
                  </a:lnTo>
                  <a:lnTo>
                    <a:pt x="1400302" y="499872"/>
                  </a:lnTo>
                  <a:close/>
                </a:path>
                <a:path w="2992120" h="955039">
                  <a:moveTo>
                    <a:pt x="1436751" y="488569"/>
                  </a:moveTo>
                  <a:lnTo>
                    <a:pt x="1418463" y="494284"/>
                  </a:lnTo>
                  <a:lnTo>
                    <a:pt x="1424177" y="512445"/>
                  </a:lnTo>
                  <a:lnTo>
                    <a:pt x="1442339" y="506730"/>
                  </a:lnTo>
                  <a:lnTo>
                    <a:pt x="1436751" y="488569"/>
                  </a:lnTo>
                  <a:close/>
                </a:path>
                <a:path w="2992120" h="955039">
                  <a:moveTo>
                    <a:pt x="1473073" y="477265"/>
                  </a:moveTo>
                  <a:lnTo>
                    <a:pt x="1454912" y="482981"/>
                  </a:lnTo>
                  <a:lnTo>
                    <a:pt x="1460627" y="501141"/>
                  </a:lnTo>
                  <a:lnTo>
                    <a:pt x="1478788" y="495426"/>
                  </a:lnTo>
                  <a:lnTo>
                    <a:pt x="1473073" y="477265"/>
                  </a:lnTo>
                  <a:close/>
                </a:path>
                <a:path w="2992120" h="955039">
                  <a:moveTo>
                    <a:pt x="1509395" y="465963"/>
                  </a:moveTo>
                  <a:lnTo>
                    <a:pt x="1491234" y="471550"/>
                  </a:lnTo>
                  <a:lnTo>
                    <a:pt x="1496949" y="489712"/>
                  </a:lnTo>
                  <a:lnTo>
                    <a:pt x="1515110" y="484124"/>
                  </a:lnTo>
                  <a:lnTo>
                    <a:pt x="1509395" y="465963"/>
                  </a:lnTo>
                  <a:close/>
                </a:path>
                <a:path w="2992120" h="955039">
                  <a:moveTo>
                    <a:pt x="1545844" y="454533"/>
                  </a:moveTo>
                  <a:lnTo>
                    <a:pt x="1527683" y="460248"/>
                  </a:lnTo>
                  <a:lnTo>
                    <a:pt x="1533271" y="478409"/>
                  </a:lnTo>
                  <a:lnTo>
                    <a:pt x="1551559" y="472821"/>
                  </a:lnTo>
                  <a:lnTo>
                    <a:pt x="1545844" y="454533"/>
                  </a:lnTo>
                  <a:close/>
                </a:path>
                <a:path w="2992120" h="955039">
                  <a:moveTo>
                    <a:pt x="1582165" y="443230"/>
                  </a:moveTo>
                  <a:lnTo>
                    <a:pt x="1564005" y="448945"/>
                  </a:lnTo>
                  <a:lnTo>
                    <a:pt x="1569720" y="467106"/>
                  </a:lnTo>
                  <a:lnTo>
                    <a:pt x="1587881" y="461390"/>
                  </a:lnTo>
                  <a:lnTo>
                    <a:pt x="1582165" y="443230"/>
                  </a:lnTo>
                  <a:close/>
                </a:path>
                <a:path w="2992120" h="955039">
                  <a:moveTo>
                    <a:pt x="1618614" y="431926"/>
                  </a:moveTo>
                  <a:lnTo>
                    <a:pt x="1600454" y="437514"/>
                  </a:lnTo>
                  <a:lnTo>
                    <a:pt x="1606042" y="455802"/>
                  </a:lnTo>
                  <a:lnTo>
                    <a:pt x="1624202" y="450088"/>
                  </a:lnTo>
                  <a:lnTo>
                    <a:pt x="1618614" y="431926"/>
                  </a:lnTo>
                  <a:close/>
                </a:path>
                <a:path w="2992120" h="955039">
                  <a:moveTo>
                    <a:pt x="1654937" y="420624"/>
                  </a:moveTo>
                  <a:lnTo>
                    <a:pt x="1636776" y="426212"/>
                  </a:lnTo>
                  <a:lnTo>
                    <a:pt x="1642490" y="444373"/>
                  </a:lnTo>
                  <a:lnTo>
                    <a:pt x="1660652" y="438785"/>
                  </a:lnTo>
                  <a:lnTo>
                    <a:pt x="1654937" y="420624"/>
                  </a:lnTo>
                  <a:close/>
                </a:path>
                <a:path w="2992120" h="955039">
                  <a:moveTo>
                    <a:pt x="1691386" y="409194"/>
                  </a:moveTo>
                  <a:lnTo>
                    <a:pt x="1673098" y="414909"/>
                  </a:lnTo>
                  <a:lnTo>
                    <a:pt x="1678813" y="433070"/>
                  </a:lnTo>
                  <a:lnTo>
                    <a:pt x="1696974" y="427355"/>
                  </a:lnTo>
                  <a:lnTo>
                    <a:pt x="1691386" y="409194"/>
                  </a:lnTo>
                  <a:close/>
                </a:path>
                <a:path w="2992120" h="955039">
                  <a:moveTo>
                    <a:pt x="1727708" y="397890"/>
                  </a:moveTo>
                  <a:lnTo>
                    <a:pt x="1709547" y="403606"/>
                  </a:lnTo>
                  <a:lnTo>
                    <a:pt x="1715135" y="421766"/>
                  </a:lnTo>
                  <a:lnTo>
                    <a:pt x="1733423" y="416051"/>
                  </a:lnTo>
                  <a:lnTo>
                    <a:pt x="1727708" y="397890"/>
                  </a:lnTo>
                  <a:close/>
                </a:path>
                <a:path w="2992120" h="955039">
                  <a:moveTo>
                    <a:pt x="1764030" y="386588"/>
                  </a:moveTo>
                  <a:lnTo>
                    <a:pt x="1745869" y="392175"/>
                  </a:lnTo>
                  <a:lnTo>
                    <a:pt x="1751584" y="410463"/>
                  </a:lnTo>
                  <a:lnTo>
                    <a:pt x="1769745" y="404749"/>
                  </a:lnTo>
                  <a:lnTo>
                    <a:pt x="1764030" y="386588"/>
                  </a:lnTo>
                  <a:close/>
                </a:path>
                <a:path w="2992120" h="955039">
                  <a:moveTo>
                    <a:pt x="1800479" y="375158"/>
                  </a:moveTo>
                  <a:lnTo>
                    <a:pt x="1782318" y="380873"/>
                  </a:lnTo>
                  <a:lnTo>
                    <a:pt x="1787906" y="399034"/>
                  </a:lnTo>
                  <a:lnTo>
                    <a:pt x="1806067" y="393446"/>
                  </a:lnTo>
                  <a:lnTo>
                    <a:pt x="1800479" y="375158"/>
                  </a:lnTo>
                  <a:close/>
                </a:path>
                <a:path w="2992120" h="955039">
                  <a:moveTo>
                    <a:pt x="1836801" y="363855"/>
                  </a:moveTo>
                  <a:lnTo>
                    <a:pt x="1818639" y="369570"/>
                  </a:lnTo>
                  <a:lnTo>
                    <a:pt x="1824355" y="387731"/>
                  </a:lnTo>
                  <a:lnTo>
                    <a:pt x="1842515" y="382015"/>
                  </a:lnTo>
                  <a:lnTo>
                    <a:pt x="1836801" y="363855"/>
                  </a:lnTo>
                  <a:close/>
                </a:path>
                <a:path w="2992120" h="955039">
                  <a:moveTo>
                    <a:pt x="1873250" y="352551"/>
                  </a:moveTo>
                  <a:lnTo>
                    <a:pt x="1854962" y="358139"/>
                  </a:lnTo>
                  <a:lnTo>
                    <a:pt x="1860677" y="376427"/>
                  </a:lnTo>
                  <a:lnTo>
                    <a:pt x="1878838" y="370713"/>
                  </a:lnTo>
                  <a:lnTo>
                    <a:pt x="1873250" y="352551"/>
                  </a:lnTo>
                  <a:close/>
                </a:path>
                <a:path w="2992120" h="955039">
                  <a:moveTo>
                    <a:pt x="1909572" y="341249"/>
                  </a:moveTo>
                  <a:lnTo>
                    <a:pt x="1891411" y="346837"/>
                  </a:lnTo>
                  <a:lnTo>
                    <a:pt x="1896999" y="364998"/>
                  </a:lnTo>
                  <a:lnTo>
                    <a:pt x="1915287" y="359410"/>
                  </a:lnTo>
                  <a:lnTo>
                    <a:pt x="1909572" y="341249"/>
                  </a:lnTo>
                  <a:close/>
                </a:path>
                <a:path w="2992120" h="955039">
                  <a:moveTo>
                    <a:pt x="1945894" y="329819"/>
                  </a:moveTo>
                  <a:lnTo>
                    <a:pt x="1927733" y="335534"/>
                  </a:lnTo>
                  <a:lnTo>
                    <a:pt x="1933448" y="353695"/>
                  </a:lnTo>
                  <a:lnTo>
                    <a:pt x="1951609" y="347980"/>
                  </a:lnTo>
                  <a:lnTo>
                    <a:pt x="1945894" y="329819"/>
                  </a:lnTo>
                  <a:close/>
                </a:path>
                <a:path w="2992120" h="955039">
                  <a:moveTo>
                    <a:pt x="1982343" y="318515"/>
                  </a:moveTo>
                  <a:lnTo>
                    <a:pt x="1964182" y="324231"/>
                  </a:lnTo>
                  <a:lnTo>
                    <a:pt x="1969770" y="342391"/>
                  </a:lnTo>
                  <a:lnTo>
                    <a:pt x="1987931" y="336676"/>
                  </a:lnTo>
                  <a:lnTo>
                    <a:pt x="1982343" y="318515"/>
                  </a:lnTo>
                  <a:close/>
                </a:path>
                <a:path w="2992120" h="955039">
                  <a:moveTo>
                    <a:pt x="2018664" y="307213"/>
                  </a:moveTo>
                  <a:lnTo>
                    <a:pt x="2000504" y="312800"/>
                  </a:lnTo>
                  <a:lnTo>
                    <a:pt x="2006219" y="331088"/>
                  </a:lnTo>
                  <a:lnTo>
                    <a:pt x="2024380" y="325374"/>
                  </a:lnTo>
                  <a:lnTo>
                    <a:pt x="2018664" y="307213"/>
                  </a:lnTo>
                  <a:close/>
                </a:path>
                <a:path w="2992120" h="955039">
                  <a:moveTo>
                    <a:pt x="2055114" y="295783"/>
                  </a:moveTo>
                  <a:lnTo>
                    <a:pt x="2036826" y="301498"/>
                  </a:lnTo>
                  <a:lnTo>
                    <a:pt x="2042540" y="319659"/>
                  </a:lnTo>
                  <a:lnTo>
                    <a:pt x="2060702" y="314071"/>
                  </a:lnTo>
                  <a:lnTo>
                    <a:pt x="2055114" y="295783"/>
                  </a:lnTo>
                  <a:close/>
                </a:path>
                <a:path w="2992120" h="955039">
                  <a:moveTo>
                    <a:pt x="2091436" y="284480"/>
                  </a:moveTo>
                  <a:lnTo>
                    <a:pt x="2073275" y="290195"/>
                  </a:lnTo>
                  <a:lnTo>
                    <a:pt x="2078863" y="308356"/>
                  </a:lnTo>
                  <a:lnTo>
                    <a:pt x="2097151" y="302640"/>
                  </a:lnTo>
                  <a:lnTo>
                    <a:pt x="2091436" y="284480"/>
                  </a:lnTo>
                  <a:close/>
                </a:path>
                <a:path w="2992120" h="955039">
                  <a:moveTo>
                    <a:pt x="2127758" y="273176"/>
                  </a:moveTo>
                  <a:lnTo>
                    <a:pt x="2109597" y="278764"/>
                  </a:lnTo>
                  <a:lnTo>
                    <a:pt x="2115312" y="297052"/>
                  </a:lnTo>
                  <a:lnTo>
                    <a:pt x="2133473" y="291338"/>
                  </a:lnTo>
                  <a:lnTo>
                    <a:pt x="2127758" y="273176"/>
                  </a:lnTo>
                  <a:close/>
                </a:path>
                <a:path w="2992120" h="955039">
                  <a:moveTo>
                    <a:pt x="2164207" y="261874"/>
                  </a:moveTo>
                  <a:lnTo>
                    <a:pt x="2146046" y="267462"/>
                  </a:lnTo>
                  <a:lnTo>
                    <a:pt x="2151634" y="285623"/>
                  </a:lnTo>
                  <a:lnTo>
                    <a:pt x="2169795" y="280035"/>
                  </a:lnTo>
                  <a:lnTo>
                    <a:pt x="2164207" y="261874"/>
                  </a:lnTo>
                  <a:close/>
                </a:path>
                <a:path w="2992120" h="955039">
                  <a:moveTo>
                    <a:pt x="2200529" y="250444"/>
                  </a:moveTo>
                  <a:lnTo>
                    <a:pt x="2182368" y="256159"/>
                  </a:lnTo>
                  <a:lnTo>
                    <a:pt x="2188083" y="274320"/>
                  </a:lnTo>
                  <a:lnTo>
                    <a:pt x="2206244" y="268605"/>
                  </a:lnTo>
                  <a:lnTo>
                    <a:pt x="2200529" y="250444"/>
                  </a:lnTo>
                  <a:close/>
                </a:path>
                <a:path w="2992120" h="955039">
                  <a:moveTo>
                    <a:pt x="2236978" y="239140"/>
                  </a:moveTo>
                  <a:lnTo>
                    <a:pt x="2218690" y="244856"/>
                  </a:lnTo>
                  <a:lnTo>
                    <a:pt x="2224405" y="263016"/>
                  </a:lnTo>
                  <a:lnTo>
                    <a:pt x="2242566" y="257301"/>
                  </a:lnTo>
                  <a:lnTo>
                    <a:pt x="2236978" y="239140"/>
                  </a:lnTo>
                  <a:close/>
                </a:path>
                <a:path w="2992120" h="955039">
                  <a:moveTo>
                    <a:pt x="2273300" y="227837"/>
                  </a:moveTo>
                  <a:lnTo>
                    <a:pt x="2255139" y="233425"/>
                  </a:lnTo>
                  <a:lnTo>
                    <a:pt x="2260727" y="251713"/>
                  </a:lnTo>
                  <a:lnTo>
                    <a:pt x="2279015" y="245999"/>
                  </a:lnTo>
                  <a:lnTo>
                    <a:pt x="2273300" y="227837"/>
                  </a:lnTo>
                  <a:close/>
                </a:path>
                <a:path w="2992120" h="955039">
                  <a:moveTo>
                    <a:pt x="2309622" y="216408"/>
                  </a:moveTo>
                  <a:lnTo>
                    <a:pt x="2291461" y="222123"/>
                  </a:lnTo>
                  <a:lnTo>
                    <a:pt x="2297176" y="240284"/>
                  </a:lnTo>
                  <a:lnTo>
                    <a:pt x="2315337" y="234696"/>
                  </a:lnTo>
                  <a:lnTo>
                    <a:pt x="2309622" y="216408"/>
                  </a:lnTo>
                  <a:close/>
                </a:path>
                <a:path w="2992120" h="955039">
                  <a:moveTo>
                    <a:pt x="2346071" y="205105"/>
                  </a:moveTo>
                  <a:lnTo>
                    <a:pt x="2327910" y="210820"/>
                  </a:lnTo>
                  <a:lnTo>
                    <a:pt x="2333498" y="228981"/>
                  </a:lnTo>
                  <a:lnTo>
                    <a:pt x="2351659" y="223265"/>
                  </a:lnTo>
                  <a:lnTo>
                    <a:pt x="2346071" y="205105"/>
                  </a:lnTo>
                  <a:close/>
                </a:path>
                <a:path w="2992120" h="955039">
                  <a:moveTo>
                    <a:pt x="2382393" y="193801"/>
                  </a:moveTo>
                  <a:lnTo>
                    <a:pt x="2364232" y="199389"/>
                  </a:lnTo>
                  <a:lnTo>
                    <a:pt x="2369947" y="217677"/>
                  </a:lnTo>
                  <a:lnTo>
                    <a:pt x="2388108" y="211962"/>
                  </a:lnTo>
                  <a:lnTo>
                    <a:pt x="2382393" y="193801"/>
                  </a:lnTo>
                  <a:close/>
                </a:path>
                <a:path w="2992120" h="955039">
                  <a:moveTo>
                    <a:pt x="2418842" y="182499"/>
                  </a:moveTo>
                  <a:lnTo>
                    <a:pt x="2400554" y="188087"/>
                  </a:lnTo>
                  <a:lnTo>
                    <a:pt x="2406269" y="206248"/>
                  </a:lnTo>
                  <a:lnTo>
                    <a:pt x="2424430" y="200660"/>
                  </a:lnTo>
                  <a:lnTo>
                    <a:pt x="2418842" y="182499"/>
                  </a:lnTo>
                  <a:close/>
                </a:path>
                <a:path w="2992120" h="955039">
                  <a:moveTo>
                    <a:pt x="2455164" y="171069"/>
                  </a:moveTo>
                  <a:lnTo>
                    <a:pt x="2437003" y="176784"/>
                  </a:lnTo>
                  <a:lnTo>
                    <a:pt x="2442591" y="194945"/>
                  </a:lnTo>
                  <a:lnTo>
                    <a:pt x="2460879" y="189230"/>
                  </a:lnTo>
                  <a:lnTo>
                    <a:pt x="2455164" y="171069"/>
                  </a:lnTo>
                  <a:close/>
                </a:path>
                <a:path w="2992120" h="955039">
                  <a:moveTo>
                    <a:pt x="2491486" y="159765"/>
                  </a:moveTo>
                  <a:lnTo>
                    <a:pt x="2473325" y="165481"/>
                  </a:lnTo>
                  <a:lnTo>
                    <a:pt x="2479040" y="183641"/>
                  </a:lnTo>
                  <a:lnTo>
                    <a:pt x="2497201" y="177926"/>
                  </a:lnTo>
                  <a:lnTo>
                    <a:pt x="2491486" y="159765"/>
                  </a:lnTo>
                  <a:close/>
                </a:path>
                <a:path w="2992120" h="955039">
                  <a:moveTo>
                    <a:pt x="2527935" y="148462"/>
                  </a:moveTo>
                  <a:lnTo>
                    <a:pt x="2509774" y="154050"/>
                  </a:lnTo>
                  <a:lnTo>
                    <a:pt x="2515362" y="172338"/>
                  </a:lnTo>
                  <a:lnTo>
                    <a:pt x="2533523" y="166624"/>
                  </a:lnTo>
                  <a:lnTo>
                    <a:pt x="2527935" y="148462"/>
                  </a:lnTo>
                  <a:close/>
                </a:path>
                <a:path w="2992120" h="955039">
                  <a:moveTo>
                    <a:pt x="2564257" y="137033"/>
                  </a:moveTo>
                  <a:lnTo>
                    <a:pt x="2546096" y="142748"/>
                  </a:lnTo>
                  <a:lnTo>
                    <a:pt x="2551811" y="160909"/>
                  </a:lnTo>
                  <a:lnTo>
                    <a:pt x="2569972" y="155321"/>
                  </a:lnTo>
                  <a:lnTo>
                    <a:pt x="2564257" y="137033"/>
                  </a:lnTo>
                  <a:close/>
                </a:path>
                <a:path w="2992120" h="955039">
                  <a:moveTo>
                    <a:pt x="2600706" y="125730"/>
                  </a:moveTo>
                  <a:lnTo>
                    <a:pt x="2582418" y="131445"/>
                  </a:lnTo>
                  <a:lnTo>
                    <a:pt x="2588133" y="149606"/>
                  </a:lnTo>
                  <a:lnTo>
                    <a:pt x="2606294" y="143890"/>
                  </a:lnTo>
                  <a:lnTo>
                    <a:pt x="2600706" y="125730"/>
                  </a:lnTo>
                  <a:close/>
                </a:path>
                <a:path w="2992120" h="955039">
                  <a:moveTo>
                    <a:pt x="2637028" y="114426"/>
                  </a:moveTo>
                  <a:lnTo>
                    <a:pt x="2618867" y="120141"/>
                  </a:lnTo>
                  <a:lnTo>
                    <a:pt x="2624582" y="138302"/>
                  </a:lnTo>
                  <a:lnTo>
                    <a:pt x="2642743" y="132587"/>
                  </a:lnTo>
                  <a:lnTo>
                    <a:pt x="2637028" y="114426"/>
                  </a:lnTo>
                  <a:close/>
                </a:path>
                <a:path w="2992120" h="955039">
                  <a:moveTo>
                    <a:pt x="2673350" y="103124"/>
                  </a:moveTo>
                  <a:lnTo>
                    <a:pt x="2655189" y="108712"/>
                  </a:lnTo>
                  <a:lnTo>
                    <a:pt x="2660904" y="126873"/>
                  </a:lnTo>
                  <a:lnTo>
                    <a:pt x="2679065" y="121285"/>
                  </a:lnTo>
                  <a:lnTo>
                    <a:pt x="2673350" y="103124"/>
                  </a:lnTo>
                  <a:close/>
                </a:path>
                <a:path w="2992120" h="955039">
                  <a:moveTo>
                    <a:pt x="2709799" y="91694"/>
                  </a:moveTo>
                  <a:lnTo>
                    <a:pt x="2691638" y="97409"/>
                  </a:lnTo>
                  <a:lnTo>
                    <a:pt x="2697226" y="115570"/>
                  </a:lnTo>
                  <a:lnTo>
                    <a:pt x="2715514" y="109855"/>
                  </a:lnTo>
                  <a:lnTo>
                    <a:pt x="2709799" y="91694"/>
                  </a:lnTo>
                  <a:close/>
                </a:path>
                <a:path w="2992120" h="955039">
                  <a:moveTo>
                    <a:pt x="2746121" y="80390"/>
                  </a:moveTo>
                  <a:lnTo>
                    <a:pt x="2727960" y="86106"/>
                  </a:lnTo>
                  <a:lnTo>
                    <a:pt x="2733675" y="104266"/>
                  </a:lnTo>
                  <a:lnTo>
                    <a:pt x="2751836" y="98551"/>
                  </a:lnTo>
                  <a:lnTo>
                    <a:pt x="2746121" y="80390"/>
                  </a:lnTo>
                  <a:close/>
                </a:path>
                <a:path w="2992120" h="955039">
                  <a:moveTo>
                    <a:pt x="2782570" y="69087"/>
                  </a:moveTo>
                  <a:lnTo>
                    <a:pt x="2764409" y="74675"/>
                  </a:lnTo>
                  <a:lnTo>
                    <a:pt x="2769997" y="92963"/>
                  </a:lnTo>
                  <a:lnTo>
                    <a:pt x="2788158" y="87249"/>
                  </a:lnTo>
                  <a:lnTo>
                    <a:pt x="2782570" y="69087"/>
                  </a:lnTo>
                  <a:close/>
                </a:path>
                <a:path w="2992120" h="955039">
                  <a:moveTo>
                    <a:pt x="2818892" y="57658"/>
                  </a:moveTo>
                  <a:lnTo>
                    <a:pt x="2800731" y="63373"/>
                  </a:lnTo>
                  <a:lnTo>
                    <a:pt x="2806446" y="81534"/>
                  </a:lnTo>
                  <a:lnTo>
                    <a:pt x="2824607" y="75946"/>
                  </a:lnTo>
                  <a:lnTo>
                    <a:pt x="2818892" y="57658"/>
                  </a:lnTo>
                  <a:close/>
                </a:path>
                <a:path w="2992120" h="955039">
                  <a:moveTo>
                    <a:pt x="2855341" y="46355"/>
                  </a:moveTo>
                  <a:lnTo>
                    <a:pt x="2837053" y="52070"/>
                  </a:lnTo>
                  <a:lnTo>
                    <a:pt x="2842768" y="70231"/>
                  </a:lnTo>
                  <a:lnTo>
                    <a:pt x="2860929" y="64515"/>
                  </a:lnTo>
                  <a:lnTo>
                    <a:pt x="2855341" y="46355"/>
                  </a:lnTo>
                  <a:close/>
                </a:path>
                <a:path w="2992120" h="955039">
                  <a:moveTo>
                    <a:pt x="2891663" y="35051"/>
                  </a:moveTo>
                  <a:lnTo>
                    <a:pt x="2873502" y="40766"/>
                  </a:lnTo>
                  <a:lnTo>
                    <a:pt x="2879090" y="58927"/>
                  </a:lnTo>
                  <a:lnTo>
                    <a:pt x="2897378" y="53212"/>
                  </a:lnTo>
                  <a:lnTo>
                    <a:pt x="2891663" y="35051"/>
                  </a:lnTo>
                  <a:close/>
                </a:path>
                <a:path w="2992120" h="955039">
                  <a:moveTo>
                    <a:pt x="2981571" y="23749"/>
                  </a:moveTo>
                  <a:lnTo>
                    <a:pt x="2927985" y="23749"/>
                  </a:lnTo>
                  <a:lnTo>
                    <a:pt x="2933700" y="41910"/>
                  </a:lnTo>
                  <a:lnTo>
                    <a:pt x="2922123" y="45471"/>
                  </a:lnTo>
                  <a:lnTo>
                    <a:pt x="2930652" y="72771"/>
                  </a:lnTo>
                  <a:lnTo>
                    <a:pt x="2981571" y="23749"/>
                  </a:lnTo>
                  <a:close/>
                </a:path>
                <a:path w="2992120" h="955039">
                  <a:moveTo>
                    <a:pt x="2916447" y="27299"/>
                  </a:moveTo>
                  <a:lnTo>
                    <a:pt x="2909824" y="29337"/>
                  </a:lnTo>
                  <a:lnTo>
                    <a:pt x="2915539" y="47498"/>
                  </a:lnTo>
                  <a:lnTo>
                    <a:pt x="2922123" y="45471"/>
                  </a:lnTo>
                  <a:lnTo>
                    <a:pt x="2916447" y="27299"/>
                  </a:lnTo>
                  <a:close/>
                </a:path>
                <a:path w="2992120" h="955039">
                  <a:moveTo>
                    <a:pt x="2927985" y="23749"/>
                  </a:moveTo>
                  <a:lnTo>
                    <a:pt x="2916447" y="27299"/>
                  </a:lnTo>
                  <a:lnTo>
                    <a:pt x="2922123" y="45471"/>
                  </a:lnTo>
                  <a:lnTo>
                    <a:pt x="2933700" y="41910"/>
                  </a:lnTo>
                  <a:lnTo>
                    <a:pt x="2927985" y="23749"/>
                  </a:lnTo>
                  <a:close/>
                </a:path>
                <a:path w="2992120" h="955039">
                  <a:moveTo>
                    <a:pt x="2907919" y="0"/>
                  </a:moveTo>
                  <a:lnTo>
                    <a:pt x="2916447" y="27299"/>
                  </a:lnTo>
                  <a:lnTo>
                    <a:pt x="2927985" y="23749"/>
                  </a:lnTo>
                  <a:lnTo>
                    <a:pt x="2981571" y="23749"/>
                  </a:lnTo>
                  <a:lnTo>
                    <a:pt x="2991993" y="13715"/>
                  </a:lnTo>
                  <a:lnTo>
                    <a:pt x="2907919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6780" y="2409443"/>
              <a:ext cx="4107179" cy="92811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847082" y="2502788"/>
              <a:ext cx="3928110" cy="774065"/>
            </a:xfrm>
            <a:custGeom>
              <a:avLst/>
              <a:gdLst/>
              <a:ahLst/>
              <a:cxnLst/>
              <a:rect l="l" t="t" r="r" b="b"/>
              <a:pathLst>
                <a:path w="3928109" h="774064">
                  <a:moveTo>
                    <a:pt x="76635" y="28014"/>
                  </a:moveTo>
                  <a:lnTo>
                    <a:pt x="73115" y="46690"/>
                  </a:lnTo>
                  <a:lnTo>
                    <a:pt x="3924172" y="773938"/>
                  </a:lnTo>
                  <a:lnTo>
                    <a:pt x="3927601" y="755269"/>
                  </a:lnTo>
                  <a:lnTo>
                    <a:pt x="76635" y="28014"/>
                  </a:lnTo>
                  <a:close/>
                </a:path>
                <a:path w="3928109" h="774064">
                  <a:moveTo>
                    <a:pt x="81914" y="0"/>
                  </a:moveTo>
                  <a:lnTo>
                    <a:pt x="0" y="23240"/>
                  </a:lnTo>
                  <a:lnTo>
                    <a:pt x="67817" y="74802"/>
                  </a:lnTo>
                  <a:lnTo>
                    <a:pt x="73115" y="46690"/>
                  </a:lnTo>
                  <a:lnTo>
                    <a:pt x="60578" y="44323"/>
                  </a:lnTo>
                  <a:lnTo>
                    <a:pt x="64134" y="25653"/>
                  </a:lnTo>
                  <a:lnTo>
                    <a:pt x="77080" y="25653"/>
                  </a:lnTo>
                  <a:lnTo>
                    <a:pt x="81914" y="0"/>
                  </a:lnTo>
                  <a:close/>
                </a:path>
                <a:path w="3928109" h="774064">
                  <a:moveTo>
                    <a:pt x="64134" y="25653"/>
                  </a:moveTo>
                  <a:lnTo>
                    <a:pt x="60578" y="44323"/>
                  </a:lnTo>
                  <a:lnTo>
                    <a:pt x="73115" y="46690"/>
                  </a:lnTo>
                  <a:lnTo>
                    <a:pt x="76635" y="28014"/>
                  </a:lnTo>
                  <a:lnTo>
                    <a:pt x="64134" y="25653"/>
                  </a:lnTo>
                  <a:close/>
                </a:path>
                <a:path w="3928109" h="774064">
                  <a:moveTo>
                    <a:pt x="77080" y="25653"/>
                  </a:moveTo>
                  <a:lnTo>
                    <a:pt x="64134" y="25653"/>
                  </a:lnTo>
                  <a:lnTo>
                    <a:pt x="76635" y="28014"/>
                  </a:lnTo>
                  <a:lnTo>
                    <a:pt x="77080" y="25653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8688" y="2429255"/>
              <a:ext cx="379475" cy="88239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272790" y="2545841"/>
              <a:ext cx="216535" cy="704215"/>
            </a:xfrm>
            <a:custGeom>
              <a:avLst/>
              <a:gdLst/>
              <a:ahLst/>
              <a:cxnLst/>
              <a:rect l="l" t="t" r="r" b="b"/>
              <a:pathLst>
                <a:path w="216535" h="704214">
                  <a:moveTo>
                    <a:pt x="170537" y="71048"/>
                  </a:moveTo>
                  <a:lnTo>
                    <a:pt x="0" y="699135"/>
                  </a:lnTo>
                  <a:lnTo>
                    <a:pt x="18287" y="704215"/>
                  </a:lnTo>
                  <a:lnTo>
                    <a:pt x="188816" y="76036"/>
                  </a:lnTo>
                  <a:lnTo>
                    <a:pt x="170537" y="71048"/>
                  </a:lnTo>
                  <a:close/>
                </a:path>
                <a:path w="216535" h="704214">
                  <a:moveTo>
                    <a:pt x="211439" y="58800"/>
                  </a:moveTo>
                  <a:lnTo>
                    <a:pt x="173862" y="58800"/>
                  </a:lnTo>
                  <a:lnTo>
                    <a:pt x="192150" y="63754"/>
                  </a:lnTo>
                  <a:lnTo>
                    <a:pt x="188816" y="76036"/>
                  </a:lnTo>
                  <a:lnTo>
                    <a:pt x="216408" y="83566"/>
                  </a:lnTo>
                  <a:lnTo>
                    <a:pt x="211439" y="58800"/>
                  </a:lnTo>
                  <a:close/>
                </a:path>
                <a:path w="216535" h="704214">
                  <a:moveTo>
                    <a:pt x="173862" y="58800"/>
                  </a:moveTo>
                  <a:lnTo>
                    <a:pt x="170537" y="71048"/>
                  </a:lnTo>
                  <a:lnTo>
                    <a:pt x="188816" y="76036"/>
                  </a:lnTo>
                  <a:lnTo>
                    <a:pt x="192150" y="63754"/>
                  </a:lnTo>
                  <a:lnTo>
                    <a:pt x="173862" y="58800"/>
                  </a:lnTo>
                  <a:close/>
                </a:path>
                <a:path w="216535" h="704214">
                  <a:moveTo>
                    <a:pt x="199644" y="0"/>
                  </a:moveTo>
                  <a:lnTo>
                    <a:pt x="142875" y="63500"/>
                  </a:lnTo>
                  <a:lnTo>
                    <a:pt x="170537" y="71048"/>
                  </a:lnTo>
                  <a:lnTo>
                    <a:pt x="173862" y="58800"/>
                  </a:lnTo>
                  <a:lnTo>
                    <a:pt x="211439" y="58800"/>
                  </a:lnTo>
                  <a:lnTo>
                    <a:pt x="199644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360932" y="3450348"/>
            <a:ext cx="10109200" cy="1628139"/>
            <a:chOff x="1360932" y="3450348"/>
            <a:chExt cx="10109200" cy="1628139"/>
          </a:xfrm>
        </p:grpSpPr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2456" y="3450348"/>
              <a:ext cx="8247888" cy="92962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415669" y="3490340"/>
              <a:ext cx="8068945" cy="782320"/>
            </a:xfrm>
            <a:custGeom>
              <a:avLst/>
              <a:gdLst/>
              <a:ahLst/>
              <a:cxnLst/>
              <a:rect l="l" t="t" r="r" b="b"/>
              <a:pathLst>
                <a:path w="8068945" h="782320">
                  <a:moveTo>
                    <a:pt x="7996174" y="705993"/>
                  </a:moveTo>
                  <a:lnTo>
                    <a:pt x="7993554" y="734421"/>
                  </a:lnTo>
                  <a:lnTo>
                    <a:pt x="8006207" y="735584"/>
                  </a:lnTo>
                  <a:lnTo>
                    <a:pt x="8004658" y="753336"/>
                  </a:lnTo>
                  <a:lnTo>
                    <a:pt x="8004556" y="754507"/>
                  </a:lnTo>
                  <a:lnTo>
                    <a:pt x="7991704" y="754507"/>
                  </a:lnTo>
                  <a:lnTo>
                    <a:pt x="7989188" y="781812"/>
                  </a:lnTo>
                  <a:lnTo>
                    <a:pt x="8059130" y="754507"/>
                  </a:lnTo>
                  <a:lnTo>
                    <a:pt x="8004556" y="754507"/>
                  </a:lnTo>
                  <a:lnTo>
                    <a:pt x="7991812" y="753336"/>
                  </a:lnTo>
                  <a:lnTo>
                    <a:pt x="8062129" y="753336"/>
                  </a:lnTo>
                  <a:lnTo>
                    <a:pt x="8068563" y="750824"/>
                  </a:lnTo>
                  <a:lnTo>
                    <a:pt x="7996174" y="705993"/>
                  </a:lnTo>
                  <a:close/>
                </a:path>
                <a:path w="8068945" h="782320">
                  <a:moveTo>
                    <a:pt x="7993554" y="734421"/>
                  </a:moveTo>
                  <a:lnTo>
                    <a:pt x="7991812" y="753336"/>
                  </a:lnTo>
                  <a:lnTo>
                    <a:pt x="8004556" y="754507"/>
                  </a:lnTo>
                  <a:lnTo>
                    <a:pt x="8006207" y="735584"/>
                  </a:lnTo>
                  <a:lnTo>
                    <a:pt x="7993554" y="734421"/>
                  </a:lnTo>
                  <a:close/>
                </a:path>
                <a:path w="8068945" h="782320">
                  <a:moveTo>
                    <a:pt x="1777" y="0"/>
                  </a:moveTo>
                  <a:lnTo>
                    <a:pt x="0" y="19050"/>
                  </a:lnTo>
                  <a:lnTo>
                    <a:pt x="7991812" y="753336"/>
                  </a:lnTo>
                  <a:lnTo>
                    <a:pt x="7993447" y="735584"/>
                  </a:lnTo>
                  <a:lnTo>
                    <a:pt x="7993554" y="734421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29088" y="3459467"/>
              <a:ext cx="256108" cy="88088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0321289" y="3499865"/>
              <a:ext cx="76200" cy="701675"/>
            </a:xfrm>
            <a:custGeom>
              <a:avLst/>
              <a:gdLst/>
              <a:ahLst/>
              <a:cxnLst/>
              <a:rect l="l" t="t" r="r" b="b"/>
              <a:pathLst>
                <a:path w="76200" h="701675">
                  <a:moveTo>
                    <a:pt x="28575" y="625475"/>
                  </a:moveTo>
                  <a:lnTo>
                    <a:pt x="0" y="625475"/>
                  </a:lnTo>
                  <a:lnTo>
                    <a:pt x="38100" y="701675"/>
                  </a:lnTo>
                  <a:lnTo>
                    <a:pt x="69850" y="638175"/>
                  </a:lnTo>
                  <a:lnTo>
                    <a:pt x="28575" y="638175"/>
                  </a:lnTo>
                  <a:lnTo>
                    <a:pt x="28575" y="625475"/>
                  </a:lnTo>
                  <a:close/>
                </a:path>
                <a:path w="76200" h="701675">
                  <a:moveTo>
                    <a:pt x="47625" y="0"/>
                  </a:moveTo>
                  <a:lnTo>
                    <a:pt x="28575" y="0"/>
                  </a:lnTo>
                  <a:lnTo>
                    <a:pt x="28575" y="638175"/>
                  </a:lnTo>
                  <a:lnTo>
                    <a:pt x="47625" y="638175"/>
                  </a:lnTo>
                  <a:lnTo>
                    <a:pt x="47625" y="0"/>
                  </a:lnTo>
                  <a:close/>
                </a:path>
                <a:path w="76200" h="701675">
                  <a:moveTo>
                    <a:pt x="76200" y="625475"/>
                  </a:moveTo>
                  <a:lnTo>
                    <a:pt x="47625" y="625475"/>
                  </a:lnTo>
                  <a:lnTo>
                    <a:pt x="47625" y="638175"/>
                  </a:lnTo>
                  <a:lnTo>
                    <a:pt x="69850" y="638175"/>
                  </a:lnTo>
                  <a:lnTo>
                    <a:pt x="76200" y="625475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22876" y="3450348"/>
              <a:ext cx="5291328" cy="92962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4775580" y="3490467"/>
              <a:ext cx="5113655" cy="777875"/>
            </a:xfrm>
            <a:custGeom>
              <a:avLst/>
              <a:gdLst/>
              <a:ahLst/>
              <a:cxnLst/>
              <a:rect l="l" t="t" r="r" b="b"/>
              <a:pathLst>
                <a:path w="5113655" h="777875">
                  <a:moveTo>
                    <a:pt x="5036338" y="749239"/>
                  </a:moveTo>
                  <a:lnTo>
                    <a:pt x="5032248" y="777494"/>
                  </a:lnTo>
                  <a:lnTo>
                    <a:pt x="5111996" y="751078"/>
                  </a:lnTo>
                  <a:lnTo>
                    <a:pt x="5049012" y="751078"/>
                  </a:lnTo>
                  <a:lnTo>
                    <a:pt x="5036338" y="749239"/>
                  </a:lnTo>
                  <a:close/>
                </a:path>
                <a:path w="5113655" h="777875">
                  <a:moveTo>
                    <a:pt x="5039058" y="730451"/>
                  </a:moveTo>
                  <a:lnTo>
                    <a:pt x="5036338" y="749239"/>
                  </a:lnTo>
                  <a:lnTo>
                    <a:pt x="5049012" y="751078"/>
                  </a:lnTo>
                  <a:lnTo>
                    <a:pt x="5051679" y="732282"/>
                  </a:lnTo>
                  <a:lnTo>
                    <a:pt x="5039058" y="730451"/>
                  </a:lnTo>
                  <a:close/>
                </a:path>
                <a:path w="5113655" h="777875">
                  <a:moveTo>
                    <a:pt x="5043170" y="702056"/>
                  </a:moveTo>
                  <a:lnTo>
                    <a:pt x="5039058" y="730451"/>
                  </a:lnTo>
                  <a:lnTo>
                    <a:pt x="5051679" y="732282"/>
                  </a:lnTo>
                  <a:lnTo>
                    <a:pt x="5049066" y="750697"/>
                  </a:lnTo>
                  <a:lnTo>
                    <a:pt x="5049012" y="751078"/>
                  </a:lnTo>
                  <a:lnTo>
                    <a:pt x="5111996" y="751078"/>
                  </a:lnTo>
                  <a:lnTo>
                    <a:pt x="5113147" y="750697"/>
                  </a:lnTo>
                  <a:lnTo>
                    <a:pt x="5043170" y="702056"/>
                  </a:lnTo>
                  <a:close/>
                </a:path>
                <a:path w="5113655" h="777875">
                  <a:moveTo>
                    <a:pt x="2794" y="0"/>
                  </a:moveTo>
                  <a:lnTo>
                    <a:pt x="0" y="18796"/>
                  </a:lnTo>
                  <a:lnTo>
                    <a:pt x="5036338" y="749239"/>
                  </a:lnTo>
                  <a:lnTo>
                    <a:pt x="5039058" y="730451"/>
                  </a:lnTo>
                  <a:lnTo>
                    <a:pt x="279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60932" y="3450348"/>
              <a:ext cx="3912108" cy="92962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414653" y="3490467"/>
              <a:ext cx="3732529" cy="773430"/>
            </a:xfrm>
            <a:custGeom>
              <a:avLst/>
              <a:gdLst/>
              <a:ahLst/>
              <a:cxnLst/>
              <a:rect l="l" t="t" r="r" b="b"/>
              <a:pathLst>
                <a:path w="3732529" h="773429">
                  <a:moveTo>
                    <a:pt x="3655924" y="745297"/>
                  </a:moveTo>
                  <a:lnTo>
                    <a:pt x="3650361" y="773303"/>
                  </a:lnTo>
                  <a:lnTo>
                    <a:pt x="3732530" y="750697"/>
                  </a:lnTo>
                  <a:lnTo>
                    <a:pt x="3728763" y="747776"/>
                  </a:lnTo>
                  <a:lnTo>
                    <a:pt x="3668395" y="747776"/>
                  </a:lnTo>
                  <a:lnTo>
                    <a:pt x="3655924" y="745297"/>
                  </a:lnTo>
                  <a:close/>
                </a:path>
                <a:path w="3732529" h="773429">
                  <a:moveTo>
                    <a:pt x="3659655" y="726511"/>
                  </a:moveTo>
                  <a:lnTo>
                    <a:pt x="3655924" y="745297"/>
                  </a:lnTo>
                  <a:lnTo>
                    <a:pt x="3668395" y="747776"/>
                  </a:lnTo>
                  <a:lnTo>
                    <a:pt x="3672078" y="728980"/>
                  </a:lnTo>
                  <a:lnTo>
                    <a:pt x="3659655" y="726511"/>
                  </a:lnTo>
                  <a:close/>
                </a:path>
                <a:path w="3732529" h="773429">
                  <a:moveTo>
                    <a:pt x="3665220" y="698500"/>
                  </a:moveTo>
                  <a:lnTo>
                    <a:pt x="3659655" y="726511"/>
                  </a:lnTo>
                  <a:lnTo>
                    <a:pt x="3672078" y="728980"/>
                  </a:lnTo>
                  <a:lnTo>
                    <a:pt x="3668395" y="747776"/>
                  </a:lnTo>
                  <a:lnTo>
                    <a:pt x="3728763" y="747776"/>
                  </a:lnTo>
                  <a:lnTo>
                    <a:pt x="3665220" y="698500"/>
                  </a:lnTo>
                  <a:close/>
                </a:path>
                <a:path w="3732529" h="773429">
                  <a:moveTo>
                    <a:pt x="3810" y="0"/>
                  </a:moveTo>
                  <a:lnTo>
                    <a:pt x="0" y="18796"/>
                  </a:lnTo>
                  <a:lnTo>
                    <a:pt x="3655924" y="745297"/>
                  </a:lnTo>
                  <a:lnTo>
                    <a:pt x="3659655" y="726511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94660" y="3450348"/>
              <a:ext cx="8473440" cy="92962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124961" y="3490340"/>
              <a:ext cx="8294370" cy="782320"/>
            </a:xfrm>
            <a:custGeom>
              <a:avLst/>
              <a:gdLst/>
              <a:ahLst/>
              <a:cxnLst/>
              <a:rect l="l" t="t" r="r" b="b"/>
              <a:pathLst>
                <a:path w="8294370" h="782320">
                  <a:moveTo>
                    <a:pt x="72517" y="706120"/>
                  </a:moveTo>
                  <a:lnTo>
                    <a:pt x="0" y="750824"/>
                  </a:lnTo>
                  <a:lnTo>
                    <a:pt x="79248" y="782066"/>
                  </a:lnTo>
                  <a:lnTo>
                    <a:pt x="76827" y="754761"/>
                  </a:lnTo>
                  <a:lnTo>
                    <a:pt x="64007" y="754761"/>
                  </a:lnTo>
                  <a:lnTo>
                    <a:pt x="62356" y="735711"/>
                  </a:lnTo>
                  <a:lnTo>
                    <a:pt x="75039" y="734577"/>
                  </a:lnTo>
                  <a:lnTo>
                    <a:pt x="72517" y="706120"/>
                  </a:lnTo>
                  <a:close/>
                </a:path>
                <a:path w="8294370" h="782320">
                  <a:moveTo>
                    <a:pt x="75039" y="734577"/>
                  </a:moveTo>
                  <a:lnTo>
                    <a:pt x="62356" y="735711"/>
                  </a:lnTo>
                  <a:lnTo>
                    <a:pt x="63909" y="753623"/>
                  </a:lnTo>
                  <a:lnTo>
                    <a:pt x="64007" y="754761"/>
                  </a:lnTo>
                  <a:lnTo>
                    <a:pt x="76727" y="753623"/>
                  </a:lnTo>
                  <a:lnTo>
                    <a:pt x="75139" y="735711"/>
                  </a:lnTo>
                  <a:lnTo>
                    <a:pt x="75039" y="734577"/>
                  </a:lnTo>
                  <a:close/>
                </a:path>
                <a:path w="8294370" h="782320">
                  <a:moveTo>
                    <a:pt x="76727" y="753623"/>
                  </a:moveTo>
                  <a:lnTo>
                    <a:pt x="64007" y="754761"/>
                  </a:lnTo>
                  <a:lnTo>
                    <a:pt x="76827" y="754761"/>
                  </a:lnTo>
                  <a:lnTo>
                    <a:pt x="76727" y="753623"/>
                  </a:lnTo>
                  <a:close/>
                </a:path>
                <a:path w="8294370" h="782320">
                  <a:moveTo>
                    <a:pt x="8292211" y="0"/>
                  </a:moveTo>
                  <a:lnTo>
                    <a:pt x="75039" y="734577"/>
                  </a:lnTo>
                  <a:lnTo>
                    <a:pt x="76727" y="753623"/>
                  </a:lnTo>
                  <a:lnTo>
                    <a:pt x="8293988" y="19050"/>
                  </a:lnTo>
                  <a:lnTo>
                    <a:pt x="829221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52360" y="3450348"/>
              <a:ext cx="4017263" cy="112317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7582661" y="3490594"/>
              <a:ext cx="3837940" cy="963294"/>
            </a:xfrm>
            <a:custGeom>
              <a:avLst/>
              <a:gdLst/>
              <a:ahLst/>
              <a:cxnLst/>
              <a:rect l="l" t="t" r="r" b="b"/>
              <a:pathLst>
                <a:path w="3837940" h="963295">
                  <a:moveTo>
                    <a:pt x="65024" y="889253"/>
                  </a:moveTo>
                  <a:lnTo>
                    <a:pt x="0" y="944244"/>
                  </a:lnTo>
                  <a:lnTo>
                    <a:pt x="83058" y="963294"/>
                  </a:lnTo>
                  <a:lnTo>
                    <a:pt x="77026" y="938529"/>
                  </a:lnTo>
                  <a:lnTo>
                    <a:pt x="64008" y="938529"/>
                  </a:lnTo>
                  <a:lnTo>
                    <a:pt x="59436" y="919987"/>
                  </a:lnTo>
                  <a:lnTo>
                    <a:pt x="71777" y="916979"/>
                  </a:lnTo>
                  <a:lnTo>
                    <a:pt x="65024" y="889253"/>
                  </a:lnTo>
                  <a:close/>
                </a:path>
                <a:path w="3837940" h="963295">
                  <a:moveTo>
                    <a:pt x="71777" y="916979"/>
                  </a:moveTo>
                  <a:lnTo>
                    <a:pt x="59436" y="919987"/>
                  </a:lnTo>
                  <a:lnTo>
                    <a:pt x="64008" y="938529"/>
                  </a:lnTo>
                  <a:lnTo>
                    <a:pt x="76296" y="935534"/>
                  </a:lnTo>
                  <a:lnTo>
                    <a:pt x="71777" y="916979"/>
                  </a:lnTo>
                  <a:close/>
                </a:path>
                <a:path w="3837940" h="963295">
                  <a:moveTo>
                    <a:pt x="76296" y="935534"/>
                  </a:moveTo>
                  <a:lnTo>
                    <a:pt x="64008" y="938529"/>
                  </a:lnTo>
                  <a:lnTo>
                    <a:pt x="77026" y="938529"/>
                  </a:lnTo>
                  <a:lnTo>
                    <a:pt x="76296" y="935534"/>
                  </a:lnTo>
                  <a:close/>
                </a:path>
                <a:path w="3837940" h="963295">
                  <a:moveTo>
                    <a:pt x="3833114" y="0"/>
                  </a:moveTo>
                  <a:lnTo>
                    <a:pt x="71777" y="916979"/>
                  </a:lnTo>
                  <a:lnTo>
                    <a:pt x="76296" y="935534"/>
                  </a:lnTo>
                  <a:lnTo>
                    <a:pt x="3837686" y="18541"/>
                  </a:lnTo>
                  <a:lnTo>
                    <a:pt x="38331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52360" y="3468623"/>
              <a:ext cx="2959607" cy="1609344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7582661" y="3509644"/>
              <a:ext cx="2781300" cy="1431290"/>
            </a:xfrm>
            <a:custGeom>
              <a:avLst/>
              <a:gdLst/>
              <a:ahLst/>
              <a:cxnLst/>
              <a:rect l="l" t="t" r="r" b="b"/>
              <a:pathLst>
                <a:path w="2781300" h="1431289">
                  <a:moveTo>
                    <a:pt x="50419" y="1362202"/>
                  </a:moveTo>
                  <a:lnTo>
                    <a:pt x="0" y="1430908"/>
                  </a:lnTo>
                  <a:lnTo>
                    <a:pt x="85217" y="1430019"/>
                  </a:lnTo>
                  <a:lnTo>
                    <a:pt x="75181" y="1410461"/>
                  </a:lnTo>
                  <a:lnTo>
                    <a:pt x="60833" y="1410461"/>
                  </a:lnTo>
                  <a:lnTo>
                    <a:pt x="52197" y="1393443"/>
                  </a:lnTo>
                  <a:lnTo>
                    <a:pt x="63482" y="1387662"/>
                  </a:lnTo>
                  <a:lnTo>
                    <a:pt x="50419" y="1362202"/>
                  </a:lnTo>
                  <a:close/>
                </a:path>
                <a:path w="2781300" h="1431289">
                  <a:moveTo>
                    <a:pt x="63482" y="1387662"/>
                  </a:moveTo>
                  <a:lnTo>
                    <a:pt x="52197" y="1393443"/>
                  </a:lnTo>
                  <a:lnTo>
                    <a:pt x="60833" y="1410461"/>
                  </a:lnTo>
                  <a:lnTo>
                    <a:pt x="72195" y="1404641"/>
                  </a:lnTo>
                  <a:lnTo>
                    <a:pt x="63482" y="1387662"/>
                  </a:lnTo>
                  <a:close/>
                </a:path>
                <a:path w="2781300" h="1431289">
                  <a:moveTo>
                    <a:pt x="72195" y="1404641"/>
                  </a:moveTo>
                  <a:lnTo>
                    <a:pt x="60833" y="1410461"/>
                  </a:lnTo>
                  <a:lnTo>
                    <a:pt x="75181" y="1410461"/>
                  </a:lnTo>
                  <a:lnTo>
                    <a:pt x="72195" y="1404641"/>
                  </a:lnTo>
                  <a:close/>
                </a:path>
                <a:path w="2781300" h="1431289">
                  <a:moveTo>
                    <a:pt x="2772156" y="0"/>
                  </a:moveTo>
                  <a:lnTo>
                    <a:pt x="63482" y="1387662"/>
                  </a:lnTo>
                  <a:lnTo>
                    <a:pt x="72195" y="1404641"/>
                  </a:lnTo>
                  <a:lnTo>
                    <a:pt x="2780919" y="17017"/>
                  </a:lnTo>
                  <a:lnTo>
                    <a:pt x="277215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27988" y="3468598"/>
              <a:ext cx="1659636" cy="923569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558194" y="3509644"/>
              <a:ext cx="1480820" cy="745490"/>
            </a:xfrm>
            <a:custGeom>
              <a:avLst/>
              <a:gdLst/>
              <a:ahLst/>
              <a:cxnLst/>
              <a:rect l="l" t="t" r="r" b="b"/>
              <a:pathLst>
                <a:path w="1480820" h="745489">
                  <a:moveTo>
                    <a:pt x="51276" y="677036"/>
                  </a:moveTo>
                  <a:lnTo>
                    <a:pt x="0" y="745235"/>
                  </a:lnTo>
                  <a:lnTo>
                    <a:pt x="85312" y="745235"/>
                  </a:lnTo>
                  <a:lnTo>
                    <a:pt x="75361" y="725296"/>
                  </a:lnTo>
                  <a:lnTo>
                    <a:pt x="61182" y="725296"/>
                  </a:lnTo>
                  <a:lnTo>
                    <a:pt x="52673" y="708278"/>
                  </a:lnTo>
                  <a:lnTo>
                    <a:pt x="64038" y="702608"/>
                  </a:lnTo>
                  <a:lnTo>
                    <a:pt x="51276" y="677036"/>
                  </a:lnTo>
                  <a:close/>
                </a:path>
                <a:path w="1480820" h="745489">
                  <a:moveTo>
                    <a:pt x="64038" y="702608"/>
                  </a:moveTo>
                  <a:lnTo>
                    <a:pt x="52673" y="708278"/>
                  </a:lnTo>
                  <a:lnTo>
                    <a:pt x="61182" y="725296"/>
                  </a:lnTo>
                  <a:lnTo>
                    <a:pt x="72534" y="719632"/>
                  </a:lnTo>
                  <a:lnTo>
                    <a:pt x="64038" y="702608"/>
                  </a:lnTo>
                  <a:close/>
                </a:path>
                <a:path w="1480820" h="745489">
                  <a:moveTo>
                    <a:pt x="72534" y="719632"/>
                  </a:moveTo>
                  <a:lnTo>
                    <a:pt x="61182" y="725296"/>
                  </a:lnTo>
                  <a:lnTo>
                    <a:pt x="75361" y="725296"/>
                  </a:lnTo>
                  <a:lnTo>
                    <a:pt x="72534" y="719632"/>
                  </a:lnTo>
                  <a:close/>
                </a:path>
                <a:path w="1480820" h="745489">
                  <a:moveTo>
                    <a:pt x="1472279" y="0"/>
                  </a:moveTo>
                  <a:lnTo>
                    <a:pt x="64038" y="702608"/>
                  </a:lnTo>
                  <a:lnTo>
                    <a:pt x="72534" y="719632"/>
                  </a:lnTo>
                  <a:lnTo>
                    <a:pt x="1480661" y="17017"/>
                  </a:lnTo>
                  <a:lnTo>
                    <a:pt x="1472279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72056" y="3450348"/>
              <a:ext cx="5806440" cy="929627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102358" y="3490467"/>
              <a:ext cx="5627370" cy="779145"/>
            </a:xfrm>
            <a:custGeom>
              <a:avLst/>
              <a:gdLst/>
              <a:ahLst/>
              <a:cxnLst/>
              <a:rect l="l" t="t" r="r" b="b"/>
              <a:pathLst>
                <a:path w="5627370" h="779145">
                  <a:moveTo>
                    <a:pt x="70612" y="703072"/>
                  </a:moveTo>
                  <a:lnTo>
                    <a:pt x="0" y="750697"/>
                  </a:lnTo>
                  <a:lnTo>
                    <a:pt x="80518" y="778637"/>
                  </a:lnTo>
                  <a:lnTo>
                    <a:pt x="77021" y="751967"/>
                  </a:lnTo>
                  <a:lnTo>
                    <a:pt x="64135" y="751967"/>
                  </a:lnTo>
                  <a:lnTo>
                    <a:pt x="61722" y="733044"/>
                  </a:lnTo>
                  <a:lnTo>
                    <a:pt x="74323" y="731383"/>
                  </a:lnTo>
                  <a:lnTo>
                    <a:pt x="70612" y="703072"/>
                  </a:lnTo>
                  <a:close/>
                </a:path>
                <a:path w="5627370" h="779145">
                  <a:moveTo>
                    <a:pt x="74323" y="731383"/>
                  </a:moveTo>
                  <a:lnTo>
                    <a:pt x="61722" y="733044"/>
                  </a:lnTo>
                  <a:lnTo>
                    <a:pt x="64135" y="751967"/>
                  </a:lnTo>
                  <a:lnTo>
                    <a:pt x="76802" y="750297"/>
                  </a:lnTo>
                  <a:lnTo>
                    <a:pt x="74323" y="731383"/>
                  </a:lnTo>
                  <a:close/>
                </a:path>
                <a:path w="5627370" h="779145">
                  <a:moveTo>
                    <a:pt x="76802" y="750297"/>
                  </a:moveTo>
                  <a:lnTo>
                    <a:pt x="64135" y="751967"/>
                  </a:lnTo>
                  <a:lnTo>
                    <a:pt x="77021" y="751967"/>
                  </a:lnTo>
                  <a:lnTo>
                    <a:pt x="76855" y="750697"/>
                  </a:lnTo>
                  <a:lnTo>
                    <a:pt x="76802" y="750297"/>
                  </a:lnTo>
                  <a:close/>
                </a:path>
                <a:path w="5627370" h="779145">
                  <a:moveTo>
                    <a:pt x="5624830" y="0"/>
                  </a:moveTo>
                  <a:lnTo>
                    <a:pt x="74323" y="731383"/>
                  </a:lnTo>
                  <a:lnTo>
                    <a:pt x="76802" y="750297"/>
                  </a:lnTo>
                  <a:lnTo>
                    <a:pt x="5627370" y="18796"/>
                  </a:lnTo>
                  <a:lnTo>
                    <a:pt x="562483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5815" y="1338833"/>
            <a:ext cx="952817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i="1" dirty="0">
                <a:latin typeface="Calibri"/>
                <a:cs typeface="Calibri"/>
              </a:rPr>
              <a:t>«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spc="-25" dirty="0">
                <a:latin typeface="Calibri"/>
                <a:cs typeface="Calibri"/>
              </a:rPr>
              <a:t>L’acrosport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est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une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discipline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collective</a:t>
            </a:r>
            <a:r>
              <a:rPr sz="1400" b="1" i="1" spc="-2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de</a:t>
            </a:r>
            <a:r>
              <a:rPr sz="1400" b="1" i="1" spc="-2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production</a:t>
            </a:r>
            <a:r>
              <a:rPr sz="1400" b="1" i="1" spc="-5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de</a:t>
            </a:r>
            <a:r>
              <a:rPr sz="1400" b="1" i="1" spc="-3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formes</a:t>
            </a:r>
            <a:r>
              <a:rPr sz="1400" b="1" i="1" spc="-2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acrobatiques,</a:t>
            </a:r>
            <a:r>
              <a:rPr sz="1400" b="1" i="1" spc="-4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de</a:t>
            </a:r>
            <a:r>
              <a:rPr sz="1400" b="1" i="1" spc="-3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groupe</a:t>
            </a:r>
            <a:r>
              <a:rPr sz="1400" b="1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et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individuelles</a:t>
            </a:r>
            <a:r>
              <a:rPr sz="1400" i="1" dirty="0">
                <a:latin typeface="Calibri"/>
                <a:cs typeface="Calibri"/>
              </a:rPr>
              <a:t>,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liés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entre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elles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par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spc="-25" dirty="0">
                <a:latin typeface="Calibri"/>
                <a:cs typeface="Calibri"/>
              </a:rPr>
              <a:t>la </a:t>
            </a:r>
            <a:r>
              <a:rPr sz="1400" i="1" dirty="0">
                <a:latin typeface="Calibri"/>
                <a:cs typeface="Calibri"/>
              </a:rPr>
              <a:t>chorégraphie,</a:t>
            </a:r>
            <a:r>
              <a:rPr sz="1400" i="1" spc="-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et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destinée</a:t>
            </a:r>
            <a:r>
              <a:rPr sz="1400" b="1" i="1" spc="-4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à</a:t>
            </a:r>
            <a:r>
              <a:rPr sz="1400" b="1" i="1" spc="-4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être</a:t>
            </a:r>
            <a:r>
              <a:rPr sz="1400" b="1" i="1" spc="-4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vue</a:t>
            </a:r>
            <a:r>
              <a:rPr sz="1400" b="1" i="1" spc="-3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et</a:t>
            </a:r>
            <a:r>
              <a:rPr sz="1400" b="1" i="1" spc="-3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jugée.</a:t>
            </a:r>
            <a:r>
              <a:rPr sz="1400" b="1" i="1" spc="-60" dirty="0">
                <a:latin typeface="Calibri"/>
                <a:cs typeface="Calibri"/>
              </a:rPr>
              <a:t> </a:t>
            </a:r>
            <a:r>
              <a:rPr sz="1400" i="1" spc="-50" dirty="0"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i="1" dirty="0">
                <a:latin typeface="Calibri"/>
                <a:cs typeface="Calibri"/>
              </a:rPr>
              <a:t>Carine</a:t>
            </a:r>
            <a:r>
              <a:rPr sz="1400" b="1" i="1" spc="-4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Charlier,</a:t>
            </a:r>
            <a:r>
              <a:rPr sz="1400" b="1" i="1" spc="-30" dirty="0">
                <a:latin typeface="Calibri"/>
                <a:cs typeface="Calibri"/>
              </a:rPr>
              <a:t> </a:t>
            </a:r>
            <a:r>
              <a:rPr sz="1400" b="1" i="1" spc="-20" dirty="0">
                <a:latin typeface="Calibri"/>
                <a:cs typeface="Calibri"/>
              </a:rPr>
              <a:t>1999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3146" y="324294"/>
            <a:ext cx="1428750" cy="331470"/>
            <a:chOff x="283146" y="324294"/>
            <a:chExt cx="1428750" cy="331470"/>
          </a:xfrm>
        </p:grpSpPr>
        <p:sp>
          <p:nvSpPr>
            <p:cNvPr id="4" name="object 4"/>
            <p:cNvSpPr/>
            <p:nvPr/>
          </p:nvSpPr>
          <p:spPr>
            <a:xfrm>
              <a:off x="291084" y="332231"/>
              <a:ext cx="1412875" cy="315595"/>
            </a:xfrm>
            <a:custGeom>
              <a:avLst/>
              <a:gdLst/>
              <a:ahLst/>
              <a:cxnLst/>
              <a:rect l="l" t="t" r="r" b="b"/>
              <a:pathLst>
                <a:path w="1412875" h="315595">
                  <a:moveTo>
                    <a:pt x="1360170" y="0"/>
                  </a:moveTo>
                  <a:lnTo>
                    <a:pt x="52577" y="0"/>
                  </a:lnTo>
                  <a:lnTo>
                    <a:pt x="32114" y="4125"/>
                  </a:lnTo>
                  <a:lnTo>
                    <a:pt x="15401" y="15382"/>
                  </a:lnTo>
                  <a:lnTo>
                    <a:pt x="4132" y="32093"/>
                  </a:lnTo>
                  <a:lnTo>
                    <a:pt x="0" y="52578"/>
                  </a:lnTo>
                  <a:lnTo>
                    <a:pt x="0" y="262890"/>
                  </a:lnTo>
                  <a:lnTo>
                    <a:pt x="4132" y="283374"/>
                  </a:lnTo>
                  <a:lnTo>
                    <a:pt x="15401" y="300085"/>
                  </a:lnTo>
                  <a:lnTo>
                    <a:pt x="32114" y="311342"/>
                  </a:lnTo>
                  <a:lnTo>
                    <a:pt x="52577" y="315468"/>
                  </a:lnTo>
                  <a:lnTo>
                    <a:pt x="1360170" y="315468"/>
                  </a:lnTo>
                  <a:lnTo>
                    <a:pt x="1380654" y="311342"/>
                  </a:lnTo>
                  <a:lnTo>
                    <a:pt x="1397365" y="300085"/>
                  </a:lnTo>
                  <a:lnTo>
                    <a:pt x="1408622" y="283374"/>
                  </a:lnTo>
                  <a:lnTo>
                    <a:pt x="1412748" y="262890"/>
                  </a:lnTo>
                  <a:lnTo>
                    <a:pt x="1412748" y="52578"/>
                  </a:lnTo>
                  <a:lnTo>
                    <a:pt x="1408622" y="32093"/>
                  </a:lnTo>
                  <a:lnTo>
                    <a:pt x="1397365" y="15382"/>
                  </a:lnTo>
                  <a:lnTo>
                    <a:pt x="1380654" y="4125"/>
                  </a:lnTo>
                  <a:lnTo>
                    <a:pt x="136017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084" y="332231"/>
              <a:ext cx="1412875" cy="315595"/>
            </a:xfrm>
            <a:custGeom>
              <a:avLst/>
              <a:gdLst/>
              <a:ahLst/>
              <a:cxnLst/>
              <a:rect l="l" t="t" r="r" b="b"/>
              <a:pathLst>
                <a:path w="1412875" h="315595">
                  <a:moveTo>
                    <a:pt x="0" y="52578"/>
                  </a:moveTo>
                  <a:lnTo>
                    <a:pt x="4132" y="32093"/>
                  </a:lnTo>
                  <a:lnTo>
                    <a:pt x="15401" y="15382"/>
                  </a:lnTo>
                  <a:lnTo>
                    <a:pt x="32114" y="4125"/>
                  </a:lnTo>
                  <a:lnTo>
                    <a:pt x="52577" y="0"/>
                  </a:lnTo>
                  <a:lnTo>
                    <a:pt x="1360170" y="0"/>
                  </a:lnTo>
                  <a:lnTo>
                    <a:pt x="1380654" y="4125"/>
                  </a:lnTo>
                  <a:lnTo>
                    <a:pt x="1397365" y="15382"/>
                  </a:lnTo>
                  <a:lnTo>
                    <a:pt x="1408622" y="32093"/>
                  </a:lnTo>
                  <a:lnTo>
                    <a:pt x="1412748" y="52578"/>
                  </a:lnTo>
                  <a:lnTo>
                    <a:pt x="1412748" y="262890"/>
                  </a:lnTo>
                  <a:lnTo>
                    <a:pt x="1408622" y="283374"/>
                  </a:lnTo>
                  <a:lnTo>
                    <a:pt x="1397365" y="300085"/>
                  </a:lnTo>
                  <a:lnTo>
                    <a:pt x="1380654" y="311342"/>
                  </a:lnTo>
                  <a:lnTo>
                    <a:pt x="1360170" y="315468"/>
                  </a:lnTo>
                  <a:lnTo>
                    <a:pt x="52577" y="315468"/>
                  </a:lnTo>
                  <a:lnTo>
                    <a:pt x="32114" y="311342"/>
                  </a:lnTo>
                  <a:lnTo>
                    <a:pt x="15401" y="300085"/>
                  </a:lnTo>
                  <a:lnTo>
                    <a:pt x="4132" y="283374"/>
                  </a:lnTo>
                  <a:lnTo>
                    <a:pt x="0" y="262890"/>
                  </a:lnTo>
                  <a:lnTo>
                    <a:pt x="0" y="52578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1087" y="343027"/>
            <a:ext cx="13931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781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CITATIONS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1544" y="330708"/>
            <a:ext cx="11673205" cy="6023610"/>
            <a:chOff x="161544" y="330708"/>
            <a:chExt cx="11673205" cy="602361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11967" y="330708"/>
              <a:ext cx="1422653" cy="27089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544" y="2426208"/>
              <a:ext cx="1541526" cy="225628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44100" y="4463796"/>
              <a:ext cx="1890522" cy="1890522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782317" y="3207766"/>
            <a:ext cx="947039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i="1" dirty="0">
                <a:latin typeface="Calibri"/>
                <a:cs typeface="Calibri"/>
              </a:rPr>
              <a:t>"C'est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une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activité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à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visé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artistique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qui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fait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appel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à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des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notions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gymniques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liées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à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l'action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du</a:t>
            </a:r>
            <a:r>
              <a:rPr sz="1400" i="1" spc="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tonique</a:t>
            </a:r>
            <a:r>
              <a:rPr sz="1400" b="1" i="1" spc="-5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du</a:t>
            </a:r>
            <a:r>
              <a:rPr sz="1400" b="1" i="1" spc="-3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corps</a:t>
            </a:r>
            <a:r>
              <a:rPr sz="1400" b="1" i="1" spc="-4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en</a:t>
            </a:r>
            <a:r>
              <a:rPr sz="1400" b="1" i="1" spc="-2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mouvement</a:t>
            </a:r>
            <a:r>
              <a:rPr sz="1400" i="1" dirty="0">
                <a:latin typeface="Calibri"/>
                <a:cs typeface="Calibri"/>
              </a:rPr>
              <a:t>,</a:t>
            </a:r>
            <a:r>
              <a:rPr sz="1400" i="1" spc="-50" dirty="0">
                <a:latin typeface="Calibri"/>
                <a:cs typeface="Calibri"/>
              </a:rPr>
              <a:t> </a:t>
            </a:r>
            <a:r>
              <a:rPr sz="1400" i="1" spc="-25" dirty="0">
                <a:latin typeface="Calibri"/>
                <a:cs typeface="Calibri"/>
              </a:rPr>
              <a:t>en </a:t>
            </a:r>
            <a:r>
              <a:rPr sz="1400" i="1" spc="-10" dirty="0">
                <a:latin typeface="Calibri"/>
                <a:cs typeface="Calibri"/>
              </a:rPr>
              <a:t>intégrant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les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notions</a:t>
            </a:r>
            <a:r>
              <a:rPr sz="1400" i="1" spc="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fondamentales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10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correction</a:t>
            </a:r>
            <a:r>
              <a:rPr sz="1400" i="1" spc="-10" dirty="0">
                <a:latin typeface="Calibri"/>
                <a:cs typeface="Calibri"/>
              </a:rPr>
              <a:t>,</a:t>
            </a:r>
            <a:r>
              <a:rPr sz="1400" i="1" spc="-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continuité</a:t>
            </a:r>
            <a:r>
              <a:rPr sz="1400" b="1" i="1" spc="-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et</a:t>
            </a:r>
            <a:r>
              <a:rPr sz="1400" i="1" spc="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d'occupation</a:t>
            </a:r>
            <a:r>
              <a:rPr sz="1400" b="1" i="1" spc="-5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l'espace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en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relation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avec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d'autres</a:t>
            </a:r>
            <a:r>
              <a:rPr sz="1400" i="1" spc="-10" dirty="0">
                <a:latin typeface="Calibri"/>
                <a:cs typeface="Calibri"/>
              </a:rPr>
              <a:t> partenaires". </a:t>
            </a:r>
            <a:r>
              <a:rPr sz="1400" b="1" i="1" dirty="0">
                <a:latin typeface="Calibri"/>
                <a:cs typeface="Calibri"/>
              </a:rPr>
              <a:t>Olivier</a:t>
            </a:r>
            <a:r>
              <a:rPr sz="1400" b="1" i="1" spc="-20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FEIGEAN</a:t>
            </a:r>
            <a:r>
              <a:rPr sz="1400" b="1" i="1" spc="-45" dirty="0">
                <a:latin typeface="Calibri"/>
                <a:cs typeface="Calibri"/>
              </a:rPr>
              <a:t> </a:t>
            </a:r>
            <a:r>
              <a:rPr sz="1400" b="1" i="1" spc="-20" dirty="0">
                <a:latin typeface="Calibri"/>
                <a:cs typeface="Calibri"/>
              </a:rPr>
              <a:t>2003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9214" y="5246623"/>
            <a:ext cx="893635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Calibri"/>
                <a:cs typeface="Calibri"/>
              </a:rPr>
              <a:t>«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…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l'analyse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du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code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pointage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et du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fonctionnement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en</a:t>
            </a:r>
            <a:r>
              <a:rPr sz="1400" i="1" spc="-10" dirty="0">
                <a:latin typeface="Calibri"/>
                <a:cs typeface="Calibri"/>
              </a:rPr>
              <a:t> compétition,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indique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clairement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que</a:t>
            </a:r>
            <a:r>
              <a:rPr sz="1400" i="1" spc="114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la</a:t>
            </a:r>
            <a:r>
              <a:rPr sz="1400" i="1" spc="11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maîtrise</a:t>
            </a:r>
            <a:r>
              <a:rPr sz="1400" b="1" i="1" spc="8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acrobatique</a:t>
            </a:r>
            <a:r>
              <a:rPr sz="1400" b="1" i="1" spc="75" dirty="0">
                <a:latin typeface="Calibri"/>
                <a:cs typeface="Calibri"/>
              </a:rPr>
              <a:t> </a:t>
            </a:r>
            <a:r>
              <a:rPr sz="1400" i="1" spc="-25" dirty="0">
                <a:latin typeface="Calibri"/>
                <a:cs typeface="Calibri"/>
              </a:rPr>
              <a:t>au </a:t>
            </a:r>
            <a:r>
              <a:rPr sz="1400" i="1" dirty="0">
                <a:latin typeface="Calibri"/>
                <a:cs typeface="Calibri"/>
              </a:rPr>
              <a:t>sein</a:t>
            </a:r>
            <a:r>
              <a:rPr sz="1400" i="1" spc="9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des</a:t>
            </a:r>
            <a:r>
              <a:rPr sz="1400" i="1" spc="8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pyramides</a:t>
            </a:r>
            <a:r>
              <a:rPr sz="1400" i="1" spc="10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organise</a:t>
            </a:r>
            <a:r>
              <a:rPr sz="1400" b="1" i="1" spc="6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l'ensemble</a:t>
            </a:r>
            <a:r>
              <a:rPr sz="1400" b="1" i="1" spc="7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de</a:t>
            </a:r>
            <a:r>
              <a:rPr sz="1400" b="1" i="1" spc="9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la</a:t>
            </a:r>
            <a:r>
              <a:rPr sz="1400" b="1" i="1" spc="9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discipline</a:t>
            </a:r>
            <a:r>
              <a:rPr sz="1400" i="1" dirty="0">
                <a:latin typeface="Calibri"/>
                <a:cs typeface="Calibri"/>
              </a:rPr>
              <a:t>.</a:t>
            </a:r>
            <a:r>
              <a:rPr sz="1400" i="1" spc="7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Il</a:t>
            </a:r>
            <a:r>
              <a:rPr sz="1400" i="1" spc="10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ne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faut</a:t>
            </a:r>
            <a:r>
              <a:rPr sz="1400" i="1" spc="1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considérer</a:t>
            </a:r>
            <a:r>
              <a:rPr sz="1400" i="1" spc="8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la</a:t>
            </a:r>
            <a:r>
              <a:rPr sz="1400" i="1" spc="1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chorégraphie,</a:t>
            </a:r>
            <a:r>
              <a:rPr sz="1400" i="1" spc="8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la</a:t>
            </a:r>
            <a:r>
              <a:rPr sz="1400" i="1" spc="10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mise</a:t>
            </a:r>
            <a:r>
              <a:rPr sz="1400" i="1" spc="10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en</a:t>
            </a:r>
            <a:r>
              <a:rPr sz="1400" i="1" spc="10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musique,</a:t>
            </a:r>
            <a:r>
              <a:rPr sz="1400" i="1" spc="105" dirty="0">
                <a:latin typeface="Calibri"/>
                <a:cs typeface="Calibri"/>
              </a:rPr>
              <a:t> </a:t>
            </a:r>
            <a:r>
              <a:rPr sz="1400" i="1" spc="-25" dirty="0">
                <a:latin typeface="Calibri"/>
                <a:cs typeface="Calibri"/>
              </a:rPr>
              <a:t>et </a:t>
            </a:r>
            <a:r>
              <a:rPr sz="1400" i="1" dirty="0">
                <a:latin typeface="Calibri"/>
                <a:cs typeface="Calibri"/>
              </a:rPr>
              <a:t>l'expressivité</a:t>
            </a:r>
            <a:r>
              <a:rPr sz="1400" i="1" spc="7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éventuelle</a:t>
            </a:r>
            <a:r>
              <a:rPr sz="1400" i="1" spc="8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des</a:t>
            </a:r>
            <a:r>
              <a:rPr sz="1400" i="1" spc="8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sportifs,</a:t>
            </a:r>
            <a:r>
              <a:rPr sz="1400" i="1" spc="-5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que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comme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des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façons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présenter</a:t>
            </a:r>
            <a:r>
              <a:rPr sz="1400" i="1" spc="-5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l'acrobatie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à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un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jury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spc="-50" dirty="0"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i="1" dirty="0">
                <a:latin typeface="Calibri"/>
                <a:cs typeface="Calibri"/>
              </a:rPr>
              <a:t>Claude</a:t>
            </a:r>
            <a:r>
              <a:rPr sz="1400" b="1" i="1" spc="-40" dirty="0">
                <a:latin typeface="Calibri"/>
                <a:cs typeface="Calibri"/>
              </a:rPr>
              <a:t> </a:t>
            </a:r>
            <a:r>
              <a:rPr sz="1400" b="1" i="1" spc="-25" dirty="0">
                <a:latin typeface="Calibri"/>
                <a:cs typeface="Calibri"/>
              </a:rPr>
              <a:t>BERTHELOT, </a:t>
            </a:r>
            <a:r>
              <a:rPr sz="1400" b="1" i="1" dirty="0">
                <a:latin typeface="Calibri"/>
                <a:cs typeface="Calibri"/>
              </a:rPr>
              <a:t>cours</a:t>
            </a:r>
            <a:r>
              <a:rPr sz="1400" b="1" i="1" spc="-4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CNED</a:t>
            </a:r>
            <a:r>
              <a:rPr sz="1400" b="1" i="1" spc="-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agrégation</a:t>
            </a:r>
            <a:r>
              <a:rPr sz="1400" b="1" i="1" spc="-5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interne</a:t>
            </a:r>
            <a:r>
              <a:rPr sz="1400" b="1" i="1" spc="-30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EPS,</a:t>
            </a:r>
            <a:r>
              <a:rPr sz="1400" b="1" i="1" spc="-5" dirty="0">
                <a:latin typeface="Calibri"/>
                <a:cs typeface="Calibri"/>
              </a:rPr>
              <a:t> </a:t>
            </a:r>
            <a:r>
              <a:rPr sz="1400" b="1" i="1" spc="-20" dirty="0">
                <a:latin typeface="Calibri"/>
                <a:cs typeface="Calibri"/>
              </a:rPr>
              <a:t>2007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67284" y="198120"/>
              <a:ext cx="3088005" cy="365760"/>
            </a:xfrm>
            <a:custGeom>
              <a:avLst/>
              <a:gdLst/>
              <a:ahLst/>
              <a:cxnLst/>
              <a:rect l="l" t="t" r="r" b="b"/>
              <a:pathLst>
                <a:path w="3088004" h="365759">
                  <a:moveTo>
                    <a:pt x="3026664" y="0"/>
                  </a:moveTo>
                  <a:lnTo>
                    <a:pt x="60959" y="0"/>
                  </a:lnTo>
                  <a:lnTo>
                    <a:pt x="37231" y="4792"/>
                  </a:lnTo>
                  <a:lnTo>
                    <a:pt x="17854" y="17859"/>
                  </a:lnTo>
                  <a:lnTo>
                    <a:pt x="4790" y="37236"/>
                  </a:lnTo>
                  <a:lnTo>
                    <a:pt x="0" y="60959"/>
                  </a:lnTo>
                  <a:lnTo>
                    <a:pt x="0" y="304800"/>
                  </a:lnTo>
                  <a:lnTo>
                    <a:pt x="4790" y="328523"/>
                  </a:lnTo>
                  <a:lnTo>
                    <a:pt x="17854" y="347900"/>
                  </a:lnTo>
                  <a:lnTo>
                    <a:pt x="37231" y="360967"/>
                  </a:lnTo>
                  <a:lnTo>
                    <a:pt x="60959" y="365759"/>
                  </a:lnTo>
                  <a:lnTo>
                    <a:pt x="3026664" y="365759"/>
                  </a:lnTo>
                  <a:lnTo>
                    <a:pt x="3050387" y="360967"/>
                  </a:lnTo>
                  <a:lnTo>
                    <a:pt x="3069764" y="347900"/>
                  </a:lnTo>
                  <a:lnTo>
                    <a:pt x="3082831" y="328523"/>
                  </a:lnTo>
                  <a:lnTo>
                    <a:pt x="3087624" y="304800"/>
                  </a:lnTo>
                  <a:lnTo>
                    <a:pt x="3087624" y="60959"/>
                  </a:lnTo>
                  <a:lnTo>
                    <a:pt x="3082831" y="37236"/>
                  </a:lnTo>
                  <a:lnTo>
                    <a:pt x="3069764" y="17859"/>
                  </a:lnTo>
                  <a:lnTo>
                    <a:pt x="3050387" y="4792"/>
                  </a:lnTo>
                  <a:lnTo>
                    <a:pt x="302666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7284" y="198120"/>
              <a:ext cx="3088005" cy="365760"/>
            </a:xfrm>
            <a:custGeom>
              <a:avLst/>
              <a:gdLst/>
              <a:ahLst/>
              <a:cxnLst/>
              <a:rect l="l" t="t" r="r" b="b"/>
              <a:pathLst>
                <a:path w="3088004" h="365759">
                  <a:moveTo>
                    <a:pt x="0" y="60959"/>
                  </a:moveTo>
                  <a:lnTo>
                    <a:pt x="4790" y="37236"/>
                  </a:lnTo>
                  <a:lnTo>
                    <a:pt x="17854" y="17859"/>
                  </a:lnTo>
                  <a:lnTo>
                    <a:pt x="37231" y="4792"/>
                  </a:lnTo>
                  <a:lnTo>
                    <a:pt x="60959" y="0"/>
                  </a:lnTo>
                  <a:lnTo>
                    <a:pt x="3026664" y="0"/>
                  </a:lnTo>
                  <a:lnTo>
                    <a:pt x="3050387" y="4792"/>
                  </a:lnTo>
                  <a:lnTo>
                    <a:pt x="3069764" y="17859"/>
                  </a:lnTo>
                  <a:lnTo>
                    <a:pt x="3082831" y="37236"/>
                  </a:lnTo>
                  <a:lnTo>
                    <a:pt x="3087624" y="60959"/>
                  </a:lnTo>
                  <a:lnTo>
                    <a:pt x="3087624" y="304800"/>
                  </a:lnTo>
                  <a:lnTo>
                    <a:pt x="3082831" y="328523"/>
                  </a:lnTo>
                  <a:lnTo>
                    <a:pt x="3069764" y="347900"/>
                  </a:lnTo>
                  <a:lnTo>
                    <a:pt x="3050387" y="360967"/>
                  </a:lnTo>
                  <a:lnTo>
                    <a:pt x="3026664" y="365759"/>
                  </a:lnTo>
                  <a:lnTo>
                    <a:pt x="60959" y="365759"/>
                  </a:lnTo>
                  <a:lnTo>
                    <a:pt x="37231" y="360967"/>
                  </a:lnTo>
                  <a:lnTo>
                    <a:pt x="17854" y="347900"/>
                  </a:lnTo>
                  <a:lnTo>
                    <a:pt x="4790" y="328523"/>
                  </a:lnTo>
                  <a:lnTo>
                    <a:pt x="0" y="304800"/>
                  </a:lnTo>
                  <a:lnTo>
                    <a:pt x="0" y="6095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0345">
              <a:lnSpc>
                <a:spcPct val="100000"/>
              </a:lnSpc>
              <a:spcBef>
                <a:spcPts val="105"/>
              </a:spcBef>
            </a:pPr>
            <a:r>
              <a:rPr dirty="0"/>
              <a:t>VOCABULAIRE</a:t>
            </a:r>
            <a:r>
              <a:rPr spc="-85" dirty="0"/>
              <a:t> </a:t>
            </a:r>
            <a:r>
              <a:rPr spc="-10" dirty="0"/>
              <a:t>SPECIFIQUE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47154" y="862266"/>
            <a:ext cx="11489055" cy="5725160"/>
            <a:chOff x="347154" y="862266"/>
            <a:chExt cx="11489055" cy="5725160"/>
          </a:xfrm>
        </p:grpSpPr>
        <p:sp>
          <p:nvSpPr>
            <p:cNvPr id="7" name="object 7"/>
            <p:cNvSpPr/>
            <p:nvPr/>
          </p:nvSpPr>
          <p:spPr>
            <a:xfrm>
              <a:off x="367283" y="870203"/>
              <a:ext cx="11460480" cy="684530"/>
            </a:xfrm>
            <a:custGeom>
              <a:avLst/>
              <a:gdLst/>
              <a:ahLst/>
              <a:cxnLst/>
              <a:rect l="l" t="t" r="r" b="b"/>
              <a:pathLst>
                <a:path w="11460480" h="684530">
                  <a:moveTo>
                    <a:pt x="11346434" y="0"/>
                  </a:moveTo>
                  <a:lnTo>
                    <a:pt x="114045" y="0"/>
                  </a:lnTo>
                  <a:lnTo>
                    <a:pt x="69651" y="8961"/>
                  </a:lnTo>
                  <a:lnTo>
                    <a:pt x="33400" y="33400"/>
                  </a:lnTo>
                  <a:lnTo>
                    <a:pt x="8961" y="69651"/>
                  </a:lnTo>
                  <a:lnTo>
                    <a:pt x="0" y="114046"/>
                  </a:lnTo>
                  <a:lnTo>
                    <a:pt x="0" y="570230"/>
                  </a:lnTo>
                  <a:lnTo>
                    <a:pt x="8961" y="614624"/>
                  </a:lnTo>
                  <a:lnTo>
                    <a:pt x="33401" y="650875"/>
                  </a:lnTo>
                  <a:lnTo>
                    <a:pt x="69651" y="675314"/>
                  </a:lnTo>
                  <a:lnTo>
                    <a:pt x="114045" y="684276"/>
                  </a:lnTo>
                  <a:lnTo>
                    <a:pt x="11346434" y="684276"/>
                  </a:lnTo>
                  <a:lnTo>
                    <a:pt x="11390828" y="675314"/>
                  </a:lnTo>
                  <a:lnTo>
                    <a:pt x="11427079" y="650875"/>
                  </a:lnTo>
                  <a:lnTo>
                    <a:pt x="11451518" y="614624"/>
                  </a:lnTo>
                  <a:lnTo>
                    <a:pt x="11460480" y="570230"/>
                  </a:lnTo>
                  <a:lnTo>
                    <a:pt x="11460480" y="114046"/>
                  </a:lnTo>
                  <a:lnTo>
                    <a:pt x="11451518" y="69651"/>
                  </a:lnTo>
                  <a:lnTo>
                    <a:pt x="11427079" y="33400"/>
                  </a:lnTo>
                  <a:lnTo>
                    <a:pt x="11390828" y="8961"/>
                  </a:lnTo>
                  <a:lnTo>
                    <a:pt x="11346434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7283" y="870203"/>
              <a:ext cx="11460480" cy="684530"/>
            </a:xfrm>
            <a:custGeom>
              <a:avLst/>
              <a:gdLst/>
              <a:ahLst/>
              <a:cxnLst/>
              <a:rect l="l" t="t" r="r" b="b"/>
              <a:pathLst>
                <a:path w="11460480" h="684530">
                  <a:moveTo>
                    <a:pt x="0" y="114046"/>
                  </a:moveTo>
                  <a:lnTo>
                    <a:pt x="8961" y="69651"/>
                  </a:lnTo>
                  <a:lnTo>
                    <a:pt x="33400" y="33400"/>
                  </a:lnTo>
                  <a:lnTo>
                    <a:pt x="69651" y="8961"/>
                  </a:lnTo>
                  <a:lnTo>
                    <a:pt x="114045" y="0"/>
                  </a:lnTo>
                  <a:lnTo>
                    <a:pt x="11346434" y="0"/>
                  </a:lnTo>
                  <a:lnTo>
                    <a:pt x="11390828" y="8961"/>
                  </a:lnTo>
                  <a:lnTo>
                    <a:pt x="11427079" y="33400"/>
                  </a:lnTo>
                  <a:lnTo>
                    <a:pt x="11451518" y="69651"/>
                  </a:lnTo>
                  <a:lnTo>
                    <a:pt x="11460480" y="114046"/>
                  </a:lnTo>
                  <a:lnTo>
                    <a:pt x="11460480" y="570230"/>
                  </a:lnTo>
                  <a:lnTo>
                    <a:pt x="11451518" y="614624"/>
                  </a:lnTo>
                  <a:lnTo>
                    <a:pt x="11427079" y="650875"/>
                  </a:lnTo>
                  <a:lnTo>
                    <a:pt x="11390828" y="675314"/>
                  </a:lnTo>
                  <a:lnTo>
                    <a:pt x="11346434" y="684276"/>
                  </a:lnTo>
                  <a:lnTo>
                    <a:pt x="114045" y="684276"/>
                  </a:lnTo>
                  <a:lnTo>
                    <a:pt x="69651" y="675314"/>
                  </a:lnTo>
                  <a:lnTo>
                    <a:pt x="33401" y="650875"/>
                  </a:lnTo>
                  <a:lnTo>
                    <a:pt x="8961" y="614624"/>
                  </a:lnTo>
                  <a:lnTo>
                    <a:pt x="0" y="570230"/>
                  </a:lnTo>
                  <a:lnTo>
                    <a:pt x="0" y="114046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55091" y="2162555"/>
              <a:ext cx="11462385" cy="797560"/>
            </a:xfrm>
            <a:custGeom>
              <a:avLst/>
              <a:gdLst/>
              <a:ahLst/>
              <a:cxnLst/>
              <a:rect l="l" t="t" r="r" b="b"/>
              <a:pathLst>
                <a:path w="11462385" h="797560">
                  <a:moveTo>
                    <a:pt x="11329162" y="0"/>
                  </a:moveTo>
                  <a:lnTo>
                    <a:pt x="132842" y="0"/>
                  </a:lnTo>
                  <a:lnTo>
                    <a:pt x="90853" y="6768"/>
                  </a:lnTo>
                  <a:lnTo>
                    <a:pt x="54386" y="25619"/>
                  </a:lnTo>
                  <a:lnTo>
                    <a:pt x="25630" y="54370"/>
                  </a:lnTo>
                  <a:lnTo>
                    <a:pt x="6772" y="90838"/>
                  </a:lnTo>
                  <a:lnTo>
                    <a:pt x="0" y="132842"/>
                  </a:lnTo>
                  <a:lnTo>
                    <a:pt x="0" y="664210"/>
                  </a:lnTo>
                  <a:lnTo>
                    <a:pt x="6772" y="706213"/>
                  </a:lnTo>
                  <a:lnTo>
                    <a:pt x="25630" y="742681"/>
                  </a:lnTo>
                  <a:lnTo>
                    <a:pt x="54386" y="771432"/>
                  </a:lnTo>
                  <a:lnTo>
                    <a:pt x="90853" y="790283"/>
                  </a:lnTo>
                  <a:lnTo>
                    <a:pt x="132842" y="797052"/>
                  </a:lnTo>
                  <a:lnTo>
                    <a:pt x="11329162" y="797052"/>
                  </a:lnTo>
                  <a:lnTo>
                    <a:pt x="11371165" y="790283"/>
                  </a:lnTo>
                  <a:lnTo>
                    <a:pt x="11407633" y="771432"/>
                  </a:lnTo>
                  <a:lnTo>
                    <a:pt x="11436384" y="742681"/>
                  </a:lnTo>
                  <a:lnTo>
                    <a:pt x="11455235" y="706213"/>
                  </a:lnTo>
                  <a:lnTo>
                    <a:pt x="11462004" y="664210"/>
                  </a:lnTo>
                  <a:lnTo>
                    <a:pt x="11462004" y="132842"/>
                  </a:lnTo>
                  <a:lnTo>
                    <a:pt x="11455235" y="90838"/>
                  </a:lnTo>
                  <a:lnTo>
                    <a:pt x="11436384" y="54370"/>
                  </a:lnTo>
                  <a:lnTo>
                    <a:pt x="11407633" y="25619"/>
                  </a:lnTo>
                  <a:lnTo>
                    <a:pt x="11371165" y="6768"/>
                  </a:lnTo>
                  <a:lnTo>
                    <a:pt x="11329162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5091" y="2162555"/>
              <a:ext cx="11462385" cy="797560"/>
            </a:xfrm>
            <a:custGeom>
              <a:avLst/>
              <a:gdLst/>
              <a:ahLst/>
              <a:cxnLst/>
              <a:rect l="l" t="t" r="r" b="b"/>
              <a:pathLst>
                <a:path w="11462385" h="797560">
                  <a:moveTo>
                    <a:pt x="0" y="132842"/>
                  </a:moveTo>
                  <a:lnTo>
                    <a:pt x="6772" y="90838"/>
                  </a:lnTo>
                  <a:lnTo>
                    <a:pt x="25630" y="54370"/>
                  </a:lnTo>
                  <a:lnTo>
                    <a:pt x="54386" y="25619"/>
                  </a:lnTo>
                  <a:lnTo>
                    <a:pt x="90853" y="6768"/>
                  </a:lnTo>
                  <a:lnTo>
                    <a:pt x="132842" y="0"/>
                  </a:lnTo>
                  <a:lnTo>
                    <a:pt x="11329162" y="0"/>
                  </a:lnTo>
                  <a:lnTo>
                    <a:pt x="11371165" y="6768"/>
                  </a:lnTo>
                  <a:lnTo>
                    <a:pt x="11407633" y="25619"/>
                  </a:lnTo>
                  <a:lnTo>
                    <a:pt x="11436384" y="54370"/>
                  </a:lnTo>
                  <a:lnTo>
                    <a:pt x="11455235" y="90838"/>
                  </a:lnTo>
                  <a:lnTo>
                    <a:pt x="11462004" y="132842"/>
                  </a:lnTo>
                  <a:lnTo>
                    <a:pt x="11462004" y="664210"/>
                  </a:lnTo>
                  <a:lnTo>
                    <a:pt x="11455235" y="706213"/>
                  </a:lnTo>
                  <a:lnTo>
                    <a:pt x="11436384" y="742681"/>
                  </a:lnTo>
                  <a:lnTo>
                    <a:pt x="11407633" y="771432"/>
                  </a:lnTo>
                  <a:lnTo>
                    <a:pt x="11371165" y="790283"/>
                  </a:lnTo>
                  <a:lnTo>
                    <a:pt x="11329162" y="797052"/>
                  </a:lnTo>
                  <a:lnTo>
                    <a:pt x="132842" y="797052"/>
                  </a:lnTo>
                  <a:lnTo>
                    <a:pt x="90853" y="790283"/>
                  </a:lnTo>
                  <a:lnTo>
                    <a:pt x="54386" y="771432"/>
                  </a:lnTo>
                  <a:lnTo>
                    <a:pt x="25630" y="742681"/>
                  </a:lnTo>
                  <a:lnTo>
                    <a:pt x="6772" y="706213"/>
                  </a:lnTo>
                  <a:lnTo>
                    <a:pt x="0" y="664210"/>
                  </a:lnTo>
                  <a:lnTo>
                    <a:pt x="0" y="132842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7283" y="3179063"/>
              <a:ext cx="11460480" cy="579120"/>
            </a:xfrm>
            <a:custGeom>
              <a:avLst/>
              <a:gdLst/>
              <a:ahLst/>
              <a:cxnLst/>
              <a:rect l="l" t="t" r="r" b="b"/>
              <a:pathLst>
                <a:path w="11460480" h="579120">
                  <a:moveTo>
                    <a:pt x="11363960" y="0"/>
                  </a:moveTo>
                  <a:lnTo>
                    <a:pt x="96520" y="0"/>
                  </a:lnTo>
                  <a:lnTo>
                    <a:pt x="58952" y="7580"/>
                  </a:lnTo>
                  <a:lnTo>
                    <a:pt x="28271" y="28257"/>
                  </a:lnTo>
                  <a:lnTo>
                    <a:pt x="7585" y="58935"/>
                  </a:lnTo>
                  <a:lnTo>
                    <a:pt x="0" y="96520"/>
                  </a:lnTo>
                  <a:lnTo>
                    <a:pt x="0" y="482600"/>
                  </a:lnTo>
                  <a:lnTo>
                    <a:pt x="7585" y="520184"/>
                  </a:lnTo>
                  <a:lnTo>
                    <a:pt x="28271" y="550862"/>
                  </a:lnTo>
                  <a:lnTo>
                    <a:pt x="58952" y="571539"/>
                  </a:lnTo>
                  <a:lnTo>
                    <a:pt x="96520" y="579119"/>
                  </a:lnTo>
                  <a:lnTo>
                    <a:pt x="11363960" y="579119"/>
                  </a:lnTo>
                  <a:lnTo>
                    <a:pt x="11401544" y="571539"/>
                  </a:lnTo>
                  <a:lnTo>
                    <a:pt x="11432222" y="550862"/>
                  </a:lnTo>
                  <a:lnTo>
                    <a:pt x="11452899" y="520184"/>
                  </a:lnTo>
                  <a:lnTo>
                    <a:pt x="11460480" y="482600"/>
                  </a:lnTo>
                  <a:lnTo>
                    <a:pt x="11460480" y="96520"/>
                  </a:lnTo>
                  <a:lnTo>
                    <a:pt x="11452899" y="58935"/>
                  </a:lnTo>
                  <a:lnTo>
                    <a:pt x="11432222" y="28257"/>
                  </a:lnTo>
                  <a:lnTo>
                    <a:pt x="11401544" y="7580"/>
                  </a:lnTo>
                  <a:lnTo>
                    <a:pt x="11363960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7283" y="3179063"/>
              <a:ext cx="11460480" cy="579120"/>
            </a:xfrm>
            <a:custGeom>
              <a:avLst/>
              <a:gdLst/>
              <a:ahLst/>
              <a:cxnLst/>
              <a:rect l="l" t="t" r="r" b="b"/>
              <a:pathLst>
                <a:path w="11460480" h="579120">
                  <a:moveTo>
                    <a:pt x="0" y="96520"/>
                  </a:moveTo>
                  <a:lnTo>
                    <a:pt x="7585" y="58935"/>
                  </a:lnTo>
                  <a:lnTo>
                    <a:pt x="28271" y="28257"/>
                  </a:lnTo>
                  <a:lnTo>
                    <a:pt x="58952" y="7580"/>
                  </a:lnTo>
                  <a:lnTo>
                    <a:pt x="96520" y="0"/>
                  </a:lnTo>
                  <a:lnTo>
                    <a:pt x="11363960" y="0"/>
                  </a:lnTo>
                  <a:lnTo>
                    <a:pt x="11401544" y="7580"/>
                  </a:lnTo>
                  <a:lnTo>
                    <a:pt x="11432222" y="28257"/>
                  </a:lnTo>
                  <a:lnTo>
                    <a:pt x="11452899" y="58935"/>
                  </a:lnTo>
                  <a:lnTo>
                    <a:pt x="11460480" y="96520"/>
                  </a:lnTo>
                  <a:lnTo>
                    <a:pt x="11460480" y="482600"/>
                  </a:lnTo>
                  <a:lnTo>
                    <a:pt x="11452899" y="520184"/>
                  </a:lnTo>
                  <a:lnTo>
                    <a:pt x="11432222" y="550862"/>
                  </a:lnTo>
                  <a:lnTo>
                    <a:pt x="11401544" y="571539"/>
                  </a:lnTo>
                  <a:lnTo>
                    <a:pt x="11363960" y="579119"/>
                  </a:lnTo>
                  <a:lnTo>
                    <a:pt x="96520" y="579119"/>
                  </a:lnTo>
                  <a:lnTo>
                    <a:pt x="58952" y="571539"/>
                  </a:lnTo>
                  <a:lnTo>
                    <a:pt x="28271" y="550862"/>
                  </a:lnTo>
                  <a:lnTo>
                    <a:pt x="7585" y="520184"/>
                  </a:lnTo>
                  <a:lnTo>
                    <a:pt x="0" y="482600"/>
                  </a:lnTo>
                  <a:lnTo>
                    <a:pt x="0" y="96520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7283" y="3959352"/>
              <a:ext cx="11460480" cy="574675"/>
            </a:xfrm>
            <a:custGeom>
              <a:avLst/>
              <a:gdLst/>
              <a:ahLst/>
              <a:cxnLst/>
              <a:rect l="l" t="t" r="r" b="b"/>
              <a:pathLst>
                <a:path w="11460480" h="574675">
                  <a:moveTo>
                    <a:pt x="11364722" y="0"/>
                  </a:moveTo>
                  <a:lnTo>
                    <a:pt x="95757" y="0"/>
                  </a:lnTo>
                  <a:lnTo>
                    <a:pt x="58485" y="7532"/>
                  </a:lnTo>
                  <a:lnTo>
                    <a:pt x="28047" y="28067"/>
                  </a:lnTo>
                  <a:lnTo>
                    <a:pt x="7525" y="58507"/>
                  </a:lnTo>
                  <a:lnTo>
                    <a:pt x="0" y="95758"/>
                  </a:lnTo>
                  <a:lnTo>
                    <a:pt x="0" y="478790"/>
                  </a:lnTo>
                  <a:lnTo>
                    <a:pt x="7525" y="516040"/>
                  </a:lnTo>
                  <a:lnTo>
                    <a:pt x="28047" y="546481"/>
                  </a:lnTo>
                  <a:lnTo>
                    <a:pt x="58485" y="567015"/>
                  </a:lnTo>
                  <a:lnTo>
                    <a:pt x="95757" y="574548"/>
                  </a:lnTo>
                  <a:lnTo>
                    <a:pt x="11364722" y="574548"/>
                  </a:lnTo>
                  <a:lnTo>
                    <a:pt x="11401972" y="567015"/>
                  </a:lnTo>
                  <a:lnTo>
                    <a:pt x="11432413" y="546481"/>
                  </a:lnTo>
                  <a:lnTo>
                    <a:pt x="11452947" y="516040"/>
                  </a:lnTo>
                  <a:lnTo>
                    <a:pt x="11460480" y="478790"/>
                  </a:lnTo>
                  <a:lnTo>
                    <a:pt x="11460480" y="95758"/>
                  </a:lnTo>
                  <a:lnTo>
                    <a:pt x="11452947" y="58507"/>
                  </a:lnTo>
                  <a:lnTo>
                    <a:pt x="11432413" y="28066"/>
                  </a:lnTo>
                  <a:lnTo>
                    <a:pt x="11401972" y="7532"/>
                  </a:lnTo>
                  <a:lnTo>
                    <a:pt x="11364722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7283" y="3959352"/>
              <a:ext cx="11460480" cy="574675"/>
            </a:xfrm>
            <a:custGeom>
              <a:avLst/>
              <a:gdLst/>
              <a:ahLst/>
              <a:cxnLst/>
              <a:rect l="l" t="t" r="r" b="b"/>
              <a:pathLst>
                <a:path w="11460480" h="574675">
                  <a:moveTo>
                    <a:pt x="0" y="95758"/>
                  </a:moveTo>
                  <a:lnTo>
                    <a:pt x="7525" y="58507"/>
                  </a:lnTo>
                  <a:lnTo>
                    <a:pt x="28047" y="28067"/>
                  </a:lnTo>
                  <a:lnTo>
                    <a:pt x="58485" y="7532"/>
                  </a:lnTo>
                  <a:lnTo>
                    <a:pt x="95757" y="0"/>
                  </a:lnTo>
                  <a:lnTo>
                    <a:pt x="11364722" y="0"/>
                  </a:lnTo>
                  <a:lnTo>
                    <a:pt x="11401972" y="7532"/>
                  </a:lnTo>
                  <a:lnTo>
                    <a:pt x="11432413" y="28066"/>
                  </a:lnTo>
                  <a:lnTo>
                    <a:pt x="11452947" y="58507"/>
                  </a:lnTo>
                  <a:lnTo>
                    <a:pt x="11460480" y="95758"/>
                  </a:lnTo>
                  <a:lnTo>
                    <a:pt x="11460480" y="478790"/>
                  </a:lnTo>
                  <a:lnTo>
                    <a:pt x="11452947" y="516040"/>
                  </a:lnTo>
                  <a:lnTo>
                    <a:pt x="11432413" y="546481"/>
                  </a:lnTo>
                  <a:lnTo>
                    <a:pt x="11401972" y="567015"/>
                  </a:lnTo>
                  <a:lnTo>
                    <a:pt x="11364722" y="574548"/>
                  </a:lnTo>
                  <a:lnTo>
                    <a:pt x="95757" y="574548"/>
                  </a:lnTo>
                  <a:lnTo>
                    <a:pt x="58485" y="567015"/>
                  </a:lnTo>
                  <a:lnTo>
                    <a:pt x="28047" y="546481"/>
                  </a:lnTo>
                  <a:lnTo>
                    <a:pt x="7525" y="516040"/>
                  </a:lnTo>
                  <a:lnTo>
                    <a:pt x="0" y="478790"/>
                  </a:lnTo>
                  <a:lnTo>
                    <a:pt x="0" y="95758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7283" y="4728971"/>
              <a:ext cx="11460480" cy="1029335"/>
            </a:xfrm>
            <a:custGeom>
              <a:avLst/>
              <a:gdLst/>
              <a:ahLst/>
              <a:cxnLst/>
              <a:rect l="l" t="t" r="r" b="b"/>
              <a:pathLst>
                <a:path w="11460480" h="1029335">
                  <a:moveTo>
                    <a:pt x="11289030" y="0"/>
                  </a:moveTo>
                  <a:lnTo>
                    <a:pt x="171450" y="0"/>
                  </a:lnTo>
                  <a:lnTo>
                    <a:pt x="125871" y="6120"/>
                  </a:lnTo>
                  <a:lnTo>
                    <a:pt x="84915" y="23396"/>
                  </a:lnTo>
                  <a:lnTo>
                    <a:pt x="50215" y="50196"/>
                  </a:lnTo>
                  <a:lnTo>
                    <a:pt x="23407" y="84892"/>
                  </a:lnTo>
                  <a:lnTo>
                    <a:pt x="6124" y="125853"/>
                  </a:lnTo>
                  <a:lnTo>
                    <a:pt x="0" y="171450"/>
                  </a:lnTo>
                  <a:lnTo>
                    <a:pt x="0" y="857249"/>
                  </a:lnTo>
                  <a:lnTo>
                    <a:pt x="6124" y="902828"/>
                  </a:lnTo>
                  <a:lnTo>
                    <a:pt x="23407" y="943784"/>
                  </a:lnTo>
                  <a:lnTo>
                    <a:pt x="50215" y="978484"/>
                  </a:lnTo>
                  <a:lnTo>
                    <a:pt x="84915" y="1005292"/>
                  </a:lnTo>
                  <a:lnTo>
                    <a:pt x="125871" y="1022575"/>
                  </a:lnTo>
                  <a:lnTo>
                    <a:pt x="171450" y="1028699"/>
                  </a:lnTo>
                  <a:lnTo>
                    <a:pt x="11289030" y="1028712"/>
                  </a:lnTo>
                  <a:lnTo>
                    <a:pt x="11334626" y="1022588"/>
                  </a:lnTo>
                  <a:lnTo>
                    <a:pt x="11375587" y="1005304"/>
                  </a:lnTo>
                  <a:lnTo>
                    <a:pt x="11410283" y="978495"/>
                  </a:lnTo>
                  <a:lnTo>
                    <a:pt x="11437083" y="943793"/>
                  </a:lnTo>
                  <a:lnTo>
                    <a:pt x="11454359" y="902834"/>
                  </a:lnTo>
                  <a:lnTo>
                    <a:pt x="11460480" y="857249"/>
                  </a:lnTo>
                  <a:lnTo>
                    <a:pt x="11460480" y="171450"/>
                  </a:lnTo>
                  <a:lnTo>
                    <a:pt x="11454359" y="125853"/>
                  </a:lnTo>
                  <a:lnTo>
                    <a:pt x="11437083" y="84892"/>
                  </a:lnTo>
                  <a:lnTo>
                    <a:pt x="11410283" y="50196"/>
                  </a:lnTo>
                  <a:lnTo>
                    <a:pt x="11375587" y="23396"/>
                  </a:lnTo>
                  <a:lnTo>
                    <a:pt x="11334626" y="6120"/>
                  </a:lnTo>
                  <a:lnTo>
                    <a:pt x="11289030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7283" y="4728971"/>
              <a:ext cx="11460480" cy="1029335"/>
            </a:xfrm>
            <a:custGeom>
              <a:avLst/>
              <a:gdLst/>
              <a:ahLst/>
              <a:cxnLst/>
              <a:rect l="l" t="t" r="r" b="b"/>
              <a:pathLst>
                <a:path w="11460480" h="1029335">
                  <a:moveTo>
                    <a:pt x="0" y="171450"/>
                  </a:moveTo>
                  <a:lnTo>
                    <a:pt x="6124" y="125853"/>
                  </a:lnTo>
                  <a:lnTo>
                    <a:pt x="23407" y="84892"/>
                  </a:lnTo>
                  <a:lnTo>
                    <a:pt x="50215" y="50196"/>
                  </a:lnTo>
                  <a:lnTo>
                    <a:pt x="84915" y="23396"/>
                  </a:lnTo>
                  <a:lnTo>
                    <a:pt x="125871" y="6120"/>
                  </a:lnTo>
                  <a:lnTo>
                    <a:pt x="171450" y="0"/>
                  </a:lnTo>
                  <a:lnTo>
                    <a:pt x="11289030" y="0"/>
                  </a:lnTo>
                  <a:lnTo>
                    <a:pt x="11334626" y="6120"/>
                  </a:lnTo>
                  <a:lnTo>
                    <a:pt x="11375587" y="23396"/>
                  </a:lnTo>
                  <a:lnTo>
                    <a:pt x="11410283" y="50196"/>
                  </a:lnTo>
                  <a:lnTo>
                    <a:pt x="11437083" y="84892"/>
                  </a:lnTo>
                  <a:lnTo>
                    <a:pt x="11454359" y="125853"/>
                  </a:lnTo>
                  <a:lnTo>
                    <a:pt x="11460480" y="171450"/>
                  </a:lnTo>
                  <a:lnTo>
                    <a:pt x="11460480" y="857249"/>
                  </a:lnTo>
                  <a:lnTo>
                    <a:pt x="11454359" y="902834"/>
                  </a:lnTo>
                  <a:lnTo>
                    <a:pt x="11437083" y="943793"/>
                  </a:lnTo>
                  <a:lnTo>
                    <a:pt x="11410283" y="978495"/>
                  </a:lnTo>
                  <a:lnTo>
                    <a:pt x="11375587" y="1005304"/>
                  </a:lnTo>
                  <a:lnTo>
                    <a:pt x="11334626" y="1022588"/>
                  </a:lnTo>
                  <a:lnTo>
                    <a:pt x="11289030" y="1028712"/>
                  </a:lnTo>
                  <a:lnTo>
                    <a:pt x="171450" y="1028699"/>
                  </a:lnTo>
                  <a:lnTo>
                    <a:pt x="125871" y="1022575"/>
                  </a:lnTo>
                  <a:lnTo>
                    <a:pt x="84915" y="1005292"/>
                  </a:lnTo>
                  <a:lnTo>
                    <a:pt x="50215" y="978484"/>
                  </a:lnTo>
                  <a:lnTo>
                    <a:pt x="23407" y="943784"/>
                  </a:lnTo>
                  <a:lnTo>
                    <a:pt x="6124" y="902828"/>
                  </a:lnTo>
                  <a:lnTo>
                    <a:pt x="0" y="857249"/>
                  </a:lnTo>
                  <a:lnTo>
                    <a:pt x="0" y="171450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7283" y="5960363"/>
              <a:ext cx="11460480" cy="619125"/>
            </a:xfrm>
            <a:custGeom>
              <a:avLst/>
              <a:gdLst/>
              <a:ahLst/>
              <a:cxnLst/>
              <a:rect l="l" t="t" r="r" b="b"/>
              <a:pathLst>
                <a:path w="11460480" h="619125">
                  <a:moveTo>
                    <a:pt x="11357356" y="0"/>
                  </a:moveTo>
                  <a:lnTo>
                    <a:pt x="103123" y="0"/>
                  </a:lnTo>
                  <a:lnTo>
                    <a:pt x="62981" y="8104"/>
                  </a:lnTo>
                  <a:lnTo>
                    <a:pt x="30202" y="30206"/>
                  </a:lnTo>
                  <a:lnTo>
                    <a:pt x="8103" y="62986"/>
                  </a:lnTo>
                  <a:lnTo>
                    <a:pt x="0" y="103124"/>
                  </a:lnTo>
                  <a:lnTo>
                    <a:pt x="0" y="515620"/>
                  </a:lnTo>
                  <a:lnTo>
                    <a:pt x="8103" y="555757"/>
                  </a:lnTo>
                  <a:lnTo>
                    <a:pt x="30202" y="588537"/>
                  </a:lnTo>
                  <a:lnTo>
                    <a:pt x="62981" y="610639"/>
                  </a:lnTo>
                  <a:lnTo>
                    <a:pt x="103123" y="618744"/>
                  </a:lnTo>
                  <a:lnTo>
                    <a:pt x="11357356" y="618744"/>
                  </a:lnTo>
                  <a:lnTo>
                    <a:pt x="11397472" y="610639"/>
                  </a:lnTo>
                  <a:lnTo>
                    <a:pt x="11430254" y="588537"/>
                  </a:lnTo>
                  <a:lnTo>
                    <a:pt x="11452367" y="555757"/>
                  </a:lnTo>
                  <a:lnTo>
                    <a:pt x="11460480" y="515620"/>
                  </a:lnTo>
                  <a:lnTo>
                    <a:pt x="11460480" y="103124"/>
                  </a:lnTo>
                  <a:lnTo>
                    <a:pt x="11452367" y="62986"/>
                  </a:lnTo>
                  <a:lnTo>
                    <a:pt x="11430254" y="30206"/>
                  </a:lnTo>
                  <a:lnTo>
                    <a:pt x="11397472" y="8104"/>
                  </a:lnTo>
                  <a:lnTo>
                    <a:pt x="11357356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7283" y="5960363"/>
              <a:ext cx="11460480" cy="619125"/>
            </a:xfrm>
            <a:custGeom>
              <a:avLst/>
              <a:gdLst/>
              <a:ahLst/>
              <a:cxnLst/>
              <a:rect l="l" t="t" r="r" b="b"/>
              <a:pathLst>
                <a:path w="11460480" h="619125">
                  <a:moveTo>
                    <a:pt x="0" y="103124"/>
                  </a:moveTo>
                  <a:lnTo>
                    <a:pt x="8103" y="62986"/>
                  </a:lnTo>
                  <a:lnTo>
                    <a:pt x="30202" y="30206"/>
                  </a:lnTo>
                  <a:lnTo>
                    <a:pt x="62981" y="8104"/>
                  </a:lnTo>
                  <a:lnTo>
                    <a:pt x="103123" y="0"/>
                  </a:lnTo>
                  <a:lnTo>
                    <a:pt x="11357356" y="0"/>
                  </a:lnTo>
                  <a:lnTo>
                    <a:pt x="11397472" y="8104"/>
                  </a:lnTo>
                  <a:lnTo>
                    <a:pt x="11430254" y="30206"/>
                  </a:lnTo>
                  <a:lnTo>
                    <a:pt x="11452367" y="62986"/>
                  </a:lnTo>
                  <a:lnTo>
                    <a:pt x="11460480" y="103124"/>
                  </a:lnTo>
                  <a:lnTo>
                    <a:pt x="11460480" y="515620"/>
                  </a:lnTo>
                  <a:lnTo>
                    <a:pt x="11452367" y="555757"/>
                  </a:lnTo>
                  <a:lnTo>
                    <a:pt x="11430254" y="588537"/>
                  </a:lnTo>
                  <a:lnTo>
                    <a:pt x="11397472" y="610639"/>
                  </a:lnTo>
                  <a:lnTo>
                    <a:pt x="11357356" y="618744"/>
                  </a:lnTo>
                  <a:lnTo>
                    <a:pt x="103123" y="618744"/>
                  </a:lnTo>
                  <a:lnTo>
                    <a:pt x="62981" y="610639"/>
                  </a:lnTo>
                  <a:lnTo>
                    <a:pt x="30202" y="588537"/>
                  </a:lnTo>
                  <a:lnTo>
                    <a:pt x="8103" y="555757"/>
                  </a:lnTo>
                  <a:lnTo>
                    <a:pt x="0" y="515620"/>
                  </a:lnTo>
                  <a:lnTo>
                    <a:pt x="0" y="103124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88721" y="973658"/>
            <a:ext cx="11284585" cy="5512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PYRAMIDES</a:t>
            </a:r>
            <a:r>
              <a:rPr sz="14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ou</a:t>
            </a:r>
            <a:r>
              <a:rPr sz="14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FIGURES: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Toutes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figures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collectives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membres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groupes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reliés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eux.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existe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trois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formes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codifiées:</a:t>
            </a:r>
            <a:endParaRPr sz="1400">
              <a:latin typeface="Calibri"/>
              <a:cs typeface="Calibri"/>
            </a:endParaRPr>
          </a:p>
          <a:p>
            <a:pPr marL="19431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DUO,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TRIOS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(exclusivement féminin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GAC)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QUATUORS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(exclusivement </a:t>
            </a:r>
            <a:r>
              <a:rPr sz="1400" dirty="0">
                <a:latin typeface="Calibri"/>
                <a:cs typeface="Calibri"/>
              </a:rPr>
              <a:t>masculins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GAC).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i="1" dirty="0">
                <a:latin typeface="Calibri"/>
                <a:cs typeface="Calibri"/>
              </a:rPr>
              <a:t>Les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différents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rôles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inhérents </a:t>
            </a:r>
            <a:r>
              <a:rPr sz="1400" i="1" dirty="0">
                <a:latin typeface="Calibri"/>
                <a:cs typeface="Calibri"/>
              </a:rPr>
              <a:t>à </a:t>
            </a:r>
            <a:r>
              <a:rPr sz="1400" i="1" spc="-10" dirty="0">
                <a:latin typeface="Calibri"/>
                <a:cs typeface="Calibri"/>
              </a:rPr>
              <a:t>l’activité:</a:t>
            </a:r>
            <a:endParaRPr sz="1400">
              <a:latin typeface="Calibri"/>
              <a:cs typeface="Calibri"/>
            </a:endParaRPr>
          </a:p>
          <a:p>
            <a:pPr marL="97155" marR="5080">
              <a:lnSpc>
                <a:spcPct val="100000"/>
              </a:lnSpc>
              <a:spcBef>
                <a:spcPts val="1120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PORTEUR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celui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prend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charge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poids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partie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poids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plusieurs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partenaires.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GARANT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</a:t>
            </a:r>
            <a:r>
              <a:rPr sz="1400" spc="500" dirty="0">
                <a:latin typeface="Calibri"/>
                <a:cs typeface="Calibri"/>
              </a:rPr>
              <a:t>  </a:t>
            </a:r>
            <a:r>
              <a:rPr sz="1400" spc="-20" dirty="0">
                <a:latin typeface="Calibri"/>
                <a:cs typeface="Calibri"/>
              </a:rPr>
              <a:t>L’EQUILIBRE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SECURITE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voltigeur: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monte,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soutient,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lance,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rattrape,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l’accompagne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grâce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régulations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fines.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SANS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pyramides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possibles.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endParaRPr sz="1400">
              <a:latin typeface="Calibri"/>
              <a:cs typeface="Calibri"/>
            </a:endParaRPr>
          </a:p>
          <a:p>
            <a:pPr marL="97155" marR="598170">
              <a:lnSpc>
                <a:spcPct val="100000"/>
              </a:lnSpc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VOLTIGEUR: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voltigeur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celui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poids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charge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plusieurs porteurs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n’est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sol.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faciliter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la </a:t>
            </a:r>
            <a:r>
              <a:rPr sz="1400" spc="-10" dirty="0">
                <a:latin typeface="Calibri"/>
                <a:cs typeface="Calibri"/>
              </a:rPr>
              <a:t>pratique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notamment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milieu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scolaire,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voltigeur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pourra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avoir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appuis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MANUELS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sol.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5"/>
              </a:spcBef>
            </a:pPr>
            <a:endParaRPr sz="1400">
              <a:latin typeface="Calibri"/>
              <a:cs typeface="Calibri"/>
            </a:endParaRPr>
          </a:p>
          <a:p>
            <a:pPr marL="97155">
              <a:lnSpc>
                <a:spcPct val="100000"/>
              </a:lnSpc>
              <a:spcBef>
                <a:spcPts val="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JOKER: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Rôle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typiquement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scolaire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élève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10" dirty="0">
                <a:latin typeface="Calibri"/>
                <a:cs typeface="Calibri"/>
              </a:rPr>
              <a:t> prendre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adjoint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figure.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(«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maintenir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n’est</a:t>
            </a:r>
            <a:endParaRPr sz="1400">
              <a:latin typeface="Calibri"/>
              <a:cs typeface="Calibri"/>
            </a:endParaRPr>
          </a:p>
          <a:p>
            <a:pPr marL="9715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pas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»).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ajouter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élément</a:t>
            </a:r>
            <a:r>
              <a:rPr sz="1400" spc="-10" dirty="0">
                <a:latin typeface="Calibri"/>
                <a:cs typeface="Calibri"/>
              </a:rPr>
              <a:t> esthétique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acrobatique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figure.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lors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phases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montage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démontage.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1400">
              <a:latin typeface="Calibri"/>
              <a:cs typeface="Calibri"/>
            </a:endParaRPr>
          </a:p>
          <a:p>
            <a:pPr marL="119380" marR="265430">
              <a:lnSpc>
                <a:spcPct val="100000"/>
              </a:lnSpc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AIDE:</a:t>
            </a:r>
            <a:r>
              <a:rPr sz="14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Fonction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assumée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membre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groupe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extérieur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groupe.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manière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temporaire</a:t>
            </a:r>
            <a:r>
              <a:rPr sz="1400" spc="-10" dirty="0">
                <a:latin typeface="Calibri"/>
                <a:cs typeface="Calibri"/>
              </a:rPr>
              <a:t>,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portant,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soutenant,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allégeant,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offrant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supplémentaires, </a:t>
            </a:r>
            <a:r>
              <a:rPr sz="1400" dirty="0">
                <a:latin typeface="Calibri"/>
                <a:cs typeface="Calibri"/>
              </a:rPr>
              <a:t>lors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phases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montage,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tenue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démontage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figures.</a:t>
            </a:r>
            <a:endParaRPr sz="1400">
              <a:latin typeface="Calibri"/>
              <a:cs typeface="Calibri"/>
            </a:endParaRPr>
          </a:p>
          <a:p>
            <a:pPr marL="119380">
              <a:lnSpc>
                <a:spcPct val="100000"/>
              </a:lnSpc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PAREUR: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Fonction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psychologique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assumée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membre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n’intervenant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pyramide.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anticipe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éventuelle</a:t>
            </a:r>
            <a:r>
              <a:rPr sz="1400" dirty="0">
                <a:latin typeface="Calibri"/>
                <a:cs typeface="Calibri"/>
              </a:rPr>
              <a:t> chute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mais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n’aide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la</a:t>
            </a:r>
            <a:endParaRPr sz="1400">
              <a:latin typeface="Calibri"/>
              <a:cs typeface="Calibri"/>
            </a:endParaRPr>
          </a:p>
          <a:p>
            <a:pPr marL="11938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réalisation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0" dirty="0">
                <a:latin typeface="Calibri"/>
                <a:cs typeface="Calibri"/>
              </a:rPr>
              <a:t> pyramide.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où…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mesure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0" dirty="0">
                <a:latin typeface="Calibri"/>
                <a:cs typeface="Calibri"/>
              </a:rPr>
              <a:t> répétitions,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l’aide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 </a:t>
            </a:r>
            <a:r>
              <a:rPr sz="1400" spc="-10" dirty="0">
                <a:latin typeface="Calibri"/>
                <a:cs typeface="Calibri"/>
              </a:rPr>
              <a:t>devenir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pareur.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35"/>
              </a:spcBef>
            </a:pPr>
            <a:endParaRPr sz="1400">
              <a:latin typeface="Calibri"/>
              <a:cs typeface="Calibri"/>
            </a:endParaRPr>
          </a:p>
          <a:p>
            <a:pPr marL="99060">
              <a:lnSpc>
                <a:spcPct val="100000"/>
              </a:lnSpc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JUGE: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évalue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prestation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critères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objectifs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relatifs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difficulté,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composition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l’exécution.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analyse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et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conseille.</a:t>
            </a:r>
            <a:endParaRPr sz="1400">
              <a:latin typeface="Calibri"/>
              <a:cs typeface="Calibri"/>
            </a:endParaRPr>
          </a:p>
          <a:p>
            <a:pPr marL="99060">
              <a:lnSpc>
                <a:spcPct val="100000"/>
              </a:lnSpc>
            </a:pPr>
            <a:r>
              <a:rPr sz="14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SPECTATEUR</a:t>
            </a:r>
            <a:r>
              <a:rPr sz="1400" spc="-25" dirty="0">
                <a:latin typeface="Calibri"/>
                <a:cs typeface="Calibri"/>
              </a:rPr>
              <a:t>: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identifie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moments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forts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jugement </a:t>
            </a:r>
            <a:r>
              <a:rPr sz="1400" dirty="0">
                <a:latin typeface="Calibri"/>
                <a:cs typeface="Calibri"/>
              </a:rPr>
              <a:t>basé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ressenti,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sensibilité</a:t>
            </a:r>
            <a:r>
              <a:rPr sz="1400" spc="-10" dirty="0">
                <a:latin typeface="Calibri"/>
                <a:cs typeface="Calibri"/>
              </a:rPr>
              <a:t> personnelle.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apprécie.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322576" y="310895"/>
              <a:ext cx="7586980" cy="620395"/>
            </a:xfrm>
            <a:custGeom>
              <a:avLst/>
              <a:gdLst/>
              <a:ahLst/>
              <a:cxnLst/>
              <a:rect l="l" t="t" r="r" b="b"/>
              <a:pathLst>
                <a:path w="7586980" h="620394">
                  <a:moveTo>
                    <a:pt x="7483094" y="0"/>
                  </a:moveTo>
                  <a:lnTo>
                    <a:pt x="103378" y="0"/>
                  </a:lnTo>
                  <a:lnTo>
                    <a:pt x="63115" y="8116"/>
                  </a:lnTo>
                  <a:lnTo>
                    <a:pt x="30257" y="30257"/>
                  </a:lnTo>
                  <a:lnTo>
                    <a:pt x="8116" y="63115"/>
                  </a:lnTo>
                  <a:lnTo>
                    <a:pt x="0" y="103377"/>
                  </a:lnTo>
                  <a:lnTo>
                    <a:pt x="0" y="516889"/>
                  </a:lnTo>
                  <a:lnTo>
                    <a:pt x="8116" y="557152"/>
                  </a:lnTo>
                  <a:lnTo>
                    <a:pt x="30257" y="590010"/>
                  </a:lnTo>
                  <a:lnTo>
                    <a:pt x="63115" y="612151"/>
                  </a:lnTo>
                  <a:lnTo>
                    <a:pt x="103378" y="620267"/>
                  </a:lnTo>
                  <a:lnTo>
                    <a:pt x="7483094" y="620267"/>
                  </a:lnTo>
                  <a:lnTo>
                    <a:pt x="7523356" y="612151"/>
                  </a:lnTo>
                  <a:lnTo>
                    <a:pt x="7556214" y="590010"/>
                  </a:lnTo>
                  <a:lnTo>
                    <a:pt x="7578355" y="557152"/>
                  </a:lnTo>
                  <a:lnTo>
                    <a:pt x="7586472" y="516889"/>
                  </a:lnTo>
                  <a:lnTo>
                    <a:pt x="7586472" y="103377"/>
                  </a:lnTo>
                  <a:lnTo>
                    <a:pt x="7578355" y="63115"/>
                  </a:lnTo>
                  <a:lnTo>
                    <a:pt x="7556214" y="30257"/>
                  </a:lnTo>
                  <a:lnTo>
                    <a:pt x="7523356" y="8116"/>
                  </a:lnTo>
                  <a:lnTo>
                    <a:pt x="748309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22576" y="310895"/>
              <a:ext cx="7586980" cy="620395"/>
            </a:xfrm>
            <a:custGeom>
              <a:avLst/>
              <a:gdLst/>
              <a:ahLst/>
              <a:cxnLst/>
              <a:rect l="l" t="t" r="r" b="b"/>
              <a:pathLst>
                <a:path w="7586980" h="620394">
                  <a:moveTo>
                    <a:pt x="0" y="103377"/>
                  </a:moveTo>
                  <a:lnTo>
                    <a:pt x="8116" y="63115"/>
                  </a:lnTo>
                  <a:lnTo>
                    <a:pt x="30257" y="30257"/>
                  </a:lnTo>
                  <a:lnTo>
                    <a:pt x="63115" y="8116"/>
                  </a:lnTo>
                  <a:lnTo>
                    <a:pt x="103378" y="0"/>
                  </a:lnTo>
                  <a:lnTo>
                    <a:pt x="7483094" y="0"/>
                  </a:lnTo>
                  <a:lnTo>
                    <a:pt x="7523356" y="8116"/>
                  </a:lnTo>
                  <a:lnTo>
                    <a:pt x="7556214" y="30257"/>
                  </a:lnTo>
                  <a:lnTo>
                    <a:pt x="7578355" y="63115"/>
                  </a:lnTo>
                  <a:lnTo>
                    <a:pt x="7586472" y="103377"/>
                  </a:lnTo>
                  <a:lnTo>
                    <a:pt x="7586472" y="516889"/>
                  </a:lnTo>
                  <a:lnTo>
                    <a:pt x="7578355" y="557152"/>
                  </a:lnTo>
                  <a:lnTo>
                    <a:pt x="7556214" y="590010"/>
                  </a:lnTo>
                  <a:lnTo>
                    <a:pt x="7523356" y="612151"/>
                  </a:lnTo>
                  <a:lnTo>
                    <a:pt x="7483094" y="620267"/>
                  </a:lnTo>
                  <a:lnTo>
                    <a:pt x="103378" y="620267"/>
                  </a:lnTo>
                  <a:lnTo>
                    <a:pt x="63115" y="612151"/>
                  </a:lnTo>
                  <a:lnTo>
                    <a:pt x="30257" y="590010"/>
                  </a:lnTo>
                  <a:lnTo>
                    <a:pt x="8116" y="557152"/>
                  </a:lnTo>
                  <a:lnTo>
                    <a:pt x="0" y="516889"/>
                  </a:lnTo>
                  <a:lnTo>
                    <a:pt x="0" y="103377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4431" rIns="0" bIns="0" rtlCol="0">
            <a:spAutoFit/>
          </a:bodyPr>
          <a:lstStyle/>
          <a:p>
            <a:pPr marL="305498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D0D0D"/>
                </a:solidFill>
              </a:rPr>
              <a:t>DE</a:t>
            </a:r>
            <a:r>
              <a:rPr spc="-25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LA</a:t>
            </a:r>
            <a:r>
              <a:rPr spc="-30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GYMNASTIQUE</a:t>
            </a:r>
            <a:r>
              <a:rPr spc="-50" dirty="0">
                <a:solidFill>
                  <a:srgbClr val="0D0D0D"/>
                </a:solidFill>
              </a:rPr>
              <a:t> </a:t>
            </a:r>
            <a:r>
              <a:rPr spc="-20" dirty="0">
                <a:solidFill>
                  <a:srgbClr val="0D0D0D"/>
                </a:solidFill>
              </a:rPr>
              <a:t>ACROBATIQUE</a:t>
            </a:r>
            <a:r>
              <a:rPr spc="-40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A</a:t>
            </a:r>
            <a:r>
              <a:rPr spc="-15" dirty="0">
                <a:solidFill>
                  <a:srgbClr val="0D0D0D"/>
                </a:solidFill>
              </a:rPr>
              <a:t> </a:t>
            </a:r>
            <a:r>
              <a:rPr spc="-30" dirty="0">
                <a:solidFill>
                  <a:srgbClr val="0D0D0D"/>
                </a:solidFill>
              </a:rPr>
              <a:t>L’ACROSPORT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23354" y="309372"/>
            <a:ext cx="11414760" cy="2458720"/>
            <a:chOff x="423354" y="309372"/>
            <a:chExt cx="11414760" cy="2458720"/>
          </a:xfrm>
        </p:grpSpPr>
        <p:sp>
          <p:nvSpPr>
            <p:cNvPr id="7" name="object 7"/>
            <p:cNvSpPr/>
            <p:nvPr/>
          </p:nvSpPr>
          <p:spPr>
            <a:xfrm>
              <a:off x="431291" y="2485644"/>
              <a:ext cx="6690359" cy="274320"/>
            </a:xfrm>
            <a:custGeom>
              <a:avLst/>
              <a:gdLst/>
              <a:ahLst/>
              <a:cxnLst/>
              <a:rect l="l" t="t" r="r" b="b"/>
              <a:pathLst>
                <a:path w="6690359" h="274319">
                  <a:moveTo>
                    <a:pt x="6644639" y="0"/>
                  </a:moveTo>
                  <a:lnTo>
                    <a:pt x="45720" y="0"/>
                  </a:lnTo>
                  <a:lnTo>
                    <a:pt x="27924" y="3589"/>
                  </a:lnTo>
                  <a:lnTo>
                    <a:pt x="13392" y="13382"/>
                  </a:lnTo>
                  <a:lnTo>
                    <a:pt x="3593" y="27914"/>
                  </a:lnTo>
                  <a:lnTo>
                    <a:pt x="0" y="45719"/>
                  </a:lnTo>
                  <a:lnTo>
                    <a:pt x="0" y="228600"/>
                  </a:lnTo>
                  <a:lnTo>
                    <a:pt x="3593" y="246405"/>
                  </a:lnTo>
                  <a:lnTo>
                    <a:pt x="13392" y="260937"/>
                  </a:lnTo>
                  <a:lnTo>
                    <a:pt x="27924" y="270730"/>
                  </a:lnTo>
                  <a:lnTo>
                    <a:pt x="45720" y="274319"/>
                  </a:lnTo>
                  <a:lnTo>
                    <a:pt x="6644639" y="274319"/>
                  </a:lnTo>
                  <a:lnTo>
                    <a:pt x="6662445" y="270730"/>
                  </a:lnTo>
                  <a:lnTo>
                    <a:pt x="6676977" y="260937"/>
                  </a:lnTo>
                  <a:lnTo>
                    <a:pt x="6686770" y="246405"/>
                  </a:lnTo>
                  <a:lnTo>
                    <a:pt x="6690359" y="228600"/>
                  </a:lnTo>
                  <a:lnTo>
                    <a:pt x="6690359" y="45719"/>
                  </a:lnTo>
                  <a:lnTo>
                    <a:pt x="6686770" y="27914"/>
                  </a:lnTo>
                  <a:lnTo>
                    <a:pt x="6676977" y="13382"/>
                  </a:lnTo>
                  <a:lnTo>
                    <a:pt x="6662445" y="3589"/>
                  </a:lnTo>
                  <a:lnTo>
                    <a:pt x="6644639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1291" y="2485644"/>
              <a:ext cx="6690359" cy="274320"/>
            </a:xfrm>
            <a:custGeom>
              <a:avLst/>
              <a:gdLst/>
              <a:ahLst/>
              <a:cxnLst/>
              <a:rect l="l" t="t" r="r" b="b"/>
              <a:pathLst>
                <a:path w="6690359" h="274319">
                  <a:moveTo>
                    <a:pt x="0" y="45719"/>
                  </a:moveTo>
                  <a:lnTo>
                    <a:pt x="3593" y="27914"/>
                  </a:lnTo>
                  <a:lnTo>
                    <a:pt x="13392" y="13382"/>
                  </a:lnTo>
                  <a:lnTo>
                    <a:pt x="27924" y="3589"/>
                  </a:lnTo>
                  <a:lnTo>
                    <a:pt x="45720" y="0"/>
                  </a:lnTo>
                  <a:lnTo>
                    <a:pt x="6644639" y="0"/>
                  </a:lnTo>
                  <a:lnTo>
                    <a:pt x="6662445" y="3589"/>
                  </a:lnTo>
                  <a:lnTo>
                    <a:pt x="6676977" y="13382"/>
                  </a:lnTo>
                  <a:lnTo>
                    <a:pt x="6686770" y="27914"/>
                  </a:lnTo>
                  <a:lnTo>
                    <a:pt x="6690359" y="45719"/>
                  </a:lnTo>
                  <a:lnTo>
                    <a:pt x="6690359" y="228600"/>
                  </a:lnTo>
                  <a:lnTo>
                    <a:pt x="6686770" y="246405"/>
                  </a:lnTo>
                  <a:lnTo>
                    <a:pt x="6676977" y="260937"/>
                  </a:lnTo>
                  <a:lnTo>
                    <a:pt x="6662445" y="270730"/>
                  </a:lnTo>
                  <a:lnTo>
                    <a:pt x="6644639" y="274319"/>
                  </a:lnTo>
                  <a:lnTo>
                    <a:pt x="45720" y="274319"/>
                  </a:lnTo>
                  <a:lnTo>
                    <a:pt x="27924" y="270730"/>
                  </a:lnTo>
                  <a:lnTo>
                    <a:pt x="13392" y="260937"/>
                  </a:lnTo>
                  <a:lnTo>
                    <a:pt x="3593" y="246405"/>
                  </a:lnTo>
                  <a:lnTo>
                    <a:pt x="0" y="228600"/>
                  </a:lnTo>
                  <a:lnTo>
                    <a:pt x="0" y="4571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55808" y="309372"/>
              <a:ext cx="1181861" cy="177165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02081" y="1219581"/>
            <a:ext cx="9562465" cy="6648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10"/>
              </a:spcBef>
            </a:pPr>
            <a:r>
              <a:rPr sz="1400" dirty="0">
                <a:latin typeface="Calibri"/>
                <a:cs typeface="Calibri"/>
              </a:rPr>
              <a:t>Depuis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l’apparition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nouveaux</a:t>
            </a:r>
            <a:r>
              <a:rPr sz="1400" spc="-10" dirty="0">
                <a:latin typeface="Calibri"/>
                <a:cs typeface="Calibri"/>
              </a:rPr>
              <a:t> programmes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EPS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(Bulletin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Officiel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spécial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</a:t>
            </a:r>
            <a:r>
              <a:rPr sz="1400" dirty="0">
                <a:latin typeface="Arial MT"/>
                <a:cs typeface="Arial MT"/>
              </a:rPr>
              <a:t>°</a:t>
            </a:r>
            <a:r>
              <a:rPr sz="1400" spc="-95" dirty="0">
                <a:latin typeface="Arial MT"/>
                <a:cs typeface="Arial MT"/>
              </a:rPr>
              <a:t> </a:t>
            </a:r>
            <a:r>
              <a:rPr sz="1400" dirty="0">
                <a:latin typeface="Calibri"/>
                <a:cs typeface="Calibri"/>
              </a:rPr>
              <a:t>6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28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aout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2008),</a:t>
            </a:r>
            <a:r>
              <a:rPr sz="1400" spc="-10" dirty="0">
                <a:latin typeface="Calibri"/>
                <a:cs typeface="Calibri"/>
              </a:rPr>
              <a:t> l’acrosport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partie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intégrante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programmation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APSA.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s’inscrit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cadre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activités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gymniques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appartient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champ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d’apprentissage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</a:t>
            </a:r>
            <a:r>
              <a:rPr sz="1400" dirty="0">
                <a:latin typeface="Arial MT"/>
                <a:cs typeface="Arial MT"/>
              </a:rPr>
              <a:t>°</a:t>
            </a:r>
            <a:r>
              <a:rPr sz="1400" dirty="0">
                <a:latin typeface="Calibri"/>
                <a:cs typeface="Calibri"/>
              </a:rPr>
              <a:t>3</a:t>
            </a:r>
            <a:r>
              <a:rPr sz="1400" spc="-25" dirty="0">
                <a:latin typeface="Calibri"/>
                <a:cs typeface="Calibri"/>
              </a:rPr>
              <a:t> au </a:t>
            </a:r>
            <a:r>
              <a:rPr sz="1400" dirty="0">
                <a:latin typeface="Calibri"/>
                <a:cs typeface="Calibri"/>
              </a:rPr>
              <a:t>collège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(2015)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lycée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(2019).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9214" y="2477261"/>
            <a:ext cx="11381740" cy="283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196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PLACE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DE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40" dirty="0">
                <a:latin typeface="Calibri"/>
                <a:cs typeface="Calibri"/>
              </a:rPr>
              <a:t>L’ACROSPORT</a:t>
            </a:r>
            <a:r>
              <a:rPr sz="1600" b="1" dirty="0">
                <a:latin typeface="Calibri"/>
                <a:cs typeface="Calibri"/>
              </a:rPr>
              <a:t> AU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SEIN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DE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NOS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ETABLISSEMENTS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SCOLAIRES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60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Elle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liée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plusieurs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paramètres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04139" marR="375285" indent="92075">
              <a:lnSpc>
                <a:spcPct val="100000"/>
              </a:lnSpc>
              <a:buChar char="-"/>
              <a:tabLst>
                <a:tab pos="196215" algn="l"/>
              </a:tabLst>
            </a:pPr>
            <a:r>
              <a:rPr sz="1400" spc="-10" dirty="0">
                <a:latin typeface="Calibri"/>
                <a:cs typeface="Calibri"/>
              </a:rPr>
              <a:t>Volonté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enseignants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découvrir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autre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versant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gymnastique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peut-</a:t>
            </a:r>
            <a:r>
              <a:rPr sz="1400" dirty="0">
                <a:latin typeface="Calibri"/>
                <a:cs typeface="Calibri"/>
              </a:rPr>
              <a:t>être avec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vision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moins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spécialiste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 </a:t>
            </a:r>
            <a:r>
              <a:rPr sz="1400" dirty="0">
                <a:latin typeface="Calibri"/>
                <a:cs typeface="Calibri"/>
              </a:rPr>
              <a:t>gymnique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en </a:t>
            </a:r>
            <a:r>
              <a:rPr sz="1400" dirty="0">
                <a:latin typeface="Calibri"/>
                <a:cs typeface="Calibri"/>
              </a:rPr>
              <a:t>même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temps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approcher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côté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artistique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discipline.</a:t>
            </a:r>
            <a:endParaRPr sz="1400">
              <a:latin typeface="Calibri"/>
              <a:cs typeface="Calibri"/>
            </a:endParaRPr>
          </a:p>
          <a:p>
            <a:pPr marL="104139" marR="107950" indent="92075">
              <a:lnSpc>
                <a:spcPct val="100000"/>
              </a:lnSpc>
              <a:spcBef>
                <a:spcPts val="5"/>
              </a:spcBef>
              <a:buChar char="-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approche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plus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ludique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et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collective.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semble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accessible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gymnastique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artistique,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élèves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enseignants</a:t>
            </a:r>
            <a:r>
              <a:rPr sz="1400" dirty="0">
                <a:latin typeface="Calibri"/>
                <a:cs typeface="Calibri"/>
              </a:rPr>
              <a:t> mais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attention </a:t>
            </a:r>
            <a:r>
              <a:rPr sz="1400" dirty="0">
                <a:latin typeface="Calibri"/>
                <a:cs typeface="Calibri"/>
              </a:rPr>
              <a:t>aux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idées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reçues.</a:t>
            </a:r>
            <a:endParaRPr sz="1400">
              <a:latin typeface="Calibri"/>
              <a:cs typeface="Calibri"/>
            </a:endParaRPr>
          </a:p>
          <a:p>
            <a:pPr marL="196215" indent="-92075">
              <a:lnSpc>
                <a:spcPct val="100000"/>
              </a:lnSpc>
              <a:buChar char="-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10" dirty="0">
                <a:latin typeface="Calibri"/>
                <a:cs typeface="Calibri"/>
              </a:rPr>
              <a:t> paramètres </a:t>
            </a:r>
            <a:r>
              <a:rPr sz="1400" spc="-20" dirty="0">
                <a:latin typeface="Calibri"/>
                <a:cs typeface="Calibri"/>
              </a:rPr>
              <a:t>d’équipement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sportif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l’acrosport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nécessite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peu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matériel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196215" indent="-92075">
              <a:lnSpc>
                <a:spcPct val="100000"/>
              </a:lnSpc>
              <a:buChar char="-"/>
              <a:tabLst>
                <a:tab pos="196215" algn="l"/>
              </a:tabLst>
            </a:pPr>
            <a:r>
              <a:rPr sz="1400" spc="-25" dirty="0">
                <a:latin typeface="Calibri"/>
                <a:cs typeface="Calibri"/>
              </a:rPr>
              <a:t>L’acrosport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accessible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à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tous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élèves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paraît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abordable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niveau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moteur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différents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rôles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permettent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chacun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pouvoir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s’exprimer.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5"/>
              </a:spcBef>
            </a:pP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Mais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la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pratique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l’acrosport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n’a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d’intérêt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que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si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les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élèves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y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vivent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une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motricité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extraordinaire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et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pas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que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du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«</a:t>
            </a:r>
            <a:r>
              <a:rPr sz="1800" b="1" spc="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monte </a:t>
            </a:r>
            <a:r>
              <a:rPr sz="1800" b="1" dirty="0">
                <a:latin typeface="Calibri"/>
                <a:cs typeface="Calibri"/>
              </a:rPr>
              <a:t>moi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dessus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».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4669535" y="3049523"/>
              <a:ext cx="2196465" cy="1303020"/>
            </a:xfrm>
            <a:custGeom>
              <a:avLst/>
              <a:gdLst/>
              <a:ahLst/>
              <a:cxnLst/>
              <a:rect l="l" t="t" r="r" b="b"/>
              <a:pathLst>
                <a:path w="2196465" h="1303020">
                  <a:moveTo>
                    <a:pt x="1978914" y="0"/>
                  </a:moveTo>
                  <a:lnTo>
                    <a:pt x="217169" y="0"/>
                  </a:lnTo>
                  <a:lnTo>
                    <a:pt x="167391" y="5738"/>
                  </a:lnTo>
                  <a:lnTo>
                    <a:pt x="121686" y="22082"/>
                  </a:lnTo>
                  <a:lnTo>
                    <a:pt x="81362" y="47726"/>
                  </a:lnTo>
                  <a:lnTo>
                    <a:pt x="47726" y="81362"/>
                  </a:lnTo>
                  <a:lnTo>
                    <a:pt x="22082" y="121686"/>
                  </a:lnTo>
                  <a:lnTo>
                    <a:pt x="5738" y="167391"/>
                  </a:lnTo>
                  <a:lnTo>
                    <a:pt x="0" y="217170"/>
                  </a:lnTo>
                  <a:lnTo>
                    <a:pt x="0" y="1085850"/>
                  </a:lnTo>
                  <a:lnTo>
                    <a:pt x="5738" y="1135628"/>
                  </a:lnTo>
                  <a:lnTo>
                    <a:pt x="22082" y="1181333"/>
                  </a:lnTo>
                  <a:lnTo>
                    <a:pt x="47726" y="1221657"/>
                  </a:lnTo>
                  <a:lnTo>
                    <a:pt x="81362" y="1255293"/>
                  </a:lnTo>
                  <a:lnTo>
                    <a:pt x="121686" y="1280937"/>
                  </a:lnTo>
                  <a:lnTo>
                    <a:pt x="167391" y="1297281"/>
                  </a:lnTo>
                  <a:lnTo>
                    <a:pt x="217169" y="1303020"/>
                  </a:lnTo>
                  <a:lnTo>
                    <a:pt x="1978914" y="1303020"/>
                  </a:lnTo>
                  <a:lnTo>
                    <a:pt x="2028692" y="1297281"/>
                  </a:lnTo>
                  <a:lnTo>
                    <a:pt x="2074397" y="1280937"/>
                  </a:lnTo>
                  <a:lnTo>
                    <a:pt x="2114721" y="1255293"/>
                  </a:lnTo>
                  <a:lnTo>
                    <a:pt x="2148357" y="1221657"/>
                  </a:lnTo>
                  <a:lnTo>
                    <a:pt x="2174001" y="1181333"/>
                  </a:lnTo>
                  <a:lnTo>
                    <a:pt x="2190345" y="1135628"/>
                  </a:lnTo>
                  <a:lnTo>
                    <a:pt x="2196084" y="1085850"/>
                  </a:lnTo>
                  <a:lnTo>
                    <a:pt x="2196084" y="217170"/>
                  </a:lnTo>
                  <a:lnTo>
                    <a:pt x="2190345" y="167391"/>
                  </a:lnTo>
                  <a:lnTo>
                    <a:pt x="2174001" y="121686"/>
                  </a:lnTo>
                  <a:lnTo>
                    <a:pt x="2148357" y="81362"/>
                  </a:lnTo>
                  <a:lnTo>
                    <a:pt x="2114721" y="47726"/>
                  </a:lnTo>
                  <a:lnTo>
                    <a:pt x="2074397" y="22082"/>
                  </a:lnTo>
                  <a:lnTo>
                    <a:pt x="2028692" y="5738"/>
                  </a:lnTo>
                  <a:lnTo>
                    <a:pt x="197891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69535" y="3049523"/>
              <a:ext cx="2196465" cy="1303020"/>
            </a:xfrm>
            <a:custGeom>
              <a:avLst/>
              <a:gdLst/>
              <a:ahLst/>
              <a:cxnLst/>
              <a:rect l="l" t="t" r="r" b="b"/>
              <a:pathLst>
                <a:path w="2196465" h="1303020">
                  <a:moveTo>
                    <a:pt x="0" y="217170"/>
                  </a:moveTo>
                  <a:lnTo>
                    <a:pt x="5738" y="167391"/>
                  </a:lnTo>
                  <a:lnTo>
                    <a:pt x="22082" y="121686"/>
                  </a:lnTo>
                  <a:lnTo>
                    <a:pt x="47726" y="81362"/>
                  </a:lnTo>
                  <a:lnTo>
                    <a:pt x="81362" y="47726"/>
                  </a:lnTo>
                  <a:lnTo>
                    <a:pt x="121686" y="22082"/>
                  </a:lnTo>
                  <a:lnTo>
                    <a:pt x="167391" y="5738"/>
                  </a:lnTo>
                  <a:lnTo>
                    <a:pt x="217169" y="0"/>
                  </a:lnTo>
                  <a:lnTo>
                    <a:pt x="1978914" y="0"/>
                  </a:lnTo>
                  <a:lnTo>
                    <a:pt x="2028692" y="5738"/>
                  </a:lnTo>
                  <a:lnTo>
                    <a:pt x="2074397" y="22082"/>
                  </a:lnTo>
                  <a:lnTo>
                    <a:pt x="2114721" y="47726"/>
                  </a:lnTo>
                  <a:lnTo>
                    <a:pt x="2148357" y="81362"/>
                  </a:lnTo>
                  <a:lnTo>
                    <a:pt x="2174001" y="121686"/>
                  </a:lnTo>
                  <a:lnTo>
                    <a:pt x="2190345" y="167391"/>
                  </a:lnTo>
                  <a:lnTo>
                    <a:pt x="2196084" y="217170"/>
                  </a:lnTo>
                  <a:lnTo>
                    <a:pt x="2196084" y="1085850"/>
                  </a:lnTo>
                  <a:lnTo>
                    <a:pt x="2190345" y="1135628"/>
                  </a:lnTo>
                  <a:lnTo>
                    <a:pt x="2174001" y="1181333"/>
                  </a:lnTo>
                  <a:lnTo>
                    <a:pt x="2148357" y="1221657"/>
                  </a:lnTo>
                  <a:lnTo>
                    <a:pt x="2114721" y="1255293"/>
                  </a:lnTo>
                  <a:lnTo>
                    <a:pt x="2074397" y="1280937"/>
                  </a:lnTo>
                  <a:lnTo>
                    <a:pt x="2028692" y="1297281"/>
                  </a:lnTo>
                  <a:lnTo>
                    <a:pt x="1978914" y="1303020"/>
                  </a:lnTo>
                  <a:lnTo>
                    <a:pt x="217169" y="1303020"/>
                  </a:lnTo>
                  <a:lnTo>
                    <a:pt x="167391" y="1297281"/>
                  </a:lnTo>
                  <a:lnTo>
                    <a:pt x="121686" y="1280937"/>
                  </a:lnTo>
                  <a:lnTo>
                    <a:pt x="81362" y="1255293"/>
                  </a:lnTo>
                  <a:lnTo>
                    <a:pt x="47726" y="1221657"/>
                  </a:lnTo>
                  <a:lnTo>
                    <a:pt x="22082" y="1181333"/>
                  </a:lnTo>
                  <a:lnTo>
                    <a:pt x="5738" y="1135628"/>
                  </a:lnTo>
                  <a:lnTo>
                    <a:pt x="0" y="1085850"/>
                  </a:lnTo>
                  <a:lnTo>
                    <a:pt x="0" y="217170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591302" y="3539997"/>
            <a:ext cx="354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40" dirty="0">
                <a:solidFill>
                  <a:srgbClr val="FFFFFF"/>
                </a:solidFill>
                <a:latin typeface="Arial MT"/>
                <a:cs typeface="Arial MT"/>
              </a:rPr>
              <a:t>FPS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33398" y="1682178"/>
            <a:ext cx="1950085" cy="1177290"/>
            <a:chOff x="7633398" y="1682178"/>
            <a:chExt cx="1950085" cy="1177290"/>
          </a:xfrm>
        </p:grpSpPr>
        <p:sp>
          <p:nvSpPr>
            <p:cNvPr id="7" name="object 7"/>
            <p:cNvSpPr/>
            <p:nvPr/>
          </p:nvSpPr>
          <p:spPr>
            <a:xfrm>
              <a:off x="7641335" y="1690116"/>
              <a:ext cx="1934210" cy="1161415"/>
            </a:xfrm>
            <a:custGeom>
              <a:avLst/>
              <a:gdLst/>
              <a:ahLst/>
              <a:cxnLst/>
              <a:rect l="l" t="t" r="r" b="b"/>
              <a:pathLst>
                <a:path w="1934209" h="1161414">
                  <a:moveTo>
                    <a:pt x="966978" y="0"/>
                  </a:moveTo>
                  <a:lnTo>
                    <a:pt x="908073" y="1059"/>
                  </a:lnTo>
                  <a:lnTo>
                    <a:pt x="850102" y="4198"/>
                  </a:lnTo>
                  <a:lnTo>
                    <a:pt x="793165" y="9355"/>
                  </a:lnTo>
                  <a:lnTo>
                    <a:pt x="737364" y="16469"/>
                  </a:lnTo>
                  <a:lnTo>
                    <a:pt x="682799" y="25480"/>
                  </a:lnTo>
                  <a:lnTo>
                    <a:pt x="629572" y="36327"/>
                  </a:lnTo>
                  <a:lnTo>
                    <a:pt x="577785" y="48949"/>
                  </a:lnTo>
                  <a:lnTo>
                    <a:pt x="527537" y="63285"/>
                  </a:lnTo>
                  <a:lnTo>
                    <a:pt x="478931" y="79276"/>
                  </a:lnTo>
                  <a:lnTo>
                    <a:pt x="432067" y="96859"/>
                  </a:lnTo>
                  <a:lnTo>
                    <a:pt x="387046" y="115975"/>
                  </a:lnTo>
                  <a:lnTo>
                    <a:pt x="343971" y="136562"/>
                  </a:lnTo>
                  <a:lnTo>
                    <a:pt x="302941" y="158559"/>
                  </a:lnTo>
                  <a:lnTo>
                    <a:pt x="264059" y="181907"/>
                  </a:lnTo>
                  <a:lnTo>
                    <a:pt x="227425" y="206544"/>
                  </a:lnTo>
                  <a:lnTo>
                    <a:pt x="193140" y="232410"/>
                  </a:lnTo>
                  <a:lnTo>
                    <a:pt x="161306" y="259443"/>
                  </a:lnTo>
                  <a:lnTo>
                    <a:pt x="132023" y="287584"/>
                  </a:lnTo>
                  <a:lnTo>
                    <a:pt x="105393" y="316771"/>
                  </a:lnTo>
                  <a:lnTo>
                    <a:pt x="81518" y="346943"/>
                  </a:lnTo>
                  <a:lnTo>
                    <a:pt x="42433" y="410002"/>
                  </a:lnTo>
                  <a:lnTo>
                    <a:pt x="15579" y="476274"/>
                  </a:lnTo>
                  <a:lnTo>
                    <a:pt x="1764" y="545273"/>
                  </a:lnTo>
                  <a:lnTo>
                    <a:pt x="0" y="580644"/>
                  </a:lnTo>
                  <a:lnTo>
                    <a:pt x="1764" y="616014"/>
                  </a:lnTo>
                  <a:lnTo>
                    <a:pt x="15579" y="685013"/>
                  </a:lnTo>
                  <a:lnTo>
                    <a:pt x="42433" y="751285"/>
                  </a:lnTo>
                  <a:lnTo>
                    <a:pt x="81518" y="814344"/>
                  </a:lnTo>
                  <a:lnTo>
                    <a:pt x="105393" y="844516"/>
                  </a:lnTo>
                  <a:lnTo>
                    <a:pt x="132023" y="873703"/>
                  </a:lnTo>
                  <a:lnTo>
                    <a:pt x="161306" y="901844"/>
                  </a:lnTo>
                  <a:lnTo>
                    <a:pt x="193140" y="928877"/>
                  </a:lnTo>
                  <a:lnTo>
                    <a:pt x="227425" y="954743"/>
                  </a:lnTo>
                  <a:lnTo>
                    <a:pt x="264059" y="979380"/>
                  </a:lnTo>
                  <a:lnTo>
                    <a:pt x="302941" y="1002728"/>
                  </a:lnTo>
                  <a:lnTo>
                    <a:pt x="343971" y="1024725"/>
                  </a:lnTo>
                  <a:lnTo>
                    <a:pt x="387046" y="1045312"/>
                  </a:lnTo>
                  <a:lnTo>
                    <a:pt x="432067" y="1064428"/>
                  </a:lnTo>
                  <a:lnTo>
                    <a:pt x="478931" y="1082011"/>
                  </a:lnTo>
                  <a:lnTo>
                    <a:pt x="527537" y="1098002"/>
                  </a:lnTo>
                  <a:lnTo>
                    <a:pt x="577785" y="1112338"/>
                  </a:lnTo>
                  <a:lnTo>
                    <a:pt x="629572" y="1124960"/>
                  </a:lnTo>
                  <a:lnTo>
                    <a:pt x="682799" y="1135807"/>
                  </a:lnTo>
                  <a:lnTo>
                    <a:pt x="737364" y="1144818"/>
                  </a:lnTo>
                  <a:lnTo>
                    <a:pt x="793165" y="1151932"/>
                  </a:lnTo>
                  <a:lnTo>
                    <a:pt x="850102" y="1157089"/>
                  </a:lnTo>
                  <a:lnTo>
                    <a:pt x="908073" y="1160228"/>
                  </a:lnTo>
                  <a:lnTo>
                    <a:pt x="966978" y="1161288"/>
                  </a:lnTo>
                  <a:lnTo>
                    <a:pt x="1025882" y="1160228"/>
                  </a:lnTo>
                  <a:lnTo>
                    <a:pt x="1083853" y="1157089"/>
                  </a:lnTo>
                  <a:lnTo>
                    <a:pt x="1140790" y="1151932"/>
                  </a:lnTo>
                  <a:lnTo>
                    <a:pt x="1196591" y="1144818"/>
                  </a:lnTo>
                  <a:lnTo>
                    <a:pt x="1251156" y="1135807"/>
                  </a:lnTo>
                  <a:lnTo>
                    <a:pt x="1304383" y="1124960"/>
                  </a:lnTo>
                  <a:lnTo>
                    <a:pt x="1356170" y="1112338"/>
                  </a:lnTo>
                  <a:lnTo>
                    <a:pt x="1406418" y="1098002"/>
                  </a:lnTo>
                  <a:lnTo>
                    <a:pt x="1455024" y="1082011"/>
                  </a:lnTo>
                  <a:lnTo>
                    <a:pt x="1501888" y="1064428"/>
                  </a:lnTo>
                  <a:lnTo>
                    <a:pt x="1546909" y="1045312"/>
                  </a:lnTo>
                  <a:lnTo>
                    <a:pt x="1589984" y="1024725"/>
                  </a:lnTo>
                  <a:lnTo>
                    <a:pt x="1631014" y="1002728"/>
                  </a:lnTo>
                  <a:lnTo>
                    <a:pt x="1669896" y="979380"/>
                  </a:lnTo>
                  <a:lnTo>
                    <a:pt x="1706530" y="954743"/>
                  </a:lnTo>
                  <a:lnTo>
                    <a:pt x="1740815" y="928877"/>
                  </a:lnTo>
                  <a:lnTo>
                    <a:pt x="1772649" y="901844"/>
                  </a:lnTo>
                  <a:lnTo>
                    <a:pt x="1801932" y="873703"/>
                  </a:lnTo>
                  <a:lnTo>
                    <a:pt x="1828562" y="844516"/>
                  </a:lnTo>
                  <a:lnTo>
                    <a:pt x="1852437" y="814344"/>
                  </a:lnTo>
                  <a:lnTo>
                    <a:pt x="1891522" y="751285"/>
                  </a:lnTo>
                  <a:lnTo>
                    <a:pt x="1918376" y="685013"/>
                  </a:lnTo>
                  <a:lnTo>
                    <a:pt x="1932191" y="616014"/>
                  </a:lnTo>
                  <a:lnTo>
                    <a:pt x="1933956" y="580644"/>
                  </a:lnTo>
                  <a:lnTo>
                    <a:pt x="1932191" y="545273"/>
                  </a:lnTo>
                  <a:lnTo>
                    <a:pt x="1918376" y="476274"/>
                  </a:lnTo>
                  <a:lnTo>
                    <a:pt x="1891522" y="410002"/>
                  </a:lnTo>
                  <a:lnTo>
                    <a:pt x="1852437" y="346943"/>
                  </a:lnTo>
                  <a:lnTo>
                    <a:pt x="1828562" y="316771"/>
                  </a:lnTo>
                  <a:lnTo>
                    <a:pt x="1801932" y="287584"/>
                  </a:lnTo>
                  <a:lnTo>
                    <a:pt x="1772649" y="259443"/>
                  </a:lnTo>
                  <a:lnTo>
                    <a:pt x="1740815" y="232410"/>
                  </a:lnTo>
                  <a:lnTo>
                    <a:pt x="1706530" y="206544"/>
                  </a:lnTo>
                  <a:lnTo>
                    <a:pt x="1669896" y="181907"/>
                  </a:lnTo>
                  <a:lnTo>
                    <a:pt x="1631014" y="158559"/>
                  </a:lnTo>
                  <a:lnTo>
                    <a:pt x="1589984" y="136562"/>
                  </a:lnTo>
                  <a:lnTo>
                    <a:pt x="1546909" y="115975"/>
                  </a:lnTo>
                  <a:lnTo>
                    <a:pt x="1501888" y="96859"/>
                  </a:lnTo>
                  <a:lnTo>
                    <a:pt x="1455024" y="79276"/>
                  </a:lnTo>
                  <a:lnTo>
                    <a:pt x="1406418" y="63285"/>
                  </a:lnTo>
                  <a:lnTo>
                    <a:pt x="1356170" y="48949"/>
                  </a:lnTo>
                  <a:lnTo>
                    <a:pt x="1304383" y="36327"/>
                  </a:lnTo>
                  <a:lnTo>
                    <a:pt x="1251156" y="25480"/>
                  </a:lnTo>
                  <a:lnTo>
                    <a:pt x="1196591" y="16469"/>
                  </a:lnTo>
                  <a:lnTo>
                    <a:pt x="1140790" y="9355"/>
                  </a:lnTo>
                  <a:lnTo>
                    <a:pt x="1083853" y="4198"/>
                  </a:lnTo>
                  <a:lnTo>
                    <a:pt x="1025882" y="1059"/>
                  </a:lnTo>
                  <a:lnTo>
                    <a:pt x="966978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41335" y="1690116"/>
              <a:ext cx="1934210" cy="1161415"/>
            </a:xfrm>
            <a:custGeom>
              <a:avLst/>
              <a:gdLst/>
              <a:ahLst/>
              <a:cxnLst/>
              <a:rect l="l" t="t" r="r" b="b"/>
              <a:pathLst>
                <a:path w="1934209" h="1161414">
                  <a:moveTo>
                    <a:pt x="0" y="580644"/>
                  </a:moveTo>
                  <a:lnTo>
                    <a:pt x="6991" y="510463"/>
                  </a:lnTo>
                  <a:lnTo>
                    <a:pt x="27427" y="442766"/>
                  </a:lnTo>
                  <a:lnTo>
                    <a:pt x="60497" y="378040"/>
                  </a:lnTo>
                  <a:lnTo>
                    <a:pt x="105393" y="316771"/>
                  </a:lnTo>
                  <a:lnTo>
                    <a:pt x="132023" y="287584"/>
                  </a:lnTo>
                  <a:lnTo>
                    <a:pt x="161306" y="259443"/>
                  </a:lnTo>
                  <a:lnTo>
                    <a:pt x="193140" y="232410"/>
                  </a:lnTo>
                  <a:lnTo>
                    <a:pt x="227425" y="206544"/>
                  </a:lnTo>
                  <a:lnTo>
                    <a:pt x="264059" y="181907"/>
                  </a:lnTo>
                  <a:lnTo>
                    <a:pt x="302941" y="158559"/>
                  </a:lnTo>
                  <a:lnTo>
                    <a:pt x="343971" y="136562"/>
                  </a:lnTo>
                  <a:lnTo>
                    <a:pt x="387046" y="115975"/>
                  </a:lnTo>
                  <a:lnTo>
                    <a:pt x="432067" y="96859"/>
                  </a:lnTo>
                  <a:lnTo>
                    <a:pt x="478931" y="79276"/>
                  </a:lnTo>
                  <a:lnTo>
                    <a:pt x="527537" y="63285"/>
                  </a:lnTo>
                  <a:lnTo>
                    <a:pt x="577785" y="48949"/>
                  </a:lnTo>
                  <a:lnTo>
                    <a:pt x="629572" y="36327"/>
                  </a:lnTo>
                  <a:lnTo>
                    <a:pt x="682799" y="25480"/>
                  </a:lnTo>
                  <a:lnTo>
                    <a:pt x="737364" y="16469"/>
                  </a:lnTo>
                  <a:lnTo>
                    <a:pt x="793165" y="9355"/>
                  </a:lnTo>
                  <a:lnTo>
                    <a:pt x="850102" y="4198"/>
                  </a:lnTo>
                  <a:lnTo>
                    <a:pt x="908073" y="1059"/>
                  </a:lnTo>
                  <a:lnTo>
                    <a:pt x="966978" y="0"/>
                  </a:lnTo>
                  <a:lnTo>
                    <a:pt x="1025882" y="1059"/>
                  </a:lnTo>
                  <a:lnTo>
                    <a:pt x="1083853" y="4198"/>
                  </a:lnTo>
                  <a:lnTo>
                    <a:pt x="1140790" y="9355"/>
                  </a:lnTo>
                  <a:lnTo>
                    <a:pt x="1196591" y="16469"/>
                  </a:lnTo>
                  <a:lnTo>
                    <a:pt x="1251156" y="25480"/>
                  </a:lnTo>
                  <a:lnTo>
                    <a:pt x="1304383" y="36327"/>
                  </a:lnTo>
                  <a:lnTo>
                    <a:pt x="1356170" y="48949"/>
                  </a:lnTo>
                  <a:lnTo>
                    <a:pt x="1406418" y="63285"/>
                  </a:lnTo>
                  <a:lnTo>
                    <a:pt x="1455024" y="79276"/>
                  </a:lnTo>
                  <a:lnTo>
                    <a:pt x="1501888" y="96859"/>
                  </a:lnTo>
                  <a:lnTo>
                    <a:pt x="1546909" y="115975"/>
                  </a:lnTo>
                  <a:lnTo>
                    <a:pt x="1589984" y="136562"/>
                  </a:lnTo>
                  <a:lnTo>
                    <a:pt x="1631014" y="158559"/>
                  </a:lnTo>
                  <a:lnTo>
                    <a:pt x="1669896" y="181907"/>
                  </a:lnTo>
                  <a:lnTo>
                    <a:pt x="1706530" y="206544"/>
                  </a:lnTo>
                  <a:lnTo>
                    <a:pt x="1740815" y="232410"/>
                  </a:lnTo>
                  <a:lnTo>
                    <a:pt x="1772649" y="259443"/>
                  </a:lnTo>
                  <a:lnTo>
                    <a:pt x="1801932" y="287584"/>
                  </a:lnTo>
                  <a:lnTo>
                    <a:pt x="1828562" y="316771"/>
                  </a:lnTo>
                  <a:lnTo>
                    <a:pt x="1852437" y="346943"/>
                  </a:lnTo>
                  <a:lnTo>
                    <a:pt x="1891522" y="410002"/>
                  </a:lnTo>
                  <a:lnTo>
                    <a:pt x="1918376" y="476274"/>
                  </a:lnTo>
                  <a:lnTo>
                    <a:pt x="1932191" y="545273"/>
                  </a:lnTo>
                  <a:lnTo>
                    <a:pt x="1933956" y="580644"/>
                  </a:lnTo>
                  <a:lnTo>
                    <a:pt x="1932191" y="616014"/>
                  </a:lnTo>
                  <a:lnTo>
                    <a:pt x="1918376" y="685013"/>
                  </a:lnTo>
                  <a:lnTo>
                    <a:pt x="1891522" y="751285"/>
                  </a:lnTo>
                  <a:lnTo>
                    <a:pt x="1852437" y="814344"/>
                  </a:lnTo>
                  <a:lnTo>
                    <a:pt x="1828562" y="844516"/>
                  </a:lnTo>
                  <a:lnTo>
                    <a:pt x="1801932" y="873703"/>
                  </a:lnTo>
                  <a:lnTo>
                    <a:pt x="1772649" y="901844"/>
                  </a:lnTo>
                  <a:lnTo>
                    <a:pt x="1740815" y="928877"/>
                  </a:lnTo>
                  <a:lnTo>
                    <a:pt x="1706530" y="954743"/>
                  </a:lnTo>
                  <a:lnTo>
                    <a:pt x="1669896" y="979380"/>
                  </a:lnTo>
                  <a:lnTo>
                    <a:pt x="1631014" y="1002728"/>
                  </a:lnTo>
                  <a:lnTo>
                    <a:pt x="1589984" y="1024725"/>
                  </a:lnTo>
                  <a:lnTo>
                    <a:pt x="1546909" y="1045312"/>
                  </a:lnTo>
                  <a:lnTo>
                    <a:pt x="1501888" y="1064428"/>
                  </a:lnTo>
                  <a:lnTo>
                    <a:pt x="1455024" y="1082011"/>
                  </a:lnTo>
                  <a:lnTo>
                    <a:pt x="1406418" y="1098002"/>
                  </a:lnTo>
                  <a:lnTo>
                    <a:pt x="1356170" y="1112338"/>
                  </a:lnTo>
                  <a:lnTo>
                    <a:pt x="1304383" y="1124960"/>
                  </a:lnTo>
                  <a:lnTo>
                    <a:pt x="1251156" y="1135807"/>
                  </a:lnTo>
                  <a:lnTo>
                    <a:pt x="1196591" y="1144818"/>
                  </a:lnTo>
                  <a:lnTo>
                    <a:pt x="1140790" y="1151932"/>
                  </a:lnTo>
                  <a:lnTo>
                    <a:pt x="1083853" y="1157089"/>
                  </a:lnTo>
                  <a:lnTo>
                    <a:pt x="1025882" y="1160228"/>
                  </a:lnTo>
                  <a:lnTo>
                    <a:pt x="966978" y="1161288"/>
                  </a:lnTo>
                  <a:lnTo>
                    <a:pt x="908073" y="1160228"/>
                  </a:lnTo>
                  <a:lnTo>
                    <a:pt x="850102" y="1157089"/>
                  </a:lnTo>
                  <a:lnTo>
                    <a:pt x="793165" y="1151932"/>
                  </a:lnTo>
                  <a:lnTo>
                    <a:pt x="737364" y="1144818"/>
                  </a:lnTo>
                  <a:lnTo>
                    <a:pt x="682799" y="1135807"/>
                  </a:lnTo>
                  <a:lnTo>
                    <a:pt x="629572" y="1124960"/>
                  </a:lnTo>
                  <a:lnTo>
                    <a:pt x="577785" y="1112338"/>
                  </a:lnTo>
                  <a:lnTo>
                    <a:pt x="527537" y="1098002"/>
                  </a:lnTo>
                  <a:lnTo>
                    <a:pt x="478931" y="1082011"/>
                  </a:lnTo>
                  <a:lnTo>
                    <a:pt x="432067" y="1064428"/>
                  </a:lnTo>
                  <a:lnTo>
                    <a:pt x="387046" y="1045312"/>
                  </a:lnTo>
                  <a:lnTo>
                    <a:pt x="343971" y="1024725"/>
                  </a:lnTo>
                  <a:lnTo>
                    <a:pt x="302941" y="1002728"/>
                  </a:lnTo>
                  <a:lnTo>
                    <a:pt x="264059" y="979380"/>
                  </a:lnTo>
                  <a:lnTo>
                    <a:pt x="227425" y="954743"/>
                  </a:lnTo>
                  <a:lnTo>
                    <a:pt x="193140" y="928877"/>
                  </a:lnTo>
                  <a:lnTo>
                    <a:pt x="161306" y="901844"/>
                  </a:lnTo>
                  <a:lnTo>
                    <a:pt x="132023" y="873703"/>
                  </a:lnTo>
                  <a:lnTo>
                    <a:pt x="105393" y="844516"/>
                  </a:lnTo>
                  <a:lnTo>
                    <a:pt x="81518" y="814344"/>
                  </a:lnTo>
                  <a:lnTo>
                    <a:pt x="42433" y="751285"/>
                  </a:lnTo>
                  <a:lnTo>
                    <a:pt x="15579" y="685013"/>
                  </a:lnTo>
                  <a:lnTo>
                    <a:pt x="1764" y="616014"/>
                  </a:lnTo>
                  <a:lnTo>
                    <a:pt x="0" y="580644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248268" y="1972183"/>
            <a:ext cx="7213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solidFill>
                  <a:srgbClr val="FFFFFF"/>
                </a:solidFill>
                <a:latin typeface="Arial MT"/>
                <a:cs typeface="Arial MT"/>
              </a:rPr>
              <a:t>Mise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endParaRPr sz="1800">
              <a:latin typeface="Arial MT"/>
              <a:cs typeface="Arial MT"/>
            </a:endParaRPr>
          </a:p>
          <a:p>
            <a:pPr marL="9017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projet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964106" y="3690810"/>
            <a:ext cx="2174240" cy="1252220"/>
            <a:chOff x="7964106" y="3690810"/>
            <a:chExt cx="2174240" cy="1252220"/>
          </a:xfrm>
        </p:grpSpPr>
        <p:sp>
          <p:nvSpPr>
            <p:cNvPr id="11" name="object 11"/>
            <p:cNvSpPr/>
            <p:nvPr/>
          </p:nvSpPr>
          <p:spPr>
            <a:xfrm>
              <a:off x="7972043" y="3698747"/>
              <a:ext cx="2158365" cy="1236345"/>
            </a:xfrm>
            <a:custGeom>
              <a:avLst/>
              <a:gdLst/>
              <a:ahLst/>
              <a:cxnLst/>
              <a:rect l="l" t="t" r="r" b="b"/>
              <a:pathLst>
                <a:path w="2158365" h="1236345">
                  <a:moveTo>
                    <a:pt x="1078991" y="0"/>
                  </a:moveTo>
                  <a:lnTo>
                    <a:pt x="1017766" y="978"/>
                  </a:lnTo>
                  <a:lnTo>
                    <a:pt x="957436" y="3879"/>
                  </a:lnTo>
                  <a:lnTo>
                    <a:pt x="898093" y="8649"/>
                  </a:lnTo>
                  <a:lnTo>
                    <a:pt x="839827" y="15237"/>
                  </a:lnTo>
                  <a:lnTo>
                    <a:pt x="782731" y="23591"/>
                  </a:lnTo>
                  <a:lnTo>
                    <a:pt x="726895" y="33658"/>
                  </a:lnTo>
                  <a:lnTo>
                    <a:pt x="672410" y="45386"/>
                  </a:lnTo>
                  <a:lnTo>
                    <a:pt x="619367" y="58722"/>
                  </a:lnTo>
                  <a:lnTo>
                    <a:pt x="567858" y="73616"/>
                  </a:lnTo>
                  <a:lnTo>
                    <a:pt x="517973" y="90014"/>
                  </a:lnTo>
                  <a:lnTo>
                    <a:pt x="469804" y="107864"/>
                  </a:lnTo>
                  <a:lnTo>
                    <a:pt x="423442" y="127114"/>
                  </a:lnTo>
                  <a:lnTo>
                    <a:pt x="378978" y="147712"/>
                  </a:lnTo>
                  <a:lnTo>
                    <a:pt x="336502" y="169606"/>
                  </a:lnTo>
                  <a:lnTo>
                    <a:pt x="296107" y="192743"/>
                  </a:lnTo>
                  <a:lnTo>
                    <a:pt x="257883" y="217071"/>
                  </a:lnTo>
                  <a:lnTo>
                    <a:pt x="221921" y="242538"/>
                  </a:lnTo>
                  <a:lnTo>
                    <a:pt x="188313" y="269092"/>
                  </a:lnTo>
                  <a:lnTo>
                    <a:pt x="157149" y="296681"/>
                  </a:lnTo>
                  <a:lnTo>
                    <a:pt x="128520" y="325252"/>
                  </a:lnTo>
                  <a:lnTo>
                    <a:pt x="102518" y="354753"/>
                  </a:lnTo>
                  <a:lnTo>
                    <a:pt x="79235" y="385132"/>
                  </a:lnTo>
                  <a:lnTo>
                    <a:pt x="41185" y="448315"/>
                  </a:lnTo>
                  <a:lnTo>
                    <a:pt x="15100" y="514383"/>
                  </a:lnTo>
                  <a:lnTo>
                    <a:pt x="1708" y="582919"/>
                  </a:lnTo>
                  <a:lnTo>
                    <a:pt x="0" y="617982"/>
                  </a:lnTo>
                  <a:lnTo>
                    <a:pt x="1708" y="653044"/>
                  </a:lnTo>
                  <a:lnTo>
                    <a:pt x="15100" y="721580"/>
                  </a:lnTo>
                  <a:lnTo>
                    <a:pt x="41185" y="787648"/>
                  </a:lnTo>
                  <a:lnTo>
                    <a:pt x="79235" y="850831"/>
                  </a:lnTo>
                  <a:lnTo>
                    <a:pt x="102518" y="881210"/>
                  </a:lnTo>
                  <a:lnTo>
                    <a:pt x="128520" y="910711"/>
                  </a:lnTo>
                  <a:lnTo>
                    <a:pt x="157149" y="939282"/>
                  </a:lnTo>
                  <a:lnTo>
                    <a:pt x="188313" y="966871"/>
                  </a:lnTo>
                  <a:lnTo>
                    <a:pt x="221921" y="993425"/>
                  </a:lnTo>
                  <a:lnTo>
                    <a:pt x="257883" y="1018892"/>
                  </a:lnTo>
                  <a:lnTo>
                    <a:pt x="296107" y="1043220"/>
                  </a:lnTo>
                  <a:lnTo>
                    <a:pt x="336502" y="1066357"/>
                  </a:lnTo>
                  <a:lnTo>
                    <a:pt x="378978" y="1088251"/>
                  </a:lnTo>
                  <a:lnTo>
                    <a:pt x="423442" y="1108849"/>
                  </a:lnTo>
                  <a:lnTo>
                    <a:pt x="469804" y="1128099"/>
                  </a:lnTo>
                  <a:lnTo>
                    <a:pt x="517973" y="1145949"/>
                  </a:lnTo>
                  <a:lnTo>
                    <a:pt x="567858" y="1162347"/>
                  </a:lnTo>
                  <a:lnTo>
                    <a:pt x="619367" y="1177241"/>
                  </a:lnTo>
                  <a:lnTo>
                    <a:pt x="672410" y="1190577"/>
                  </a:lnTo>
                  <a:lnTo>
                    <a:pt x="726895" y="1202305"/>
                  </a:lnTo>
                  <a:lnTo>
                    <a:pt x="782731" y="1212372"/>
                  </a:lnTo>
                  <a:lnTo>
                    <a:pt x="839827" y="1220726"/>
                  </a:lnTo>
                  <a:lnTo>
                    <a:pt x="898093" y="1227314"/>
                  </a:lnTo>
                  <a:lnTo>
                    <a:pt x="957436" y="1232084"/>
                  </a:lnTo>
                  <a:lnTo>
                    <a:pt x="1017766" y="1234985"/>
                  </a:lnTo>
                  <a:lnTo>
                    <a:pt x="1078991" y="1235964"/>
                  </a:lnTo>
                  <a:lnTo>
                    <a:pt x="1140217" y="1234985"/>
                  </a:lnTo>
                  <a:lnTo>
                    <a:pt x="1200547" y="1232084"/>
                  </a:lnTo>
                  <a:lnTo>
                    <a:pt x="1259890" y="1227314"/>
                  </a:lnTo>
                  <a:lnTo>
                    <a:pt x="1318156" y="1220726"/>
                  </a:lnTo>
                  <a:lnTo>
                    <a:pt x="1375252" y="1212372"/>
                  </a:lnTo>
                  <a:lnTo>
                    <a:pt x="1431088" y="1202305"/>
                  </a:lnTo>
                  <a:lnTo>
                    <a:pt x="1485573" y="1190577"/>
                  </a:lnTo>
                  <a:lnTo>
                    <a:pt x="1538616" y="1177241"/>
                  </a:lnTo>
                  <a:lnTo>
                    <a:pt x="1590125" y="1162347"/>
                  </a:lnTo>
                  <a:lnTo>
                    <a:pt x="1640010" y="1145949"/>
                  </a:lnTo>
                  <a:lnTo>
                    <a:pt x="1688179" y="1128099"/>
                  </a:lnTo>
                  <a:lnTo>
                    <a:pt x="1734541" y="1108849"/>
                  </a:lnTo>
                  <a:lnTo>
                    <a:pt x="1779005" y="1088251"/>
                  </a:lnTo>
                  <a:lnTo>
                    <a:pt x="1821481" y="1066357"/>
                  </a:lnTo>
                  <a:lnTo>
                    <a:pt x="1861876" y="1043220"/>
                  </a:lnTo>
                  <a:lnTo>
                    <a:pt x="1900100" y="1018892"/>
                  </a:lnTo>
                  <a:lnTo>
                    <a:pt x="1936062" y="993425"/>
                  </a:lnTo>
                  <a:lnTo>
                    <a:pt x="1969670" y="966871"/>
                  </a:lnTo>
                  <a:lnTo>
                    <a:pt x="2000834" y="939282"/>
                  </a:lnTo>
                  <a:lnTo>
                    <a:pt x="2029463" y="910711"/>
                  </a:lnTo>
                  <a:lnTo>
                    <a:pt x="2055465" y="881210"/>
                  </a:lnTo>
                  <a:lnTo>
                    <a:pt x="2078748" y="850831"/>
                  </a:lnTo>
                  <a:lnTo>
                    <a:pt x="2116798" y="787648"/>
                  </a:lnTo>
                  <a:lnTo>
                    <a:pt x="2142883" y="721580"/>
                  </a:lnTo>
                  <a:lnTo>
                    <a:pt x="2156275" y="653044"/>
                  </a:lnTo>
                  <a:lnTo>
                    <a:pt x="2157983" y="617982"/>
                  </a:lnTo>
                  <a:lnTo>
                    <a:pt x="2156275" y="582919"/>
                  </a:lnTo>
                  <a:lnTo>
                    <a:pt x="2142883" y="514383"/>
                  </a:lnTo>
                  <a:lnTo>
                    <a:pt x="2116798" y="448315"/>
                  </a:lnTo>
                  <a:lnTo>
                    <a:pt x="2078748" y="385132"/>
                  </a:lnTo>
                  <a:lnTo>
                    <a:pt x="2055465" y="354753"/>
                  </a:lnTo>
                  <a:lnTo>
                    <a:pt x="2029463" y="325252"/>
                  </a:lnTo>
                  <a:lnTo>
                    <a:pt x="2000834" y="296681"/>
                  </a:lnTo>
                  <a:lnTo>
                    <a:pt x="1969670" y="269092"/>
                  </a:lnTo>
                  <a:lnTo>
                    <a:pt x="1936062" y="242538"/>
                  </a:lnTo>
                  <a:lnTo>
                    <a:pt x="1900100" y="217071"/>
                  </a:lnTo>
                  <a:lnTo>
                    <a:pt x="1861876" y="192743"/>
                  </a:lnTo>
                  <a:lnTo>
                    <a:pt x="1821481" y="169606"/>
                  </a:lnTo>
                  <a:lnTo>
                    <a:pt x="1779005" y="147712"/>
                  </a:lnTo>
                  <a:lnTo>
                    <a:pt x="1734541" y="127114"/>
                  </a:lnTo>
                  <a:lnTo>
                    <a:pt x="1688179" y="107864"/>
                  </a:lnTo>
                  <a:lnTo>
                    <a:pt x="1640010" y="90014"/>
                  </a:lnTo>
                  <a:lnTo>
                    <a:pt x="1590125" y="73616"/>
                  </a:lnTo>
                  <a:lnTo>
                    <a:pt x="1538616" y="58722"/>
                  </a:lnTo>
                  <a:lnTo>
                    <a:pt x="1485573" y="45386"/>
                  </a:lnTo>
                  <a:lnTo>
                    <a:pt x="1431088" y="33658"/>
                  </a:lnTo>
                  <a:lnTo>
                    <a:pt x="1375252" y="23591"/>
                  </a:lnTo>
                  <a:lnTo>
                    <a:pt x="1318156" y="15237"/>
                  </a:lnTo>
                  <a:lnTo>
                    <a:pt x="1259890" y="8649"/>
                  </a:lnTo>
                  <a:lnTo>
                    <a:pt x="1200547" y="3879"/>
                  </a:lnTo>
                  <a:lnTo>
                    <a:pt x="1140217" y="978"/>
                  </a:lnTo>
                  <a:lnTo>
                    <a:pt x="1078991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972043" y="3698747"/>
              <a:ext cx="2158365" cy="1236345"/>
            </a:xfrm>
            <a:custGeom>
              <a:avLst/>
              <a:gdLst/>
              <a:ahLst/>
              <a:cxnLst/>
              <a:rect l="l" t="t" r="r" b="b"/>
              <a:pathLst>
                <a:path w="2158365" h="1236345">
                  <a:moveTo>
                    <a:pt x="0" y="617982"/>
                  </a:moveTo>
                  <a:lnTo>
                    <a:pt x="6771" y="548368"/>
                  </a:lnTo>
                  <a:lnTo>
                    <a:pt x="26601" y="481014"/>
                  </a:lnTo>
                  <a:lnTo>
                    <a:pt x="58760" y="416336"/>
                  </a:lnTo>
                  <a:lnTo>
                    <a:pt x="102518" y="354753"/>
                  </a:lnTo>
                  <a:lnTo>
                    <a:pt x="128520" y="325252"/>
                  </a:lnTo>
                  <a:lnTo>
                    <a:pt x="157149" y="296681"/>
                  </a:lnTo>
                  <a:lnTo>
                    <a:pt x="188313" y="269092"/>
                  </a:lnTo>
                  <a:lnTo>
                    <a:pt x="221921" y="242538"/>
                  </a:lnTo>
                  <a:lnTo>
                    <a:pt x="257883" y="217071"/>
                  </a:lnTo>
                  <a:lnTo>
                    <a:pt x="296107" y="192743"/>
                  </a:lnTo>
                  <a:lnTo>
                    <a:pt x="336502" y="169606"/>
                  </a:lnTo>
                  <a:lnTo>
                    <a:pt x="378978" y="147712"/>
                  </a:lnTo>
                  <a:lnTo>
                    <a:pt x="423442" y="127114"/>
                  </a:lnTo>
                  <a:lnTo>
                    <a:pt x="469804" y="107864"/>
                  </a:lnTo>
                  <a:lnTo>
                    <a:pt x="517973" y="90014"/>
                  </a:lnTo>
                  <a:lnTo>
                    <a:pt x="567858" y="73616"/>
                  </a:lnTo>
                  <a:lnTo>
                    <a:pt x="619367" y="58722"/>
                  </a:lnTo>
                  <a:lnTo>
                    <a:pt x="672410" y="45386"/>
                  </a:lnTo>
                  <a:lnTo>
                    <a:pt x="726895" y="33658"/>
                  </a:lnTo>
                  <a:lnTo>
                    <a:pt x="782731" y="23591"/>
                  </a:lnTo>
                  <a:lnTo>
                    <a:pt x="839827" y="15237"/>
                  </a:lnTo>
                  <a:lnTo>
                    <a:pt x="898093" y="8649"/>
                  </a:lnTo>
                  <a:lnTo>
                    <a:pt x="957436" y="3879"/>
                  </a:lnTo>
                  <a:lnTo>
                    <a:pt x="1017766" y="978"/>
                  </a:lnTo>
                  <a:lnTo>
                    <a:pt x="1078991" y="0"/>
                  </a:lnTo>
                  <a:lnTo>
                    <a:pt x="1140217" y="978"/>
                  </a:lnTo>
                  <a:lnTo>
                    <a:pt x="1200547" y="3879"/>
                  </a:lnTo>
                  <a:lnTo>
                    <a:pt x="1259890" y="8649"/>
                  </a:lnTo>
                  <a:lnTo>
                    <a:pt x="1318156" y="15237"/>
                  </a:lnTo>
                  <a:lnTo>
                    <a:pt x="1375252" y="23591"/>
                  </a:lnTo>
                  <a:lnTo>
                    <a:pt x="1431088" y="33658"/>
                  </a:lnTo>
                  <a:lnTo>
                    <a:pt x="1485573" y="45386"/>
                  </a:lnTo>
                  <a:lnTo>
                    <a:pt x="1538616" y="58722"/>
                  </a:lnTo>
                  <a:lnTo>
                    <a:pt x="1590125" y="73616"/>
                  </a:lnTo>
                  <a:lnTo>
                    <a:pt x="1640010" y="90014"/>
                  </a:lnTo>
                  <a:lnTo>
                    <a:pt x="1688179" y="107864"/>
                  </a:lnTo>
                  <a:lnTo>
                    <a:pt x="1734541" y="127114"/>
                  </a:lnTo>
                  <a:lnTo>
                    <a:pt x="1779005" y="147712"/>
                  </a:lnTo>
                  <a:lnTo>
                    <a:pt x="1821481" y="169606"/>
                  </a:lnTo>
                  <a:lnTo>
                    <a:pt x="1861876" y="192743"/>
                  </a:lnTo>
                  <a:lnTo>
                    <a:pt x="1900100" y="217071"/>
                  </a:lnTo>
                  <a:lnTo>
                    <a:pt x="1936062" y="242538"/>
                  </a:lnTo>
                  <a:lnTo>
                    <a:pt x="1969670" y="269092"/>
                  </a:lnTo>
                  <a:lnTo>
                    <a:pt x="2000834" y="296681"/>
                  </a:lnTo>
                  <a:lnTo>
                    <a:pt x="2029463" y="325252"/>
                  </a:lnTo>
                  <a:lnTo>
                    <a:pt x="2055465" y="354753"/>
                  </a:lnTo>
                  <a:lnTo>
                    <a:pt x="2078748" y="385132"/>
                  </a:lnTo>
                  <a:lnTo>
                    <a:pt x="2116798" y="448315"/>
                  </a:lnTo>
                  <a:lnTo>
                    <a:pt x="2142883" y="514383"/>
                  </a:lnTo>
                  <a:lnTo>
                    <a:pt x="2156275" y="582919"/>
                  </a:lnTo>
                  <a:lnTo>
                    <a:pt x="2157983" y="617982"/>
                  </a:lnTo>
                  <a:lnTo>
                    <a:pt x="2156275" y="653044"/>
                  </a:lnTo>
                  <a:lnTo>
                    <a:pt x="2142883" y="721580"/>
                  </a:lnTo>
                  <a:lnTo>
                    <a:pt x="2116798" y="787648"/>
                  </a:lnTo>
                  <a:lnTo>
                    <a:pt x="2078748" y="850831"/>
                  </a:lnTo>
                  <a:lnTo>
                    <a:pt x="2055465" y="881210"/>
                  </a:lnTo>
                  <a:lnTo>
                    <a:pt x="2029463" y="910711"/>
                  </a:lnTo>
                  <a:lnTo>
                    <a:pt x="2000834" y="939282"/>
                  </a:lnTo>
                  <a:lnTo>
                    <a:pt x="1969670" y="966871"/>
                  </a:lnTo>
                  <a:lnTo>
                    <a:pt x="1936062" y="993425"/>
                  </a:lnTo>
                  <a:lnTo>
                    <a:pt x="1900100" y="1018892"/>
                  </a:lnTo>
                  <a:lnTo>
                    <a:pt x="1861876" y="1043220"/>
                  </a:lnTo>
                  <a:lnTo>
                    <a:pt x="1821481" y="1066357"/>
                  </a:lnTo>
                  <a:lnTo>
                    <a:pt x="1779005" y="1088251"/>
                  </a:lnTo>
                  <a:lnTo>
                    <a:pt x="1734541" y="1108849"/>
                  </a:lnTo>
                  <a:lnTo>
                    <a:pt x="1688179" y="1128099"/>
                  </a:lnTo>
                  <a:lnTo>
                    <a:pt x="1640010" y="1145949"/>
                  </a:lnTo>
                  <a:lnTo>
                    <a:pt x="1590125" y="1162347"/>
                  </a:lnTo>
                  <a:lnTo>
                    <a:pt x="1538616" y="1177241"/>
                  </a:lnTo>
                  <a:lnTo>
                    <a:pt x="1485573" y="1190577"/>
                  </a:lnTo>
                  <a:lnTo>
                    <a:pt x="1431088" y="1202305"/>
                  </a:lnTo>
                  <a:lnTo>
                    <a:pt x="1375252" y="1212372"/>
                  </a:lnTo>
                  <a:lnTo>
                    <a:pt x="1318156" y="1220726"/>
                  </a:lnTo>
                  <a:lnTo>
                    <a:pt x="1259890" y="1227314"/>
                  </a:lnTo>
                  <a:lnTo>
                    <a:pt x="1200547" y="1232084"/>
                  </a:lnTo>
                  <a:lnTo>
                    <a:pt x="1140217" y="1234985"/>
                  </a:lnTo>
                  <a:lnTo>
                    <a:pt x="1078991" y="1235964"/>
                  </a:lnTo>
                  <a:lnTo>
                    <a:pt x="1017766" y="1234985"/>
                  </a:lnTo>
                  <a:lnTo>
                    <a:pt x="957436" y="1232084"/>
                  </a:lnTo>
                  <a:lnTo>
                    <a:pt x="898093" y="1227314"/>
                  </a:lnTo>
                  <a:lnTo>
                    <a:pt x="839827" y="1220726"/>
                  </a:lnTo>
                  <a:lnTo>
                    <a:pt x="782731" y="1212372"/>
                  </a:lnTo>
                  <a:lnTo>
                    <a:pt x="726895" y="1202305"/>
                  </a:lnTo>
                  <a:lnTo>
                    <a:pt x="672410" y="1190577"/>
                  </a:lnTo>
                  <a:lnTo>
                    <a:pt x="619367" y="1177241"/>
                  </a:lnTo>
                  <a:lnTo>
                    <a:pt x="567858" y="1162347"/>
                  </a:lnTo>
                  <a:lnTo>
                    <a:pt x="517973" y="1145949"/>
                  </a:lnTo>
                  <a:lnTo>
                    <a:pt x="469804" y="1128099"/>
                  </a:lnTo>
                  <a:lnTo>
                    <a:pt x="423442" y="1108849"/>
                  </a:lnTo>
                  <a:lnTo>
                    <a:pt x="378978" y="1088251"/>
                  </a:lnTo>
                  <a:lnTo>
                    <a:pt x="336502" y="1066357"/>
                  </a:lnTo>
                  <a:lnTo>
                    <a:pt x="296107" y="1043220"/>
                  </a:lnTo>
                  <a:lnTo>
                    <a:pt x="257883" y="1018892"/>
                  </a:lnTo>
                  <a:lnTo>
                    <a:pt x="221921" y="993425"/>
                  </a:lnTo>
                  <a:lnTo>
                    <a:pt x="188313" y="966871"/>
                  </a:lnTo>
                  <a:lnTo>
                    <a:pt x="157149" y="939282"/>
                  </a:lnTo>
                  <a:lnTo>
                    <a:pt x="128520" y="910711"/>
                  </a:lnTo>
                  <a:lnTo>
                    <a:pt x="102518" y="881210"/>
                  </a:lnTo>
                  <a:lnTo>
                    <a:pt x="79235" y="850831"/>
                  </a:lnTo>
                  <a:lnTo>
                    <a:pt x="41185" y="787648"/>
                  </a:lnTo>
                  <a:lnTo>
                    <a:pt x="15100" y="721580"/>
                  </a:lnTo>
                  <a:lnTo>
                    <a:pt x="1708" y="653044"/>
                  </a:lnTo>
                  <a:lnTo>
                    <a:pt x="0" y="617982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434196" y="4018279"/>
            <a:ext cx="12357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045" marR="5080" indent="-93345">
              <a:lnSpc>
                <a:spcPct val="100000"/>
              </a:lnSpc>
              <a:spcBef>
                <a:spcPts val="100"/>
              </a:spcBef>
            </a:pPr>
            <a:r>
              <a:rPr sz="1800" spc="-135" dirty="0">
                <a:solidFill>
                  <a:srgbClr val="FFFFFF"/>
                </a:solidFill>
                <a:latin typeface="Arial MT"/>
                <a:cs typeface="Arial MT"/>
              </a:rPr>
              <a:t>Valeurs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la </a:t>
            </a:r>
            <a:r>
              <a:rPr sz="1800" spc="-40" dirty="0">
                <a:solidFill>
                  <a:srgbClr val="FFFFFF"/>
                </a:solidFill>
                <a:latin typeface="Arial MT"/>
                <a:cs typeface="Arial MT"/>
              </a:rPr>
              <a:t>République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789614" y="4733226"/>
            <a:ext cx="2084070" cy="1567815"/>
            <a:chOff x="4789614" y="4733226"/>
            <a:chExt cx="2084070" cy="1567815"/>
          </a:xfrm>
        </p:grpSpPr>
        <p:sp>
          <p:nvSpPr>
            <p:cNvPr id="15" name="object 15"/>
            <p:cNvSpPr/>
            <p:nvPr/>
          </p:nvSpPr>
          <p:spPr>
            <a:xfrm>
              <a:off x="4797552" y="4741164"/>
              <a:ext cx="2068195" cy="1551940"/>
            </a:xfrm>
            <a:custGeom>
              <a:avLst/>
              <a:gdLst/>
              <a:ahLst/>
              <a:cxnLst/>
              <a:rect l="l" t="t" r="r" b="b"/>
              <a:pathLst>
                <a:path w="2068195" h="1551939">
                  <a:moveTo>
                    <a:pt x="1034034" y="0"/>
                  </a:moveTo>
                  <a:lnTo>
                    <a:pt x="979114" y="1075"/>
                  </a:lnTo>
                  <a:lnTo>
                    <a:pt x="924941" y="4265"/>
                  </a:lnTo>
                  <a:lnTo>
                    <a:pt x="871586" y="9517"/>
                  </a:lnTo>
                  <a:lnTo>
                    <a:pt x="819122" y="16777"/>
                  </a:lnTo>
                  <a:lnTo>
                    <a:pt x="767619" y="25990"/>
                  </a:lnTo>
                  <a:lnTo>
                    <a:pt x="717148" y="37104"/>
                  </a:lnTo>
                  <a:lnTo>
                    <a:pt x="667782" y="50065"/>
                  </a:lnTo>
                  <a:lnTo>
                    <a:pt x="619591" y="64819"/>
                  </a:lnTo>
                  <a:lnTo>
                    <a:pt x="572648" y="81313"/>
                  </a:lnTo>
                  <a:lnTo>
                    <a:pt x="527023" y="99492"/>
                  </a:lnTo>
                  <a:lnTo>
                    <a:pt x="482788" y="119304"/>
                  </a:lnTo>
                  <a:lnTo>
                    <a:pt x="440014" y="140695"/>
                  </a:lnTo>
                  <a:lnTo>
                    <a:pt x="398774" y="163610"/>
                  </a:lnTo>
                  <a:lnTo>
                    <a:pt x="359137" y="187997"/>
                  </a:lnTo>
                  <a:lnTo>
                    <a:pt x="321177" y="213801"/>
                  </a:lnTo>
                  <a:lnTo>
                    <a:pt x="284963" y="240970"/>
                  </a:lnTo>
                  <a:lnTo>
                    <a:pt x="250568" y="269449"/>
                  </a:lnTo>
                  <a:lnTo>
                    <a:pt x="218063" y="299185"/>
                  </a:lnTo>
                  <a:lnTo>
                    <a:pt x="187520" y="330124"/>
                  </a:lnTo>
                  <a:lnTo>
                    <a:pt x="159009" y="362212"/>
                  </a:lnTo>
                  <a:lnTo>
                    <a:pt x="132603" y="395397"/>
                  </a:lnTo>
                  <a:lnTo>
                    <a:pt x="108373" y="429623"/>
                  </a:lnTo>
                  <a:lnTo>
                    <a:pt x="86390" y="464839"/>
                  </a:lnTo>
                  <a:lnTo>
                    <a:pt x="66726" y="500989"/>
                  </a:lnTo>
                  <a:lnTo>
                    <a:pt x="49451" y="538021"/>
                  </a:lnTo>
                  <a:lnTo>
                    <a:pt x="34639" y="575880"/>
                  </a:lnTo>
                  <a:lnTo>
                    <a:pt x="22359" y="614514"/>
                  </a:lnTo>
                  <a:lnTo>
                    <a:pt x="12684" y="653868"/>
                  </a:lnTo>
                  <a:lnTo>
                    <a:pt x="5685" y="693888"/>
                  </a:lnTo>
                  <a:lnTo>
                    <a:pt x="1433" y="734522"/>
                  </a:lnTo>
                  <a:lnTo>
                    <a:pt x="0" y="775716"/>
                  </a:lnTo>
                  <a:lnTo>
                    <a:pt x="1433" y="816913"/>
                  </a:lnTo>
                  <a:lnTo>
                    <a:pt x="5685" y="857551"/>
                  </a:lnTo>
                  <a:lnTo>
                    <a:pt x="12684" y="897575"/>
                  </a:lnTo>
                  <a:lnTo>
                    <a:pt x="22359" y="936932"/>
                  </a:lnTo>
                  <a:lnTo>
                    <a:pt x="34639" y="975568"/>
                  </a:lnTo>
                  <a:lnTo>
                    <a:pt x="49451" y="1013429"/>
                  </a:lnTo>
                  <a:lnTo>
                    <a:pt x="66726" y="1050462"/>
                  </a:lnTo>
                  <a:lnTo>
                    <a:pt x="86390" y="1086614"/>
                  </a:lnTo>
                  <a:lnTo>
                    <a:pt x="108373" y="1121830"/>
                  </a:lnTo>
                  <a:lnTo>
                    <a:pt x="132603" y="1156057"/>
                  </a:lnTo>
                  <a:lnTo>
                    <a:pt x="159009" y="1189241"/>
                  </a:lnTo>
                  <a:lnTo>
                    <a:pt x="187520" y="1221329"/>
                  </a:lnTo>
                  <a:lnTo>
                    <a:pt x="218063" y="1252268"/>
                  </a:lnTo>
                  <a:lnTo>
                    <a:pt x="250568" y="1282003"/>
                  </a:lnTo>
                  <a:lnTo>
                    <a:pt x="284963" y="1310481"/>
                  </a:lnTo>
                  <a:lnTo>
                    <a:pt x="321177" y="1337648"/>
                  </a:lnTo>
                  <a:lnTo>
                    <a:pt x="359137" y="1363451"/>
                  </a:lnTo>
                  <a:lnTo>
                    <a:pt x="398774" y="1387837"/>
                  </a:lnTo>
                  <a:lnTo>
                    <a:pt x="440014" y="1410750"/>
                  </a:lnTo>
                  <a:lnTo>
                    <a:pt x="482788" y="1432139"/>
                  </a:lnTo>
                  <a:lnTo>
                    <a:pt x="527023" y="1451949"/>
                  </a:lnTo>
                  <a:lnTo>
                    <a:pt x="572648" y="1470127"/>
                  </a:lnTo>
                  <a:lnTo>
                    <a:pt x="619591" y="1486619"/>
                  </a:lnTo>
                  <a:lnTo>
                    <a:pt x="667782" y="1501372"/>
                  </a:lnTo>
                  <a:lnTo>
                    <a:pt x="717148" y="1514331"/>
                  </a:lnTo>
                  <a:lnTo>
                    <a:pt x="767619" y="1525444"/>
                  </a:lnTo>
                  <a:lnTo>
                    <a:pt x="819122" y="1534657"/>
                  </a:lnTo>
                  <a:lnTo>
                    <a:pt x="871586" y="1541915"/>
                  </a:lnTo>
                  <a:lnTo>
                    <a:pt x="924941" y="1547166"/>
                  </a:lnTo>
                  <a:lnTo>
                    <a:pt x="979114" y="1550356"/>
                  </a:lnTo>
                  <a:lnTo>
                    <a:pt x="1034034" y="1551432"/>
                  </a:lnTo>
                  <a:lnTo>
                    <a:pt x="1088953" y="1550356"/>
                  </a:lnTo>
                  <a:lnTo>
                    <a:pt x="1143126" y="1547166"/>
                  </a:lnTo>
                  <a:lnTo>
                    <a:pt x="1196481" y="1541915"/>
                  </a:lnTo>
                  <a:lnTo>
                    <a:pt x="1248945" y="1534657"/>
                  </a:lnTo>
                  <a:lnTo>
                    <a:pt x="1300448" y="1525444"/>
                  </a:lnTo>
                  <a:lnTo>
                    <a:pt x="1350919" y="1514331"/>
                  </a:lnTo>
                  <a:lnTo>
                    <a:pt x="1400285" y="1501372"/>
                  </a:lnTo>
                  <a:lnTo>
                    <a:pt x="1448476" y="1486619"/>
                  </a:lnTo>
                  <a:lnTo>
                    <a:pt x="1495419" y="1470127"/>
                  </a:lnTo>
                  <a:lnTo>
                    <a:pt x="1541044" y="1451949"/>
                  </a:lnTo>
                  <a:lnTo>
                    <a:pt x="1585279" y="1432139"/>
                  </a:lnTo>
                  <a:lnTo>
                    <a:pt x="1628053" y="1410750"/>
                  </a:lnTo>
                  <a:lnTo>
                    <a:pt x="1669293" y="1387837"/>
                  </a:lnTo>
                  <a:lnTo>
                    <a:pt x="1708930" y="1363451"/>
                  </a:lnTo>
                  <a:lnTo>
                    <a:pt x="1746890" y="1337648"/>
                  </a:lnTo>
                  <a:lnTo>
                    <a:pt x="1783104" y="1310481"/>
                  </a:lnTo>
                  <a:lnTo>
                    <a:pt x="1817499" y="1282003"/>
                  </a:lnTo>
                  <a:lnTo>
                    <a:pt x="1850004" y="1252268"/>
                  </a:lnTo>
                  <a:lnTo>
                    <a:pt x="1880547" y="1221329"/>
                  </a:lnTo>
                  <a:lnTo>
                    <a:pt x="1909058" y="1189241"/>
                  </a:lnTo>
                  <a:lnTo>
                    <a:pt x="1935464" y="1156057"/>
                  </a:lnTo>
                  <a:lnTo>
                    <a:pt x="1959694" y="1121830"/>
                  </a:lnTo>
                  <a:lnTo>
                    <a:pt x="1981677" y="1086614"/>
                  </a:lnTo>
                  <a:lnTo>
                    <a:pt x="2001341" y="1050462"/>
                  </a:lnTo>
                  <a:lnTo>
                    <a:pt x="2018616" y="1013429"/>
                  </a:lnTo>
                  <a:lnTo>
                    <a:pt x="2033428" y="975568"/>
                  </a:lnTo>
                  <a:lnTo>
                    <a:pt x="2045708" y="936932"/>
                  </a:lnTo>
                  <a:lnTo>
                    <a:pt x="2055383" y="897575"/>
                  </a:lnTo>
                  <a:lnTo>
                    <a:pt x="2062382" y="857551"/>
                  </a:lnTo>
                  <a:lnTo>
                    <a:pt x="2066634" y="816913"/>
                  </a:lnTo>
                  <a:lnTo>
                    <a:pt x="2068068" y="775716"/>
                  </a:lnTo>
                  <a:lnTo>
                    <a:pt x="2066634" y="734522"/>
                  </a:lnTo>
                  <a:lnTo>
                    <a:pt x="2062382" y="693888"/>
                  </a:lnTo>
                  <a:lnTo>
                    <a:pt x="2055383" y="653868"/>
                  </a:lnTo>
                  <a:lnTo>
                    <a:pt x="2045708" y="614514"/>
                  </a:lnTo>
                  <a:lnTo>
                    <a:pt x="2033428" y="575880"/>
                  </a:lnTo>
                  <a:lnTo>
                    <a:pt x="2018616" y="538021"/>
                  </a:lnTo>
                  <a:lnTo>
                    <a:pt x="2001341" y="500989"/>
                  </a:lnTo>
                  <a:lnTo>
                    <a:pt x="1981677" y="464839"/>
                  </a:lnTo>
                  <a:lnTo>
                    <a:pt x="1959694" y="429623"/>
                  </a:lnTo>
                  <a:lnTo>
                    <a:pt x="1935464" y="395397"/>
                  </a:lnTo>
                  <a:lnTo>
                    <a:pt x="1909058" y="362212"/>
                  </a:lnTo>
                  <a:lnTo>
                    <a:pt x="1880547" y="330124"/>
                  </a:lnTo>
                  <a:lnTo>
                    <a:pt x="1850004" y="299185"/>
                  </a:lnTo>
                  <a:lnTo>
                    <a:pt x="1817499" y="269449"/>
                  </a:lnTo>
                  <a:lnTo>
                    <a:pt x="1783104" y="240970"/>
                  </a:lnTo>
                  <a:lnTo>
                    <a:pt x="1746890" y="213801"/>
                  </a:lnTo>
                  <a:lnTo>
                    <a:pt x="1708930" y="187997"/>
                  </a:lnTo>
                  <a:lnTo>
                    <a:pt x="1669293" y="163610"/>
                  </a:lnTo>
                  <a:lnTo>
                    <a:pt x="1628053" y="140695"/>
                  </a:lnTo>
                  <a:lnTo>
                    <a:pt x="1585279" y="119304"/>
                  </a:lnTo>
                  <a:lnTo>
                    <a:pt x="1541044" y="99492"/>
                  </a:lnTo>
                  <a:lnTo>
                    <a:pt x="1495419" y="81313"/>
                  </a:lnTo>
                  <a:lnTo>
                    <a:pt x="1448476" y="64819"/>
                  </a:lnTo>
                  <a:lnTo>
                    <a:pt x="1400285" y="50065"/>
                  </a:lnTo>
                  <a:lnTo>
                    <a:pt x="1350919" y="37104"/>
                  </a:lnTo>
                  <a:lnTo>
                    <a:pt x="1300448" y="25990"/>
                  </a:lnTo>
                  <a:lnTo>
                    <a:pt x="1248945" y="16777"/>
                  </a:lnTo>
                  <a:lnTo>
                    <a:pt x="1196481" y="9517"/>
                  </a:lnTo>
                  <a:lnTo>
                    <a:pt x="1143126" y="4265"/>
                  </a:lnTo>
                  <a:lnTo>
                    <a:pt x="1088953" y="1075"/>
                  </a:lnTo>
                  <a:lnTo>
                    <a:pt x="1034034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97552" y="4741164"/>
              <a:ext cx="2068195" cy="1551940"/>
            </a:xfrm>
            <a:custGeom>
              <a:avLst/>
              <a:gdLst/>
              <a:ahLst/>
              <a:cxnLst/>
              <a:rect l="l" t="t" r="r" b="b"/>
              <a:pathLst>
                <a:path w="2068195" h="1551939">
                  <a:moveTo>
                    <a:pt x="0" y="775716"/>
                  </a:moveTo>
                  <a:lnTo>
                    <a:pt x="1433" y="734522"/>
                  </a:lnTo>
                  <a:lnTo>
                    <a:pt x="5685" y="693888"/>
                  </a:lnTo>
                  <a:lnTo>
                    <a:pt x="12684" y="653868"/>
                  </a:lnTo>
                  <a:lnTo>
                    <a:pt x="22359" y="614514"/>
                  </a:lnTo>
                  <a:lnTo>
                    <a:pt x="34639" y="575880"/>
                  </a:lnTo>
                  <a:lnTo>
                    <a:pt x="49451" y="538021"/>
                  </a:lnTo>
                  <a:lnTo>
                    <a:pt x="66726" y="500989"/>
                  </a:lnTo>
                  <a:lnTo>
                    <a:pt x="86390" y="464839"/>
                  </a:lnTo>
                  <a:lnTo>
                    <a:pt x="108373" y="429623"/>
                  </a:lnTo>
                  <a:lnTo>
                    <a:pt x="132603" y="395397"/>
                  </a:lnTo>
                  <a:lnTo>
                    <a:pt x="159009" y="362212"/>
                  </a:lnTo>
                  <a:lnTo>
                    <a:pt x="187520" y="330124"/>
                  </a:lnTo>
                  <a:lnTo>
                    <a:pt x="218063" y="299185"/>
                  </a:lnTo>
                  <a:lnTo>
                    <a:pt x="250568" y="269449"/>
                  </a:lnTo>
                  <a:lnTo>
                    <a:pt x="284963" y="240970"/>
                  </a:lnTo>
                  <a:lnTo>
                    <a:pt x="321177" y="213801"/>
                  </a:lnTo>
                  <a:lnTo>
                    <a:pt x="359137" y="187997"/>
                  </a:lnTo>
                  <a:lnTo>
                    <a:pt x="398774" y="163610"/>
                  </a:lnTo>
                  <a:lnTo>
                    <a:pt x="440014" y="140695"/>
                  </a:lnTo>
                  <a:lnTo>
                    <a:pt x="482788" y="119304"/>
                  </a:lnTo>
                  <a:lnTo>
                    <a:pt x="527023" y="99492"/>
                  </a:lnTo>
                  <a:lnTo>
                    <a:pt x="572648" y="81313"/>
                  </a:lnTo>
                  <a:lnTo>
                    <a:pt x="619591" y="64819"/>
                  </a:lnTo>
                  <a:lnTo>
                    <a:pt x="667782" y="50065"/>
                  </a:lnTo>
                  <a:lnTo>
                    <a:pt x="717148" y="37104"/>
                  </a:lnTo>
                  <a:lnTo>
                    <a:pt x="767619" y="25990"/>
                  </a:lnTo>
                  <a:lnTo>
                    <a:pt x="819122" y="16777"/>
                  </a:lnTo>
                  <a:lnTo>
                    <a:pt x="871586" y="9517"/>
                  </a:lnTo>
                  <a:lnTo>
                    <a:pt x="924941" y="4265"/>
                  </a:lnTo>
                  <a:lnTo>
                    <a:pt x="979114" y="1075"/>
                  </a:lnTo>
                  <a:lnTo>
                    <a:pt x="1034034" y="0"/>
                  </a:lnTo>
                  <a:lnTo>
                    <a:pt x="1088953" y="1075"/>
                  </a:lnTo>
                  <a:lnTo>
                    <a:pt x="1143126" y="4265"/>
                  </a:lnTo>
                  <a:lnTo>
                    <a:pt x="1196481" y="9517"/>
                  </a:lnTo>
                  <a:lnTo>
                    <a:pt x="1248945" y="16777"/>
                  </a:lnTo>
                  <a:lnTo>
                    <a:pt x="1300448" y="25990"/>
                  </a:lnTo>
                  <a:lnTo>
                    <a:pt x="1350919" y="37104"/>
                  </a:lnTo>
                  <a:lnTo>
                    <a:pt x="1400285" y="50065"/>
                  </a:lnTo>
                  <a:lnTo>
                    <a:pt x="1448476" y="64819"/>
                  </a:lnTo>
                  <a:lnTo>
                    <a:pt x="1495419" y="81313"/>
                  </a:lnTo>
                  <a:lnTo>
                    <a:pt x="1541044" y="99492"/>
                  </a:lnTo>
                  <a:lnTo>
                    <a:pt x="1585279" y="119304"/>
                  </a:lnTo>
                  <a:lnTo>
                    <a:pt x="1628053" y="140695"/>
                  </a:lnTo>
                  <a:lnTo>
                    <a:pt x="1669293" y="163610"/>
                  </a:lnTo>
                  <a:lnTo>
                    <a:pt x="1708930" y="187997"/>
                  </a:lnTo>
                  <a:lnTo>
                    <a:pt x="1746890" y="213801"/>
                  </a:lnTo>
                  <a:lnTo>
                    <a:pt x="1783104" y="240970"/>
                  </a:lnTo>
                  <a:lnTo>
                    <a:pt x="1817499" y="269449"/>
                  </a:lnTo>
                  <a:lnTo>
                    <a:pt x="1850004" y="299185"/>
                  </a:lnTo>
                  <a:lnTo>
                    <a:pt x="1880547" y="330124"/>
                  </a:lnTo>
                  <a:lnTo>
                    <a:pt x="1909058" y="362212"/>
                  </a:lnTo>
                  <a:lnTo>
                    <a:pt x="1935464" y="395397"/>
                  </a:lnTo>
                  <a:lnTo>
                    <a:pt x="1959694" y="429623"/>
                  </a:lnTo>
                  <a:lnTo>
                    <a:pt x="1981677" y="464839"/>
                  </a:lnTo>
                  <a:lnTo>
                    <a:pt x="2001341" y="500989"/>
                  </a:lnTo>
                  <a:lnTo>
                    <a:pt x="2018616" y="538021"/>
                  </a:lnTo>
                  <a:lnTo>
                    <a:pt x="2033428" y="575880"/>
                  </a:lnTo>
                  <a:lnTo>
                    <a:pt x="2045708" y="614514"/>
                  </a:lnTo>
                  <a:lnTo>
                    <a:pt x="2055383" y="653868"/>
                  </a:lnTo>
                  <a:lnTo>
                    <a:pt x="2062382" y="693888"/>
                  </a:lnTo>
                  <a:lnTo>
                    <a:pt x="2066634" y="734522"/>
                  </a:lnTo>
                  <a:lnTo>
                    <a:pt x="2068068" y="775716"/>
                  </a:lnTo>
                  <a:lnTo>
                    <a:pt x="2066634" y="816913"/>
                  </a:lnTo>
                  <a:lnTo>
                    <a:pt x="2062382" y="857551"/>
                  </a:lnTo>
                  <a:lnTo>
                    <a:pt x="2055383" y="897575"/>
                  </a:lnTo>
                  <a:lnTo>
                    <a:pt x="2045708" y="936932"/>
                  </a:lnTo>
                  <a:lnTo>
                    <a:pt x="2033428" y="975568"/>
                  </a:lnTo>
                  <a:lnTo>
                    <a:pt x="2018616" y="1013429"/>
                  </a:lnTo>
                  <a:lnTo>
                    <a:pt x="2001341" y="1050462"/>
                  </a:lnTo>
                  <a:lnTo>
                    <a:pt x="1981677" y="1086614"/>
                  </a:lnTo>
                  <a:lnTo>
                    <a:pt x="1959694" y="1121830"/>
                  </a:lnTo>
                  <a:lnTo>
                    <a:pt x="1935464" y="1156057"/>
                  </a:lnTo>
                  <a:lnTo>
                    <a:pt x="1909058" y="1189241"/>
                  </a:lnTo>
                  <a:lnTo>
                    <a:pt x="1880547" y="1221329"/>
                  </a:lnTo>
                  <a:lnTo>
                    <a:pt x="1850004" y="1252268"/>
                  </a:lnTo>
                  <a:lnTo>
                    <a:pt x="1817499" y="1282003"/>
                  </a:lnTo>
                  <a:lnTo>
                    <a:pt x="1783104" y="1310481"/>
                  </a:lnTo>
                  <a:lnTo>
                    <a:pt x="1746890" y="1337648"/>
                  </a:lnTo>
                  <a:lnTo>
                    <a:pt x="1708930" y="1363451"/>
                  </a:lnTo>
                  <a:lnTo>
                    <a:pt x="1669293" y="1387837"/>
                  </a:lnTo>
                  <a:lnTo>
                    <a:pt x="1628053" y="1410750"/>
                  </a:lnTo>
                  <a:lnTo>
                    <a:pt x="1585279" y="1432139"/>
                  </a:lnTo>
                  <a:lnTo>
                    <a:pt x="1541044" y="1451949"/>
                  </a:lnTo>
                  <a:lnTo>
                    <a:pt x="1495419" y="1470127"/>
                  </a:lnTo>
                  <a:lnTo>
                    <a:pt x="1448476" y="1486619"/>
                  </a:lnTo>
                  <a:lnTo>
                    <a:pt x="1400285" y="1501372"/>
                  </a:lnTo>
                  <a:lnTo>
                    <a:pt x="1350919" y="1514331"/>
                  </a:lnTo>
                  <a:lnTo>
                    <a:pt x="1300448" y="1525444"/>
                  </a:lnTo>
                  <a:lnTo>
                    <a:pt x="1248945" y="1534657"/>
                  </a:lnTo>
                  <a:lnTo>
                    <a:pt x="1196481" y="1541915"/>
                  </a:lnTo>
                  <a:lnTo>
                    <a:pt x="1143126" y="1547166"/>
                  </a:lnTo>
                  <a:lnTo>
                    <a:pt x="1088953" y="1550356"/>
                  </a:lnTo>
                  <a:lnTo>
                    <a:pt x="1034034" y="1551432"/>
                  </a:lnTo>
                  <a:lnTo>
                    <a:pt x="979114" y="1550356"/>
                  </a:lnTo>
                  <a:lnTo>
                    <a:pt x="924941" y="1547166"/>
                  </a:lnTo>
                  <a:lnTo>
                    <a:pt x="871586" y="1541915"/>
                  </a:lnTo>
                  <a:lnTo>
                    <a:pt x="819122" y="1534657"/>
                  </a:lnTo>
                  <a:lnTo>
                    <a:pt x="767619" y="1525444"/>
                  </a:lnTo>
                  <a:lnTo>
                    <a:pt x="717148" y="1514331"/>
                  </a:lnTo>
                  <a:lnTo>
                    <a:pt x="667782" y="1501372"/>
                  </a:lnTo>
                  <a:lnTo>
                    <a:pt x="619591" y="1486619"/>
                  </a:lnTo>
                  <a:lnTo>
                    <a:pt x="572648" y="1470127"/>
                  </a:lnTo>
                  <a:lnTo>
                    <a:pt x="527023" y="1451949"/>
                  </a:lnTo>
                  <a:lnTo>
                    <a:pt x="482788" y="1432139"/>
                  </a:lnTo>
                  <a:lnTo>
                    <a:pt x="440014" y="1410750"/>
                  </a:lnTo>
                  <a:lnTo>
                    <a:pt x="398774" y="1387837"/>
                  </a:lnTo>
                  <a:lnTo>
                    <a:pt x="359137" y="1363451"/>
                  </a:lnTo>
                  <a:lnTo>
                    <a:pt x="321177" y="1337648"/>
                  </a:lnTo>
                  <a:lnTo>
                    <a:pt x="284963" y="1310481"/>
                  </a:lnTo>
                  <a:lnTo>
                    <a:pt x="250568" y="1282003"/>
                  </a:lnTo>
                  <a:lnTo>
                    <a:pt x="218063" y="1252268"/>
                  </a:lnTo>
                  <a:lnTo>
                    <a:pt x="187520" y="1221329"/>
                  </a:lnTo>
                  <a:lnTo>
                    <a:pt x="159009" y="1189241"/>
                  </a:lnTo>
                  <a:lnTo>
                    <a:pt x="132603" y="1156057"/>
                  </a:lnTo>
                  <a:lnTo>
                    <a:pt x="108373" y="1121830"/>
                  </a:lnTo>
                  <a:lnTo>
                    <a:pt x="86390" y="1086614"/>
                  </a:lnTo>
                  <a:lnTo>
                    <a:pt x="66726" y="1050462"/>
                  </a:lnTo>
                  <a:lnTo>
                    <a:pt x="49451" y="1013429"/>
                  </a:lnTo>
                  <a:lnTo>
                    <a:pt x="34639" y="975568"/>
                  </a:lnTo>
                  <a:lnTo>
                    <a:pt x="22359" y="936932"/>
                  </a:lnTo>
                  <a:lnTo>
                    <a:pt x="12684" y="897575"/>
                  </a:lnTo>
                  <a:lnTo>
                    <a:pt x="5685" y="857551"/>
                  </a:lnTo>
                  <a:lnTo>
                    <a:pt x="1433" y="816913"/>
                  </a:lnTo>
                  <a:lnTo>
                    <a:pt x="0" y="775716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242305" y="4944871"/>
            <a:ext cx="11785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solidFill>
                  <a:srgbClr val="FFFFFF"/>
                </a:solidFill>
                <a:latin typeface="Arial MT"/>
                <a:cs typeface="Arial MT"/>
              </a:rPr>
              <a:t>Vivre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une</a:t>
            </a:r>
            <a:endParaRPr sz="1800">
              <a:latin typeface="Arial MT"/>
              <a:cs typeface="Arial MT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«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10" dirty="0">
                <a:solidFill>
                  <a:srgbClr val="FFFFFF"/>
                </a:solidFill>
                <a:latin typeface="Arial MT"/>
                <a:cs typeface="Arial MT"/>
              </a:rPr>
              <a:t>tranche</a:t>
            </a:r>
            <a:r>
              <a:rPr sz="1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Arial MT"/>
                <a:cs typeface="Arial MT"/>
              </a:rPr>
              <a:t>de 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vie</a:t>
            </a:r>
            <a:r>
              <a:rPr sz="1800" spc="-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»</a:t>
            </a:r>
            <a:r>
              <a:rPr sz="1800" spc="-1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(Pôle culturel)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778190" y="3927030"/>
            <a:ext cx="1951355" cy="1179195"/>
            <a:chOff x="1778190" y="3927030"/>
            <a:chExt cx="1951355" cy="1179195"/>
          </a:xfrm>
        </p:grpSpPr>
        <p:sp>
          <p:nvSpPr>
            <p:cNvPr id="19" name="object 19"/>
            <p:cNvSpPr/>
            <p:nvPr/>
          </p:nvSpPr>
          <p:spPr>
            <a:xfrm>
              <a:off x="1786127" y="3934967"/>
              <a:ext cx="1935480" cy="1163320"/>
            </a:xfrm>
            <a:custGeom>
              <a:avLst/>
              <a:gdLst/>
              <a:ahLst/>
              <a:cxnLst/>
              <a:rect l="l" t="t" r="r" b="b"/>
              <a:pathLst>
                <a:path w="1935479" h="1163320">
                  <a:moveTo>
                    <a:pt x="967740" y="0"/>
                  </a:moveTo>
                  <a:lnTo>
                    <a:pt x="908793" y="1061"/>
                  </a:lnTo>
                  <a:lnTo>
                    <a:pt x="850779" y="4204"/>
                  </a:lnTo>
                  <a:lnTo>
                    <a:pt x="793801" y="9368"/>
                  </a:lnTo>
                  <a:lnTo>
                    <a:pt x="737958" y="16493"/>
                  </a:lnTo>
                  <a:lnTo>
                    <a:pt x="683352" y="25517"/>
                  </a:lnTo>
                  <a:lnTo>
                    <a:pt x="630085" y="36379"/>
                  </a:lnTo>
                  <a:lnTo>
                    <a:pt x="578257" y="49019"/>
                  </a:lnTo>
                  <a:lnTo>
                    <a:pt x="527970" y="63376"/>
                  </a:lnTo>
                  <a:lnTo>
                    <a:pt x="479326" y="79389"/>
                  </a:lnTo>
                  <a:lnTo>
                    <a:pt x="432425" y="96996"/>
                  </a:lnTo>
                  <a:lnTo>
                    <a:pt x="387369" y="116139"/>
                  </a:lnTo>
                  <a:lnTo>
                    <a:pt x="344258" y="136754"/>
                  </a:lnTo>
                  <a:lnTo>
                    <a:pt x="303196" y="158782"/>
                  </a:lnTo>
                  <a:lnTo>
                    <a:pt x="264281" y="182161"/>
                  </a:lnTo>
                  <a:lnTo>
                    <a:pt x="227617" y="206832"/>
                  </a:lnTo>
                  <a:lnTo>
                    <a:pt x="193304" y="232732"/>
                  </a:lnTo>
                  <a:lnTo>
                    <a:pt x="161443" y="259801"/>
                  </a:lnTo>
                  <a:lnTo>
                    <a:pt x="132136" y="287979"/>
                  </a:lnTo>
                  <a:lnTo>
                    <a:pt x="105484" y="317204"/>
                  </a:lnTo>
                  <a:lnTo>
                    <a:pt x="81588" y="347415"/>
                  </a:lnTo>
                  <a:lnTo>
                    <a:pt x="42470" y="410554"/>
                  </a:lnTo>
                  <a:lnTo>
                    <a:pt x="15593" y="476909"/>
                  </a:lnTo>
                  <a:lnTo>
                    <a:pt x="1766" y="545993"/>
                  </a:lnTo>
                  <a:lnTo>
                    <a:pt x="0" y="581405"/>
                  </a:lnTo>
                  <a:lnTo>
                    <a:pt x="1766" y="616818"/>
                  </a:lnTo>
                  <a:lnTo>
                    <a:pt x="15593" y="685902"/>
                  </a:lnTo>
                  <a:lnTo>
                    <a:pt x="42470" y="752257"/>
                  </a:lnTo>
                  <a:lnTo>
                    <a:pt x="81588" y="815396"/>
                  </a:lnTo>
                  <a:lnTo>
                    <a:pt x="105484" y="845607"/>
                  </a:lnTo>
                  <a:lnTo>
                    <a:pt x="132136" y="874832"/>
                  </a:lnTo>
                  <a:lnTo>
                    <a:pt x="161443" y="903010"/>
                  </a:lnTo>
                  <a:lnTo>
                    <a:pt x="193304" y="930079"/>
                  </a:lnTo>
                  <a:lnTo>
                    <a:pt x="227617" y="955979"/>
                  </a:lnTo>
                  <a:lnTo>
                    <a:pt x="264281" y="980650"/>
                  </a:lnTo>
                  <a:lnTo>
                    <a:pt x="303196" y="1004029"/>
                  </a:lnTo>
                  <a:lnTo>
                    <a:pt x="344258" y="1026057"/>
                  </a:lnTo>
                  <a:lnTo>
                    <a:pt x="387369" y="1046672"/>
                  </a:lnTo>
                  <a:lnTo>
                    <a:pt x="432425" y="1065815"/>
                  </a:lnTo>
                  <a:lnTo>
                    <a:pt x="479326" y="1083422"/>
                  </a:lnTo>
                  <a:lnTo>
                    <a:pt x="527970" y="1099435"/>
                  </a:lnTo>
                  <a:lnTo>
                    <a:pt x="578257" y="1113792"/>
                  </a:lnTo>
                  <a:lnTo>
                    <a:pt x="630085" y="1126432"/>
                  </a:lnTo>
                  <a:lnTo>
                    <a:pt x="683352" y="1137294"/>
                  </a:lnTo>
                  <a:lnTo>
                    <a:pt x="737958" y="1146318"/>
                  </a:lnTo>
                  <a:lnTo>
                    <a:pt x="793801" y="1153443"/>
                  </a:lnTo>
                  <a:lnTo>
                    <a:pt x="850779" y="1158607"/>
                  </a:lnTo>
                  <a:lnTo>
                    <a:pt x="908793" y="1161750"/>
                  </a:lnTo>
                  <a:lnTo>
                    <a:pt x="967740" y="1162811"/>
                  </a:lnTo>
                  <a:lnTo>
                    <a:pt x="1026686" y="1161750"/>
                  </a:lnTo>
                  <a:lnTo>
                    <a:pt x="1084700" y="1158607"/>
                  </a:lnTo>
                  <a:lnTo>
                    <a:pt x="1141678" y="1153443"/>
                  </a:lnTo>
                  <a:lnTo>
                    <a:pt x="1197521" y="1146318"/>
                  </a:lnTo>
                  <a:lnTo>
                    <a:pt x="1252127" y="1137294"/>
                  </a:lnTo>
                  <a:lnTo>
                    <a:pt x="1305394" y="1126432"/>
                  </a:lnTo>
                  <a:lnTo>
                    <a:pt x="1357222" y="1113792"/>
                  </a:lnTo>
                  <a:lnTo>
                    <a:pt x="1407509" y="1099435"/>
                  </a:lnTo>
                  <a:lnTo>
                    <a:pt x="1456153" y="1083422"/>
                  </a:lnTo>
                  <a:lnTo>
                    <a:pt x="1503054" y="1065815"/>
                  </a:lnTo>
                  <a:lnTo>
                    <a:pt x="1548110" y="1046672"/>
                  </a:lnTo>
                  <a:lnTo>
                    <a:pt x="1591221" y="1026057"/>
                  </a:lnTo>
                  <a:lnTo>
                    <a:pt x="1632283" y="1004029"/>
                  </a:lnTo>
                  <a:lnTo>
                    <a:pt x="1671198" y="980650"/>
                  </a:lnTo>
                  <a:lnTo>
                    <a:pt x="1707862" y="955979"/>
                  </a:lnTo>
                  <a:lnTo>
                    <a:pt x="1742175" y="930079"/>
                  </a:lnTo>
                  <a:lnTo>
                    <a:pt x="1774036" y="903010"/>
                  </a:lnTo>
                  <a:lnTo>
                    <a:pt x="1803343" y="874832"/>
                  </a:lnTo>
                  <a:lnTo>
                    <a:pt x="1829995" y="845607"/>
                  </a:lnTo>
                  <a:lnTo>
                    <a:pt x="1853891" y="815396"/>
                  </a:lnTo>
                  <a:lnTo>
                    <a:pt x="1893009" y="752257"/>
                  </a:lnTo>
                  <a:lnTo>
                    <a:pt x="1919886" y="685902"/>
                  </a:lnTo>
                  <a:lnTo>
                    <a:pt x="1933713" y="616818"/>
                  </a:lnTo>
                  <a:lnTo>
                    <a:pt x="1935480" y="581405"/>
                  </a:lnTo>
                  <a:lnTo>
                    <a:pt x="1933713" y="545993"/>
                  </a:lnTo>
                  <a:lnTo>
                    <a:pt x="1919886" y="476909"/>
                  </a:lnTo>
                  <a:lnTo>
                    <a:pt x="1893009" y="410554"/>
                  </a:lnTo>
                  <a:lnTo>
                    <a:pt x="1853891" y="347415"/>
                  </a:lnTo>
                  <a:lnTo>
                    <a:pt x="1829995" y="317204"/>
                  </a:lnTo>
                  <a:lnTo>
                    <a:pt x="1803343" y="287979"/>
                  </a:lnTo>
                  <a:lnTo>
                    <a:pt x="1774036" y="259801"/>
                  </a:lnTo>
                  <a:lnTo>
                    <a:pt x="1742175" y="232732"/>
                  </a:lnTo>
                  <a:lnTo>
                    <a:pt x="1707862" y="206832"/>
                  </a:lnTo>
                  <a:lnTo>
                    <a:pt x="1671198" y="182161"/>
                  </a:lnTo>
                  <a:lnTo>
                    <a:pt x="1632283" y="158782"/>
                  </a:lnTo>
                  <a:lnTo>
                    <a:pt x="1591221" y="136754"/>
                  </a:lnTo>
                  <a:lnTo>
                    <a:pt x="1548110" y="116139"/>
                  </a:lnTo>
                  <a:lnTo>
                    <a:pt x="1503054" y="96996"/>
                  </a:lnTo>
                  <a:lnTo>
                    <a:pt x="1456153" y="79389"/>
                  </a:lnTo>
                  <a:lnTo>
                    <a:pt x="1407509" y="63376"/>
                  </a:lnTo>
                  <a:lnTo>
                    <a:pt x="1357222" y="49019"/>
                  </a:lnTo>
                  <a:lnTo>
                    <a:pt x="1305394" y="36379"/>
                  </a:lnTo>
                  <a:lnTo>
                    <a:pt x="1252127" y="25517"/>
                  </a:lnTo>
                  <a:lnTo>
                    <a:pt x="1197521" y="16493"/>
                  </a:lnTo>
                  <a:lnTo>
                    <a:pt x="1141678" y="9368"/>
                  </a:lnTo>
                  <a:lnTo>
                    <a:pt x="1084700" y="4204"/>
                  </a:lnTo>
                  <a:lnTo>
                    <a:pt x="1026686" y="1061"/>
                  </a:lnTo>
                  <a:lnTo>
                    <a:pt x="967740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86127" y="3934967"/>
              <a:ext cx="1935480" cy="1163320"/>
            </a:xfrm>
            <a:custGeom>
              <a:avLst/>
              <a:gdLst/>
              <a:ahLst/>
              <a:cxnLst/>
              <a:rect l="l" t="t" r="r" b="b"/>
              <a:pathLst>
                <a:path w="1935479" h="1163320">
                  <a:moveTo>
                    <a:pt x="0" y="581405"/>
                  </a:moveTo>
                  <a:lnTo>
                    <a:pt x="6997" y="511140"/>
                  </a:lnTo>
                  <a:lnTo>
                    <a:pt x="27451" y="443360"/>
                  </a:lnTo>
                  <a:lnTo>
                    <a:pt x="60550" y="378553"/>
                  </a:lnTo>
                  <a:lnTo>
                    <a:pt x="105484" y="317204"/>
                  </a:lnTo>
                  <a:lnTo>
                    <a:pt x="132136" y="287979"/>
                  </a:lnTo>
                  <a:lnTo>
                    <a:pt x="161443" y="259801"/>
                  </a:lnTo>
                  <a:lnTo>
                    <a:pt x="193304" y="232732"/>
                  </a:lnTo>
                  <a:lnTo>
                    <a:pt x="227617" y="206832"/>
                  </a:lnTo>
                  <a:lnTo>
                    <a:pt x="264281" y="182161"/>
                  </a:lnTo>
                  <a:lnTo>
                    <a:pt x="303196" y="158782"/>
                  </a:lnTo>
                  <a:lnTo>
                    <a:pt x="344258" y="136754"/>
                  </a:lnTo>
                  <a:lnTo>
                    <a:pt x="387369" y="116139"/>
                  </a:lnTo>
                  <a:lnTo>
                    <a:pt x="432425" y="96996"/>
                  </a:lnTo>
                  <a:lnTo>
                    <a:pt x="479326" y="79389"/>
                  </a:lnTo>
                  <a:lnTo>
                    <a:pt x="527970" y="63376"/>
                  </a:lnTo>
                  <a:lnTo>
                    <a:pt x="578257" y="49019"/>
                  </a:lnTo>
                  <a:lnTo>
                    <a:pt x="630085" y="36379"/>
                  </a:lnTo>
                  <a:lnTo>
                    <a:pt x="683352" y="25517"/>
                  </a:lnTo>
                  <a:lnTo>
                    <a:pt x="737958" y="16493"/>
                  </a:lnTo>
                  <a:lnTo>
                    <a:pt x="793801" y="9368"/>
                  </a:lnTo>
                  <a:lnTo>
                    <a:pt x="850779" y="4204"/>
                  </a:lnTo>
                  <a:lnTo>
                    <a:pt x="908793" y="1061"/>
                  </a:lnTo>
                  <a:lnTo>
                    <a:pt x="967740" y="0"/>
                  </a:lnTo>
                  <a:lnTo>
                    <a:pt x="1026686" y="1061"/>
                  </a:lnTo>
                  <a:lnTo>
                    <a:pt x="1084700" y="4204"/>
                  </a:lnTo>
                  <a:lnTo>
                    <a:pt x="1141678" y="9368"/>
                  </a:lnTo>
                  <a:lnTo>
                    <a:pt x="1197521" y="16493"/>
                  </a:lnTo>
                  <a:lnTo>
                    <a:pt x="1252127" y="25517"/>
                  </a:lnTo>
                  <a:lnTo>
                    <a:pt x="1305394" y="36379"/>
                  </a:lnTo>
                  <a:lnTo>
                    <a:pt x="1357222" y="49019"/>
                  </a:lnTo>
                  <a:lnTo>
                    <a:pt x="1407509" y="63376"/>
                  </a:lnTo>
                  <a:lnTo>
                    <a:pt x="1456153" y="79389"/>
                  </a:lnTo>
                  <a:lnTo>
                    <a:pt x="1503054" y="96996"/>
                  </a:lnTo>
                  <a:lnTo>
                    <a:pt x="1548110" y="116139"/>
                  </a:lnTo>
                  <a:lnTo>
                    <a:pt x="1591221" y="136754"/>
                  </a:lnTo>
                  <a:lnTo>
                    <a:pt x="1632283" y="158782"/>
                  </a:lnTo>
                  <a:lnTo>
                    <a:pt x="1671198" y="182161"/>
                  </a:lnTo>
                  <a:lnTo>
                    <a:pt x="1707862" y="206832"/>
                  </a:lnTo>
                  <a:lnTo>
                    <a:pt x="1742175" y="232732"/>
                  </a:lnTo>
                  <a:lnTo>
                    <a:pt x="1774036" y="259801"/>
                  </a:lnTo>
                  <a:lnTo>
                    <a:pt x="1803343" y="287979"/>
                  </a:lnTo>
                  <a:lnTo>
                    <a:pt x="1829995" y="317204"/>
                  </a:lnTo>
                  <a:lnTo>
                    <a:pt x="1853891" y="347415"/>
                  </a:lnTo>
                  <a:lnTo>
                    <a:pt x="1893009" y="410554"/>
                  </a:lnTo>
                  <a:lnTo>
                    <a:pt x="1919886" y="476909"/>
                  </a:lnTo>
                  <a:lnTo>
                    <a:pt x="1933713" y="545993"/>
                  </a:lnTo>
                  <a:lnTo>
                    <a:pt x="1935480" y="581405"/>
                  </a:lnTo>
                  <a:lnTo>
                    <a:pt x="1933713" y="616818"/>
                  </a:lnTo>
                  <a:lnTo>
                    <a:pt x="1919886" y="685902"/>
                  </a:lnTo>
                  <a:lnTo>
                    <a:pt x="1893009" y="752257"/>
                  </a:lnTo>
                  <a:lnTo>
                    <a:pt x="1853891" y="815396"/>
                  </a:lnTo>
                  <a:lnTo>
                    <a:pt x="1829995" y="845607"/>
                  </a:lnTo>
                  <a:lnTo>
                    <a:pt x="1803343" y="874832"/>
                  </a:lnTo>
                  <a:lnTo>
                    <a:pt x="1774036" y="903010"/>
                  </a:lnTo>
                  <a:lnTo>
                    <a:pt x="1742175" y="930079"/>
                  </a:lnTo>
                  <a:lnTo>
                    <a:pt x="1707862" y="955979"/>
                  </a:lnTo>
                  <a:lnTo>
                    <a:pt x="1671198" y="980650"/>
                  </a:lnTo>
                  <a:lnTo>
                    <a:pt x="1632283" y="1004029"/>
                  </a:lnTo>
                  <a:lnTo>
                    <a:pt x="1591221" y="1026057"/>
                  </a:lnTo>
                  <a:lnTo>
                    <a:pt x="1548110" y="1046672"/>
                  </a:lnTo>
                  <a:lnTo>
                    <a:pt x="1503054" y="1065815"/>
                  </a:lnTo>
                  <a:lnTo>
                    <a:pt x="1456153" y="1083422"/>
                  </a:lnTo>
                  <a:lnTo>
                    <a:pt x="1407509" y="1099435"/>
                  </a:lnTo>
                  <a:lnTo>
                    <a:pt x="1357222" y="1113792"/>
                  </a:lnTo>
                  <a:lnTo>
                    <a:pt x="1305394" y="1126432"/>
                  </a:lnTo>
                  <a:lnTo>
                    <a:pt x="1252127" y="1137294"/>
                  </a:lnTo>
                  <a:lnTo>
                    <a:pt x="1197521" y="1146318"/>
                  </a:lnTo>
                  <a:lnTo>
                    <a:pt x="1141678" y="1153443"/>
                  </a:lnTo>
                  <a:lnTo>
                    <a:pt x="1084700" y="1158607"/>
                  </a:lnTo>
                  <a:lnTo>
                    <a:pt x="1026686" y="1161750"/>
                  </a:lnTo>
                  <a:lnTo>
                    <a:pt x="967740" y="1162811"/>
                  </a:lnTo>
                  <a:lnTo>
                    <a:pt x="908793" y="1161750"/>
                  </a:lnTo>
                  <a:lnTo>
                    <a:pt x="850779" y="1158607"/>
                  </a:lnTo>
                  <a:lnTo>
                    <a:pt x="793801" y="1153443"/>
                  </a:lnTo>
                  <a:lnTo>
                    <a:pt x="737958" y="1146318"/>
                  </a:lnTo>
                  <a:lnTo>
                    <a:pt x="683352" y="1137294"/>
                  </a:lnTo>
                  <a:lnTo>
                    <a:pt x="630085" y="1126432"/>
                  </a:lnTo>
                  <a:lnTo>
                    <a:pt x="578257" y="1113792"/>
                  </a:lnTo>
                  <a:lnTo>
                    <a:pt x="527970" y="1099435"/>
                  </a:lnTo>
                  <a:lnTo>
                    <a:pt x="479326" y="1083422"/>
                  </a:lnTo>
                  <a:lnTo>
                    <a:pt x="432425" y="1065815"/>
                  </a:lnTo>
                  <a:lnTo>
                    <a:pt x="387369" y="1046672"/>
                  </a:lnTo>
                  <a:lnTo>
                    <a:pt x="344258" y="1026057"/>
                  </a:lnTo>
                  <a:lnTo>
                    <a:pt x="303196" y="1004029"/>
                  </a:lnTo>
                  <a:lnTo>
                    <a:pt x="264281" y="980650"/>
                  </a:lnTo>
                  <a:lnTo>
                    <a:pt x="227617" y="955979"/>
                  </a:lnTo>
                  <a:lnTo>
                    <a:pt x="193304" y="930079"/>
                  </a:lnTo>
                  <a:lnTo>
                    <a:pt x="161443" y="903010"/>
                  </a:lnTo>
                  <a:lnTo>
                    <a:pt x="132136" y="874832"/>
                  </a:lnTo>
                  <a:lnTo>
                    <a:pt x="105484" y="845607"/>
                  </a:lnTo>
                  <a:lnTo>
                    <a:pt x="81588" y="815396"/>
                  </a:lnTo>
                  <a:lnTo>
                    <a:pt x="42470" y="752257"/>
                  </a:lnTo>
                  <a:lnTo>
                    <a:pt x="15593" y="685902"/>
                  </a:lnTo>
                  <a:lnTo>
                    <a:pt x="1766" y="616818"/>
                  </a:lnTo>
                  <a:lnTo>
                    <a:pt x="0" y="581405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334895" y="4218178"/>
            <a:ext cx="8356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9055">
              <a:lnSpc>
                <a:spcPct val="100000"/>
              </a:lnSpc>
              <a:spcBef>
                <a:spcPts val="100"/>
              </a:spcBef>
            </a:pPr>
            <a:r>
              <a:rPr sz="1800" spc="-70" dirty="0">
                <a:solidFill>
                  <a:srgbClr val="FFFFFF"/>
                </a:solidFill>
                <a:latin typeface="Arial MT"/>
                <a:cs typeface="Arial MT"/>
              </a:rPr>
              <a:t>Progrès </a:t>
            </a:r>
            <a:r>
              <a:rPr sz="1800" spc="-135" dirty="0">
                <a:solidFill>
                  <a:srgbClr val="FFFFFF"/>
                </a:solidFill>
                <a:latin typeface="Arial MT"/>
                <a:cs typeface="Arial MT"/>
              </a:rPr>
              <a:t>possibles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689798" y="2084514"/>
            <a:ext cx="1951355" cy="1176020"/>
            <a:chOff x="1689798" y="2084514"/>
            <a:chExt cx="1951355" cy="1176020"/>
          </a:xfrm>
        </p:grpSpPr>
        <p:sp>
          <p:nvSpPr>
            <p:cNvPr id="23" name="object 23"/>
            <p:cNvSpPr/>
            <p:nvPr/>
          </p:nvSpPr>
          <p:spPr>
            <a:xfrm>
              <a:off x="1697735" y="2092451"/>
              <a:ext cx="1935480" cy="1160145"/>
            </a:xfrm>
            <a:custGeom>
              <a:avLst/>
              <a:gdLst/>
              <a:ahLst/>
              <a:cxnLst/>
              <a:rect l="l" t="t" r="r" b="b"/>
              <a:pathLst>
                <a:path w="1935479" h="1160145">
                  <a:moveTo>
                    <a:pt x="967739" y="0"/>
                  </a:moveTo>
                  <a:lnTo>
                    <a:pt x="908793" y="1058"/>
                  </a:lnTo>
                  <a:lnTo>
                    <a:pt x="850779" y="4192"/>
                  </a:lnTo>
                  <a:lnTo>
                    <a:pt x="793801" y="9341"/>
                  </a:lnTo>
                  <a:lnTo>
                    <a:pt x="737958" y="16445"/>
                  </a:lnTo>
                  <a:lnTo>
                    <a:pt x="683352" y="25443"/>
                  </a:lnTo>
                  <a:lnTo>
                    <a:pt x="630085" y="36274"/>
                  </a:lnTo>
                  <a:lnTo>
                    <a:pt x="578257" y="48879"/>
                  </a:lnTo>
                  <a:lnTo>
                    <a:pt x="527970" y="63195"/>
                  </a:lnTo>
                  <a:lnTo>
                    <a:pt x="479326" y="79163"/>
                  </a:lnTo>
                  <a:lnTo>
                    <a:pt x="432425" y="96722"/>
                  </a:lnTo>
                  <a:lnTo>
                    <a:pt x="387369" y="115811"/>
                  </a:lnTo>
                  <a:lnTo>
                    <a:pt x="344258" y="136369"/>
                  </a:lnTo>
                  <a:lnTo>
                    <a:pt x="303196" y="158337"/>
                  </a:lnTo>
                  <a:lnTo>
                    <a:pt x="264281" y="181653"/>
                  </a:lnTo>
                  <a:lnTo>
                    <a:pt x="227617" y="206257"/>
                  </a:lnTo>
                  <a:lnTo>
                    <a:pt x="193304" y="232088"/>
                  </a:lnTo>
                  <a:lnTo>
                    <a:pt x="161443" y="259085"/>
                  </a:lnTo>
                  <a:lnTo>
                    <a:pt x="132136" y="287189"/>
                  </a:lnTo>
                  <a:lnTo>
                    <a:pt x="105484" y="316338"/>
                  </a:lnTo>
                  <a:lnTo>
                    <a:pt x="81588" y="346471"/>
                  </a:lnTo>
                  <a:lnTo>
                    <a:pt x="42470" y="409449"/>
                  </a:lnTo>
                  <a:lnTo>
                    <a:pt x="15593" y="475638"/>
                  </a:lnTo>
                  <a:lnTo>
                    <a:pt x="1766" y="544553"/>
                  </a:lnTo>
                  <a:lnTo>
                    <a:pt x="0" y="579882"/>
                  </a:lnTo>
                  <a:lnTo>
                    <a:pt x="1766" y="615210"/>
                  </a:lnTo>
                  <a:lnTo>
                    <a:pt x="15593" y="684125"/>
                  </a:lnTo>
                  <a:lnTo>
                    <a:pt x="42470" y="750314"/>
                  </a:lnTo>
                  <a:lnTo>
                    <a:pt x="81588" y="813292"/>
                  </a:lnTo>
                  <a:lnTo>
                    <a:pt x="105484" y="843425"/>
                  </a:lnTo>
                  <a:lnTo>
                    <a:pt x="132136" y="872574"/>
                  </a:lnTo>
                  <a:lnTo>
                    <a:pt x="161443" y="900678"/>
                  </a:lnTo>
                  <a:lnTo>
                    <a:pt x="193304" y="927675"/>
                  </a:lnTo>
                  <a:lnTo>
                    <a:pt x="227617" y="953506"/>
                  </a:lnTo>
                  <a:lnTo>
                    <a:pt x="264281" y="978110"/>
                  </a:lnTo>
                  <a:lnTo>
                    <a:pt x="303196" y="1001426"/>
                  </a:lnTo>
                  <a:lnTo>
                    <a:pt x="344258" y="1023394"/>
                  </a:lnTo>
                  <a:lnTo>
                    <a:pt x="387369" y="1043952"/>
                  </a:lnTo>
                  <a:lnTo>
                    <a:pt x="432425" y="1063041"/>
                  </a:lnTo>
                  <a:lnTo>
                    <a:pt x="479326" y="1080600"/>
                  </a:lnTo>
                  <a:lnTo>
                    <a:pt x="527970" y="1096568"/>
                  </a:lnTo>
                  <a:lnTo>
                    <a:pt x="578257" y="1110884"/>
                  </a:lnTo>
                  <a:lnTo>
                    <a:pt x="630085" y="1123489"/>
                  </a:lnTo>
                  <a:lnTo>
                    <a:pt x="683352" y="1134320"/>
                  </a:lnTo>
                  <a:lnTo>
                    <a:pt x="737958" y="1143318"/>
                  </a:lnTo>
                  <a:lnTo>
                    <a:pt x="793801" y="1150422"/>
                  </a:lnTo>
                  <a:lnTo>
                    <a:pt x="850779" y="1155571"/>
                  </a:lnTo>
                  <a:lnTo>
                    <a:pt x="908793" y="1158705"/>
                  </a:lnTo>
                  <a:lnTo>
                    <a:pt x="967739" y="1159764"/>
                  </a:lnTo>
                  <a:lnTo>
                    <a:pt x="1026686" y="1158705"/>
                  </a:lnTo>
                  <a:lnTo>
                    <a:pt x="1084700" y="1155571"/>
                  </a:lnTo>
                  <a:lnTo>
                    <a:pt x="1141678" y="1150422"/>
                  </a:lnTo>
                  <a:lnTo>
                    <a:pt x="1197521" y="1143318"/>
                  </a:lnTo>
                  <a:lnTo>
                    <a:pt x="1252127" y="1134320"/>
                  </a:lnTo>
                  <a:lnTo>
                    <a:pt x="1305394" y="1123489"/>
                  </a:lnTo>
                  <a:lnTo>
                    <a:pt x="1357222" y="1110884"/>
                  </a:lnTo>
                  <a:lnTo>
                    <a:pt x="1407509" y="1096568"/>
                  </a:lnTo>
                  <a:lnTo>
                    <a:pt x="1456153" y="1080600"/>
                  </a:lnTo>
                  <a:lnTo>
                    <a:pt x="1503054" y="1063041"/>
                  </a:lnTo>
                  <a:lnTo>
                    <a:pt x="1548110" y="1043952"/>
                  </a:lnTo>
                  <a:lnTo>
                    <a:pt x="1591221" y="1023394"/>
                  </a:lnTo>
                  <a:lnTo>
                    <a:pt x="1632283" y="1001426"/>
                  </a:lnTo>
                  <a:lnTo>
                    <a:pt x="1671198" y="978110"/>
                  </a:lnTo>
                  <a:lnTo>
                    <a:pt x="1707862" y="953506"/>
                  </a:lnTo>
                  <a:lnTo>
                    <a:pt x="1742175" y="927675"/>
                  </a:lnTo>
                  <a:lnTo>
                    <a:pt x="1774036" y="900678"/>
                  </a:lnTo>
                  <a:lnTo>
                    <a:pt x="1803343" y="872574"/>
                  </a:lnTo>
                  <a:lnTo>
                    <a:pt x="1829995" y="843425"/>
                  </a:lnTo>
                  <a:lnTo>
                    <a:pt x="1853891" y="813292"/>
                  </a:lnTo>
                  <a:lnTo>
                    <a:pt x="1893009" y="750314"/>
                  </a:lnTo>
                  <a:lnTo>
                    <a:pt x="1919886" y="684125"/>
                  </a:lnTo>
                  <a:lnTo>
                    <a:pt x="1933713" y="615210"/>
                  </a:lnTo>
                  <a:lnTo>
                    <a:pt x="1935479" y="579882"/>
                  </a:lnTo>
                  <a:lnTo>
                    <a:pt x="1933713" y="544553"/>
                  </a:lnTo>
                  <a:lnTo>
                    <a:pt x="1919886" y="475638"/>
                  </a:lnTo>
                  <a:lnTo>
                    <a:pt x="1893009" y="409449"/>
                  </a:lnTo>
                  <a:lnTo>
                    <a:pt x="1853891" y="346471"/>
                  </a:lnTo>
                  <a:lnTo>
                    <a:pt x="1829995" y="316338"/>
                  </a:lnTo>
                  <a:lnTo>
                    <a:pt x="1803343" y="287189"/>
                  </a:lnTo>
                  <a:lnTo>
                    <a:pt x="1774036" y="259085"/>
                  </a:lnTo>
                  <a:lnTo>
                    <a:pt x="1742175" y="232088"/>
                  </a:lnTo>
                  <a:lnTo>
                    <a:pt x="1707862" y="206257"/>
                  </a:lnTo>
                  <a:lnTo>
                    <a:pt x="1671198" y="181653"/>
                  </a:lnTo>
                  <a:lnTo>
                    <a:pt x="1632283" y="158337"/>
                  </a:lnTo>
                  <a:lnTo>
                    <a:pt x="1591221" y="136369"/>
                  </a:lnTo>
                  <a:lnTo>
                    <a:pt x="1548110" y="115811"/>
                  </a:lnTo>
                  <a:lnTo>
                    <a:pt x="1503054" y="96722"/>
                  </a:lnTo>
                  <a:lnTo>
                    <a:pt x="1456153" y="79163"/>
                  </a:lnTo>
                  <a:lnTo>
                    <a:pt x="1407509" y="63195"/>
                  </a:lnTo>
                  <a:lnTo>
                    <a:pt x="1357222" y="48879"/>
                  </a:lnTo>
                  <a:lnTo>
                    <a:pt x="1305394" y="36274"/>
                  </a:lnTo>
                  <a:lnTo>
                    <a:pt x="1252127" y="25443"/>
                  </a:lnTo>
                  <a:lnTo>
                    <a:pt x="1197521" y="16445"/>
                  </a:lnTo>
                  <a:lnTo>
                    <a:pt x="1141678" y="9341"/>
                  </a:lnTo>
                  <a:lnTo>
                    <a:pt x="1084700" y="4192"/>
                  </a:lnTo>
                  <a:lnTo>
                    <a:pt x="1026686" y="1058"/>
                  </a:lnTo>
                  <a:lnTo>
                    <a:pt x="967739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97735" y="2092451"/>
              <a:ext cx="1935480" cy="1160145"/>
            </a:xfrm>
            <a:custGeom>
              <a:avLst/>
              <a:gdLst/>
              <a:ahLst/>
              <a:cxnLst/>
              <a:rect l="l" t="t" r="r" b="b"/>
              <a:pathLst>
                <a:path w="1935479" h="1160145">
                  <a:moveTo>
                    <a:pt x="0" y="579882"/>
                  </a:moveTo>
                  <a:lnTo>
                    <a:pt x="6997" y="509785"/>
                  </a:lnTo>
                  <a:lnTo>
                    <a:pt x="27451" y="442172"/>
                  </a:lnTo>
                  <a:lnTo>
                    <a:pt x="60550" y="377528"/>
                  </a:lnTo>
                  <a:lnTo>
                    <a:pt x="105484" y="316338"/>
                  </a:lnTo>
                  <a:lnTo>
                    <a:pt x="132136" y="287189"/>
                  </a:lnTo>
                  <a:lnTo>
                    <a:pt x="161443" y="259085"/>
                  </a:lnTo>
                  <a:lnTo>
                    <a:pt x="193304" y="232088"/>
                  </a:lnTo>
                  <a:lnTo>
                    <a:pt x="227617" y="206257"/>
                  </a:lnTo>
                  <a:lnTo>
                    <a:pt x="264281" y="181653"/>
                  </a:lnTo>
                  <a:lnTo>
                    <a:pt x="303196" y="158337"/>
                  </a:lnTo>
                  <a:lnTo>
                    <a:pt x="344258" y="136369"/>
                  </a:lnTo>
                  <a:lnTo>
                    <a:pt x="387369" y="115811"/>
                  </a:lnTo>
                  <a:lnTo>
                    <a:pt x="432425" y="96722"/>
                  </a:lnTo>
                  <a:lnTo>
                    <a:pt x="479326" y="79163"/>
                  </a:lnTo>
                  <a:lnTo>
                    <a:pt x="527970" y="63195"/>
                  </a:lnTo>
                  <a:lnTo>
                    <a:pt x="578257" y="48879"/>
                  </a:lnTo>
                  <a:lnTo>
                    <a:pt x="630085" y="36274"/>
                  </a:lnTo>
                  <a:lnTo>
                    <a:pt x="683352" y="25443"/>
                  </a:lnTo>
                  <a:lnTo>
                    <a:pt x="737958" y="16445"/>
                  </a:lnTo>
                  <a:lnTo>
                    <a:pt x="793801" y="9341"/>
                  </a:lnTo>
                  <a:lnTo>
                    <a:pt x="850779" y="4192"/>
                  </a:lnTo>
                  <a:lnTo>
                    <a:pt x="908793" y="1058"/>
                  </a:lnTo>
                  <a:lnTo>
                    <a:pt x="967739" y="0"/>
                  </a:lnTo>
                  <a:lnTo>
                    <a:pt x="1026686" y="1058"/>
                  </a:lnTo>
                  <a:lnTo>
                    <a:pt x="1084700" y="4192"/>
                  </a:lnTo>
                  <a:lnTo>
                    <a:pt x="1141678" y="9341"/>
                  </a:lnTo>
                  <a:lnTo>
                    <a:pt x="1197521" y="16445"/>
                  </a:lnTo>
                  <a:lnTo>
                    <a:pt x="1252127" y="25443"/>
                  </a:lnTo>
                  <a:lnTo>
                    <a:pt x="1305394" y="36274"/>
                  </a:lnTo>
                  <a:lnTo>
                    <a:pt x="1357222" y="48879"/>
                  </a:lnTo>
                  <a:lnTo>
                    <a:pt x="1407509" y="63195"/>
                  </a:lnTo>
                  <a:lnTo>
                    <a:pt x="1456153" y="79163"/>
                  </a:lnTo>
                  <a:lnTo>
                    <a:pt x="1503054" y="96722"/>
                  </a:lnTo>
                  <a:lnTo>
                    <a:pt x="1548110" y="115811"/>
                  </a:lnTo>
                  <a:lnTo>
                    <a:pt x="1591221" y="136369"/>
                  </a:lnTo>
                  <a:lnTo>
                    <a:pt x="1632283" y="158337"/>
                  </a:lnTo>
                  <a:lnTo>
                    <a:pt x="1671198" y="181653"/>
                  </a:lnTo>
                  <a:lnTo>
                    <a:pt x="1707862" y="206257"/>
                  </a:lnTo>
                  <a:lnTo>
                    <a:pt x="1742175" y="232088"/>
                  </a:lnTo>
                  <a:lnTo>
                    <a:pt x="1774036" y="259085"/>
                  </a:lnTo>
                  <a:lnTo>
                    <a:pt x="1803343" y="287189"/>
                  </a:lnTo>
                  <a:lnTo>
                    <a:pt x="1829995" y="316338"/>
                  </a:lnTo>
                  <a:lnTo>
                    <a:pt x="1853891" y="346471"/>
                  </a:lnTo>
                  <a:lnTo>
                    <a:pt x="1893009" y="409449"/>
                  </a:lnTo>
                  <a:lnTo>
                    <a:pt x="1919886" y="475638"/>
                  </a:lnTo>
                  <a:lnTo>
                    <a:pt x="1933713" y="544553"/>
                  </a:lnTo>
                  <a:lnTo>
                    <a:pt x="1935479" y="579882"/>
                  </a:lnTo>
                  <a:lnTo>
                    <a:pt x="1933713" y="615210"/>
                  </a:lnTo>
                  <a:lnTo>
                    <a:pt x="1919886" y="684125"/>
                  </a:lnTo>
                  <a:lnTo>
                    <a:pt x="1893009" y="750314"/>
                  </a:lnTo>
                  <a:lnTo>
                    <a:pt x="1853891" y="813292"/>
                  </a:lnTo>
                  <a:lnTo>
                    <a:pt x="1829995" y="843425"/>
                  </a:lnTo>
                  <a:lnTo>
                    <a:pt x="1803343" y="872574"/>
                  </a:lnTo>
                  <a:lnTo>
                    <a:pt x="1774036" y="900678"/>
                  </a:lnTo>
                  <a:lnTo>
                    <a:pt x="1742175" y="927675"/>
                  </a:lnTo>
                  <a:lnTo>
                    <a:pt x="1707862" y="953506"/>
                  </a:lnTo>
                  <a:lnTo>
                    <a:pt x="1671198" y="978110"/>
                  </a:lnTo>
                  <a:lnTo>
                    <a:pt x="1632283" y="1001426"/>
                  </a:lnTo>
                  <a:lnTo>
                    <a:pt x="1591221" y="1023394"/>
                  </a:lnTo>
                  <a:lnTo>
                    <a:pt x="1548110" y="1043952"/>
                  </a:lnTo>
                  <a:lnTo>
                    <a:pt x="1503054" y="1063041"/>
                  </a:lnTo>
                  <a:lnTo>
                    <a:pt x="1456153" y="1080600"/>
                  </a:lnTo>
                  <a:lnTo>
                    <a:pt x="1407509" y="1096568"/>
                  </a:lnTo>
                  <a:lnTo>
                    <a:pt x="1357222" y="1110884"/>
                  </a:lnTo>
                  <a:lnTo>
                    <a:pt x="1305394" y="1123489"/>
                  </a:lnTo>
                  <a:lnTo>
                    <a:pt x="1252127" y="1134320"/>
                  </a:lnTo>
                  <a:lnTo>
                    <a:pt x="1197521" y="1143318"/>
                  </a:lnTo>
                  <a:lnTo>
                    <a:pt x="1141678" y="1150422"/>
                  </a:lnTo>
                  <a:lnTo>
                    <a:pt x="1084700" y="1155571"/>
                  </a:lnTo>
                  <a:lnTo>
                    <a:pt x="1026686" y="1158705"/>
                  </a:lnTo>
                  <a:lnTo>
                    <a:pt x="967739" y="1159764"/>
                  </a:lnTo>
                  <a:lnTo>
                    <a:pt x="908793" y="1158705"/>
                  </a:lnTo>
                  <a:lnTo>
                    <a:pt x="850779" y="1155571"/>
                  </a:lnTo>
                  <a:lnTo>
                    <a:pt x="793801" y="1150422"/>
                  </a:lnTo>
                  <a:lnTo>
                    <a:pt x="737958" y="1143318"/>
                  </a:lnTo>
                  <a:lnTo>
                    <a:pt x="683352" y="1134320"/>
                  </a:lnTo>
                  <a:lnTo>
                    <a:pt x="630085" y="1123489"/>
                  </a:lnTo>
                  <a:lnTo>
                    <a:pt x="578257" y="1110884"/>
                  </a:lnTo>
                  <a:lnTo>
                    <a:pt x="527970" y="1096568"/>
                  </a:lnTo>
                  <a:lnTo>
                    <a:pt x="479326" y="1080600"/>
                  </a:lnTo>
                  <a:lnTo>
                    <a:pt x="432425" y="1063041"/>
                  </a:lnTo>
                  <a:lnTo>
                    <a:pt x="387369" y="1043952"/>
                  </a:lnTo>
                  <a:lnTo>
                    <a:pt x="344258" y="1023394"/>
                  </a:lnTo>
                  <a:lnTo>
                    <a:pt x="303196" y="1001426"/>
                  </a:lnTo>
                  <a:lnTo>
                    <a:pt x="264281" y="978110"/>
                  </a:lnTo>
                  <a:lnTo>
                    <a:pt x="227617" y="953506"/>
                  </a:lnTo>
                  <a:lnTo>
                    <a:pt x="193304" y="927675"/>
                  </a:lnTo>
                  <a:lnTo>
                    <a:pt x="161443" y="900678"/>
                  </a:lnTo>
                  <a:lnTo>
                    <a:pt x="132136" y="872574"/>
                  </a:lnTo>
                  <a:lnTo>
                    <a:pt x="105484" y="843425"/>
                  </a:lnTo>
                  <a:lnTo>
                    <a:pt x="81588" y="813292"/>
                  </a:lnTo>
                  <a:lnTo>
                    <a:pt x="42470" y="750314"/>
                  </a:lnTo>
                  <a:lnTo>
                    <a:pt x="15593" y="684125"/>
                  </a:lnTo>
                  <a:lnTo>
                    <a:pt x="1766" y="615210"/>
                  </a:lnTo>
                  <a:lnTo>
                    <a:pt x="0" y="579882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186685" y="2236723"/>
            <a:ext cx="9575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80" dirty="0">
                <a:solidFill>
                  <a:srgbClr val="FFFFFF"/>
                </a:solidFill>
                <a:latin typeface="Arial MT"/>
                <a:cs typeface="Arial MT"/>
              </a:rPr>
              <a:t>Faisabilité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cadre scolaire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661598" y="1100010"/>
            <a:ext cx="1950085" cy="1179195"/>
            <a:chOff x="4661598" y="1100010"/>
            <a:chExt cx="1950085" cy="1179195"/>
          </a:xfrm>
        </p:grpSpPr>
        <p:sp>
          <p:nvSpPr>
            <p:cNvPr id="27" name="object 27"/>
            <p:cNvSpPr/>
            <p:nvPr/>
          </p:nvSpPr>
          <p:spPr>
            <a:xfrm>
              <a:off x="4669535" y="1107947"/>
              <a:ext cx="1934210" cy="1163320"/>
            </a:xfrm>
            <a:custGeom>
              <a:avLst/>
              <a:gdLst/>
              <a:ahLst/>
              <a:cxnLst/>
              <a:rect l="l" t="t" r="r" b="b"/>
              <a:pathLst>
                <a:path w="1934209" h="1163320">
                  <a:moveTo>
                    <a:pt x="966977" y="0"/>
                  </a:moveTo>
                  <a:lnTo>
                    <a:pt x="908073" y="1061"/>
                  </a:lnTo>
                  <a:lnTo>
                    <a:pt x="850102" y="4204"/>
                  </a:lnTo>
                  <a:lnTo>
                    <a:pt x="793165" y="9368"/>
                  </a:lnTo>
                  <a:lnTo>
                    <a:pt x="737364" y="16493"/>
                  </a:lnTo>
                  <a:lnTo>
                    <a:pt x="682799" y="25517"/>
                  </a:lnTo>
                  <a:lnTo>
                    <a:pt x="629572" y="36379"/>
                  </a:lnTo>
                  <a:lnTo>
                    <a:pt x="577785" y="49019"/>
                  </a:lnTo>
                  <a:lnTo>
                    <a:pt x="527537" y="63376"/>
                  </a:lnTo>
                  <a:lnTo>
                    <a:pt x="478931" y="79389"/>
                  </a:lnTo>
                  <a:lnTo>
                    <a:pt x="432067" y="96996"/>
                  </a:lnTo>
                  <a:lnTo>
                    <a:pt x="387046" y="116139"/>
                  </a:lnTo>
                  <a:lnTo>
                    <a:pt x="343971" y="136754"/>
                  </a:lnTo>
                  <a:lnTo>
                    <a:pt x="302941" y="158782"/>
                  </a:lnTo>
                  <a:lnTo>
                    <a:pt x="264059" y="182161"/>
                  </a:lnTo>
                  <a:lnTo>
                    <a:pt x="227425" y="206832"/>
                  </a:lnTo>
                  <a:lnTo>
                    <a:pt x="193140" y="232732"/>
                  </a:lnTo>
                  <a:lnTo>
                    <a:pt x="161306" y="259801"/>
                  </a:lnTo>
                  <a:lnTo>
                    <a:pt x="132023" y="287979"/>
                  </a:lnTo>
                  <a:lnTo>
                    <a:pt x="105393" y="317204"/>
                  </a:lnTo>
                  <a:lnTo>
                    <a:pt x="81518" y="347415"/>
                  </a:lnTo>
                  <a:lnTo>
                    <a:pt x="42433" y="410554"/>
                  </a:lnTo>
                  <a:lnTo>
                    <a:pt x="15579" y="476909"/>
                  </a:lnTo>
                  <a:lnTo>
                    <a:pt x="1764" y="545993"/>
                  </a:lnTo>
                  <a:lnTo>
                    <a:pt x="0" y="581405"/>
                  </a:lnTo>
                  <a:lnTo>
                    <a:pt x="1764" y="616818"/>
                  </a:lnTo>
                  <a:lnTo>
                    <a:pt x="15579" y="685902"/>
                  </a:lnTo>
                  <a:lnTo>
                    <a:pt x="42433" y="752257"/>
                  </a:lnTo>
                  <a:lnTo>
                    <a:pt x="81518" y="815396"/>
                  </a:lnTo>
                  <a:lnTo>
                    <a:pt x="105393" y="845607"/>
                  </a:lnTo>
                  <a:lnTo>
                    <a:pt x="132023" y="874832"/>
                  </a:lnTo>
                  <a:lnTo>
                    <a:pt x="161306" y="903010"/>
                  </a:lnTo>
                  <a:lnTo>
                    <a:pt x="193140" y="930079"/>
                  </a:lnTo>
                  <a:lnTo>
                    <a:pt x="227425" y="955979"/>
                  </a:lnTo>
                  <a:lnTo>
                    <a:pt x="264059" y="980650"/>
                  </a:lnTo>
                  <a:lnTo>
                    <a:pt x="302941" y="1004029"/>
                  </a:lnTo>
                  <a:lnTo>
                    <a:pt x="343971" y="1026057"/>
                  </a:lnTo>
                  <a:lnTo>
                    <a:pt x="387046" y="1046672"/>
                  </a:lnTo>
                  <a:lnTo>
                    <a:pt x="432067" y="1065815"/>
                  </a:lnTo>
                  <a:lnTo>
                    <a:pt x="478931" y="1083422"/>
                  </a:lnTo>
                  <a:lnTo>
                    <a:pt x="527537" y="1099435"/>
                  </a:lnTo>
                  <a:lnTo>
                    <a:pt x="577785" y="1113792"/>
                  </a:lnTo>
                  <a:lnTo>
                    <a:pt x="629572" y="1126432"/>
                  </a:lnTo>
                  <a:lnTo>
                    <a:pt x="682799" y="1137294"/>
                  </a:lnTo>
                  <a:lnTo>
                    <a:pt x="737364" y="1146318"/>
                  </a:lnTo>
                  <a:lnTo>
                    <a:pt x="793165" y="1153443"/>
                  </a:lnTo>
                  <a:lnTo>
                    <a:pt x="850102" y="1158607"/>
                  </a:lnTo>
                  <a:lnTo>
                    <a:pt x="908073" y="1161750"/>
                  </a:lnTo>
                  <a:lnTo>
                    <a:pt x="966977" y="1162812"/>
                  </a:lnTo>
                  <a:lnTo>
                    <a:pt x="1025882" y="1161750"/>
                  </a:lnTo>
                  <a:lnTo>
                    <a:pt x="1083853" y="1158607"/>
                  </a:lnTo>
                  <a:lnTo>
                    <a:pt x="1140790" y="1153443"/>
                  </a:lnTo>
                  <a:lnTo>
                    <a:pt x="1196591" y="1146318"/>
                  </a:lnTo>
                  <a:lnTo>
                    <a:pt x="1251156" y="1137294"/>
                  </a:lnTo>
                  <a:lnTo>
                    <a:pt x="1304383" y="1126432"/>
                  </a:lnTo>
                  <a:lnTo>
                    <a:pt x="1356170" y="1113792"/>
                  </a:lnTo>
                  <a:lnTo>
                    <a:pt x="1406418" y="1099435"/>
                  </a:lnTo>
                  <a:lnTo>
                    <a:pt x="1455024" y="1083422"/>
                  </a:lnTo>
                  <a:lnTo>
                    <a:pt x="1501888" y="1065815"/>
                  </a:lnTo>
                  <a:lnTo>
                    <a:pt x="1546909" y="1046672"/>
                  </a:lnTo>
                  <a:lnTo>
                    <a:pt x="1589984" y="1026057"/>
                  </a:lnTo>
                  <a:lnTo>
                    <a:pt x="1631014" y="1004029"/>
                  </a:lnTo>
                  <a:lnTo>
                    <a:pt x="1669896" y="980650"/>
                  </a:lnTo>
                  <a:lnTo>
                    <a:pt x="1706530" y="955979"/>
                  </a:lnTo>
                  <a:lnTo>
                    <a:pt x="1740815" y="930079"/>
                  </a:lnTo>
                  <a:lnTo>
                    <a:pt x="1772649" y="903010"/>
                  </a:lnTo>
                  <a:lnTo>
                    <a:pt x="1801932" y="874832"/>
                  </a:lnTo>
                  <a:lnTo>
                    <a:pt x="1828562" y="845607"/>
                  </a:lnTo>
                  <a:lnTo>
                    <a:pt x="1852437" y="815396"/>
                  </a:lnTo>
                  <a:lnTo>
                    <a:pt x="1891522" y="752257"/>
                  </a:lnTo>
                  <a:lnTo>
                    <a:pt x="1918376" y="685902"/>
                  </a:lnTo>
                  <a:lnTo>
                    <a:pt x="1932191" y="616818"/>
                  </a:lnTo>
                  <a:lnTo>
                    <a:pt x="1933956" y="581405"/>
                  </a:lnTo>
                  <a:lnTo>
                    <a:pt x="1932191" y="545993"/>
                  </a:lnTo>
                  <a:lnTo>
                    <a:pt x="1918376" y="476909"/>
                  </a:lnTo>
                  <a:lnTo>
                    <a:pt x="1891522" y="410554"/>
                  </a:lnTo>
                  <a:lnTo>
                    <a:pt x="1852437" y="347415"/>
                  </a:lnTo>
                  <a:lnTo>
                    <a:pt x="1828562" y="317204"/>
                  </a:lnTo>
                  <a:lnTo>
                    <a:pt x="1801932" y="287979"/>
                  </a:lnTo>
                  <a:lnTo>
                    <a:pt x="1772649" y="259801"/>
                  </a:lnTo>
                  <a:lnTo>
                    <a:pt x="1740815" y="232732"/>
                  </a:lnTo>
                  <a:lnTo>
                    <a:pt x="1706530" y="206832"/>
                  </a:lnTo>
                  <a:lnTo>
                    <a:pt x="1669896" y="182161"/>
                  </a:lnTo>
                  <a:lnTo>
                    <a:pt x="1631014" y="158782"/>
                  </a:lnTo>
                  <a:lnTo>
                    <a:pt x="1589984" y="136754"/>
                  </a:lnTo>
                  <a:lnTo>
                    <a:pt x="1546909" y="116139"/>
                  </a:lnTo>
                  <a:lnTo>
                    <a:pt x="1501888" y="96996"/>
                  </a:lnTo>
                  <a:lnTo>
                    <a:pt x="1455024" y="79389"/>
                  </a:lnTo>
                  <a:lnTo>
                    <a:pt x="1406418" y="63376"/>
                  </a:lnTo>
                  <a:lnTo>
                    <a:pt x="1356170" y="49019"/>
                  </a:lnTo>
                  <a:lnTo>
                    <a:pt x="1304383" y="36379"/>
                  </a:lnTo>
                  <a:lnTo>
                    <a:pt x="1251156" y="25517"/>
                  </a:lnTo>
                  <a:lnTo>
                    <a:pt x="1196591" y="16493"/>
                  </a:lnTo>
                  <a:lnTo>
                    <a:pt x="1140790" y="9368"/>
                  </a:lnTo>
                  <a:lnTo>
                    <a:pt x="1083853" y="4204"/>
                  </a:lnTo>
                  <a:lnTo>
                    <a:pt x="1025882" y="1061"/>
                  </a:lnTo>
                  <a:lnTo>
                    <a:pt x="966977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69535" y="1107947"/>
              <a:ext cx="1934210" cy="1163320"/>
            </a:xfrm>
            <a:custGeom>
              <a:avLst/>
              <a:gdLst/>
              <a:ahLst/>
              <a:cxnLst/>
              <a:rect l="l" t="t" r="r" b="b"/>
              <a:pathLst>
                <a:path w="1934209" h="1163320">
                  <a:moveTo>
                    <a:pt x="0" y="581405"/>
                  </a:moveTo>
                  <a:lnTo>
                    <a:pt x="6991" y="511140"/>
                  </a:lnTo>
                  <a:lnTo>
                    <a:pt x="27427" y="443360"/>
                  </a:lnTo>
                  <a:lnTo>
                    <a:pt x="60497" y="378553"/>
                  </a:lnTo>
                  <a:lnTo>
                    <a:pt x="105393" y="317204"/>
                  </a:lnTo>
                  <a:lnTo>
                    <a:pt x="132023" y="287979"/>
                  </a:lnTo>
                  <a:lnTo>
                    <a:pt x="161306" y="259801"/>
                  </a:lnTo>
                  <a:lnTo>
                    <a:pt x="193140" y="232732"/>
                  </a:lnTo>
                  <a:lnTo>
                    <a:pt x="227425" y="206832"/>
                  </a:lnTo>
                  <a:lnTo>
                    <a:pt x="264059" y="182161"/>
                  </a:lnTo>
                  <a:lnTo>
                    <a:pt x="302941" y="158782"/>
                  </a:lnTo>
                  <a:lnTo>
                    <a:pt x="343971" y="136754"/>
                  </a:lnTo>
                  <a:lnTo>
                    <a:pt x="387046" y="116139"/>
                  </a:lnTo>
                  <a:lnTo>
                    <a:pt x="432067" y="96996"/>
                  </a:lnTo>
                  <a:lnTo>
                    <a:pt x="478931" y="79389"/>
                  </a:lnTo>
                  <a:lnTo>
                    <a:pt x="527537" y="63376"/>
                  </a:lnTo>
                  <a:lnTo>
                    <a:pt x="577785" y="49019"/>
                  </a:lnTo>
                  <a:lnTo>
                    <a:pt x="629572" y="36379"/>
                  </a:lnTo>
                  <a:lnTo>
                    <a:pt x="682799" y="25517"/>
                  </a:lnTo>
                  <a:lnTo>
                    <a:pt x="737364" y="16493"/>
                  </a:lnTo>
                  <a:lnTo>
                    <a:pt x="793165" y="9368"/>
                  </a:lnTo>
                  <a:lnTo>
                    <a:pt x="850102" y="4204"/>
                  </a:lnTo>
                  <a:lnTo>
                    <a:pt x="908073" y="1061"/>
                  </a:lnTo>
                  <a:lnTo>
                    <a:pt x="966977" y="0"/>
                  </a:lnTo>
                  <a:lnTo>
                    <a:pt x="1025882" y="1061"/>
                  </a:lnTo>
                  <a:lnTo>
                    <a:pt x="1083853" y="4204"/>
                  </a:lnTo>
                  <a:lnTo>
                    <a:pt x="1140790" y="9368"/>
                  </a:lnTo>
                  <a:lnTo>
                    <a:pt x="1196591" y="16493"/>
                  </a:lnTo>
                  <a:lnTo>
                    <a:pt x="1251156" y="25517"/>
                  </a:lnTo>
                  <a:lnTo>
                    <a:pt x="1304383" y="36379"/>
                  </a:lnTo>
                  <a:lnTo>
                    <a:pt x="1356170" y="49019"/>
                  </a:lnTo>
                  <a:lnTo>
                    <a:pt x="1406418" y="63376"/>
                  </a:lnTo>
                  <a:lnTo>
                    <a:pt x="1455024" y="79389"/>
                  </a:lnTo>
                  <a:lnTo>
                    <a:pt x="1501888" y="96996"/>
                  </a:lnTo>
                  <a:lnTo>
                    <a:pt x="1546909" y="116139"/>
                  </a:lnTo>
                  <a:lnTo>
                    <a:pt x="1589984" y="136754"/>
                  </a:lnTo>
                  <a:lnTo>
                    <a:pt x="1631014" y="158782"/>
                  </a:lnTo>
                  <a:lnTo>
                    <a:pt x="1669896" y="182161"/>
                  </a:lnTo>
                  <a:lnTo>
                    <a:pt x="1706530" y="206832"/>
                  </a:lnTo>
                  <a:lnTo>
                    <a:pt x="1740815" y="232732"/>
                  </a:lnTo>
                  <a:lnTo>
                    <a:pt x="1772649" y="259801"/>
                  </a:lnTo>
                  <a:lnTo>
                    <a:pt x="1801932" y="287979"/>
                  </a:lnTo>
                  <a:lnTo>
                    <a:pt x="1828562" y="317204"/>
                  </a:lnTo>
                  <a:lnTo>
                    <a:pt x="1852437" y="347415"/>
                  </a:lnTo>
                  <a:lnTo>
                    <a:pt x="1891522" y="410554"/>
                  </a:lnTo>
                  <a:lnTo>
                    <a:pt x="1918376" y="476909"/>
                  </a:lnTo>
                  <a:lnTo>
                    <a:pt x="1932191" y="545993"/>
                  </a:lnTo>
                  <a:lnTo>
                    <a:pt x="1933956" y="581405"/>
                  </a:lnTo>
                  <a:lnTo>
                    <a:pt x="1932191" y="616818"/>
                  </a:lnTo>
                  <a:lnTo>
                    <a:pt x="1918376" y="685902"/>
                  </a:lnTo>
                  <a:lnTo>
                    <a:pt x="1891522" y="752257"/>
                  </a:lnTo>
                  <a:lnTo>
                    <a:pt x="1852437" y="815396"/>
                  </a:lnTo>
                  <a:lnTo>
                    <a:pt x="1828562" y="845607"/>
                  </a:lnTo>
                  <a:lnTo>
                    <a:pt x="1801932" y="874832"/>
                  </a:lnTo>
                  <a:lnTo>
                    <a:pt x="1772649" y="903010"/>
                  </a:lnTo>
                  <a:lnTo>
                    <a:pt x="1740815" y="930079"/>
                  </a:lnTo>
                  <a:lnTo>
                    <a:pt x="1706530" y="955979"/>
                  </a:lnTo>
                  <a:lnTo>
                    <a:pt x="1669896" y="980650"/>
                  </a:lnTo>
                  <a:lnTo>
                    <a:pt x="1631014" y="1004029"/>
                  </a:lnTo>
                  <a:lnTo>
                    <a:pt x="1589984" y="1026057"/>
                  </a:lnTo>
                  <a:lnTo>
                    <a:pt x="1546909" y="1046672"/>
                  </a:lnTo>
                  <a:lnTo>
                    <a:pt x="1501888" y="1065815"/>
                  </a:lnTo>
                  <a:lnTo>
                    <a:pt x="1455024" y="1083422"/>
                  </a:lnTo>
                  <a:lnTo>
                    <a:pt x="1406418" y="1099435"/>
                  </a:lnTo>
                  <a:lnTo>
                    <a:pt x="1356170" y="1113792"/>
                  </a:lnTo>
                  <a:lnTo>
                    <a:pt x="1304383" y="1126432"/>
                  </a:lnTo>
                  <a:lnTo>
                    <a:pt x="1251156" y="1137294"/>
                  </a:lnTo>
                  <a:lnTo>
                    <a:pt x="1196591" y="1146318"/>
                  </a:lnTo>
                  <a:lnTo>
                    <a:pt x="1140790" y="1153443"/>
                  </a:lnTo>
                  <a:lnTo>
                    <a:pt x="1083853" y="1158607"/>
                  </a:lnTo>
                  <a:lnTo>
                    <a:pt x="1025882" y="1161750"/>
                  </a:lnTo>
                  <a:lnTo>
                    <a:pt x="966977" y="1162812"/>
                  </a:lnTo>
                  <a:lnTo>
                    <a:pt x="908073" y="1161750"/>
                  </a:lnTo>
                  <a:lnTo>
                    <a:pt x="850102" y="1158607"/>
                  </a:lnTo>
                  <a:lnTo>
                    <a:pt x="793165" y="1153443"/>
                  </a:lnTo>
                  <a:lnTo>
                    <a:pt x="737364" y="1146318"/>
                  </a:lnTo>
                  <a:lnTo>
                    <a:pt x="682799" y="1137294"/>
                  </a:lnTo>
                  <a:lnTo>
                    <a:pt x="629572" y="1126432"/>
                  </a:lnTo>
                  <a:lnTo>
                    <a:pt x="577785" y="1113792"/>
                  </a:lnTo>
                  <a:lnTo>
                    <a:pt x="527537" y="1099435"/>
                  </a:lnTo>
                  <a:lnTo>
                    <a:pt x="478931" y="1083422"/>
                  </a:lnTo>
                  <a:lnTo>
                    <a:pt x="432067" y="1065815"/>
                  </a:lnTo>
                  <a:lnTo>
                    <a:pt x="387046" y="1046672"/>
                  </a:lnTo>
                  <a:lnTo>
                    <a:pt x="343971" y="1026057"/>
                  </a:lnTo>
                  <a:lnTo>
                    <a:pt x="302941" y="1004029"/>
                  </a:lnTo>
                  <a:lnTo>
                    <a:pt x="264059" y="980650"/>
                  </a:lnTo>
                  <a:lnTo>
                    <a:pt x="227425" y="955979"/>
                  </a:lnTo>
                  <a:lnTo>
                    <a:pt x="193140" y="930079"/>
                  </a:lnTo>
                  <a:lnTo>
                    <a:pt x="161306" y="903010"/>
                  </a:lnTo>
                  <a:lnTo>
                    <a:pt x="132023" y="874832"/>
                  </a:lnTo>
                  <a:lnTo>
                    <a:pt x="105393" y="845607"/>
                  </a:lnTo>
                  <a:lnTo>
                    <a:pt x="81518" y="815396"/>
                  </a:lnTo>
                  <a:lnTo>
                    <a:pt x="42433" y="752257"/>
                  </a:lnTo>
                  <a:lnTo>
                    <a:pt x="15579" y="685902"/>
                  </a:lnTo>
                  <a:lnTo>
                    <a:pt x="1764" y="616818"/>
                  </a:lnTo>
                  <a:lnTo>
                    <a:pt x="0" y="581405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5053710" y="1253109"/>
            <a:ext cx="11658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0" spc="-120" dirty="0">
                <a:solidFill>
                  <a:srgbClr val="FFFFFF"/>
                </a:solidFill>
                <a:latin typeface="Arial MT"/>
                <a:cs typeface="Arial MT"/>
              </a:rPr>
              <a:t>S’adresser</a:t>
            </a:r>
            <a:r>
              <a:rPr sz="1800" b="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b="0" spc="-50" dirty="0">
                <a:solidFill>
                  <a:srgbClr val="FFFFFF"/>
                </a:solidFill>
                <a:latin typeface="Arial MT"/>
                <a:cs typeface="Arial MT"/>
              </a:rPr>
              <a:t>à </a:t>
            </a:r>
            <a:r>
              <a:rPr sz="1800" b="0" spc="-165" dirty="0">
                <a:solidFill>
                  <a:srgbClr val="FFFFFF"/>
                </a:solidFill>
                <a:latin typeface="Arial MT"/>
                <a:cs typeface="Arial MT"/>
              </a:rPr>
              <a:t>tous</a:t>
            </a:r>
            <a:r>
              <a:rPr sz="1800" b="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b="0" spc="-25" dirty="0">
                <a:solidFill>
                  <a:srgbClr val="FFFFFF"/>
                </a:solidFill>
                <a:latin typeface="Arial MT"/>
                <a:cs typeface="Arial MT"/>
              </a:rPr>
              <a:t>les </a:t>
            </a:r>
            <a:r>
              <a:rPr sz="1800" b="0" spc="-10" dirty="0">
                <a:solidFill>
                  <a:srgbClr val="FFFFFF"/>
                </a:solidFill>
                <a:latin typeface="Arial MT"/>
                <a:cs typeface="Arial MT"/>
              </a:rPr>
              <a:t>élèves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12102" y="289242"/>
            <a:ext cx="6774497" cy="478155"/>
            <a:chOff x="312102" y="289242"/>
            <a:chExt cx="6797675" cy="478155"/>
          </a:xfrm>
        </p:grpSpPr>
        <p:sp>
          <p:nvSpPr>
            <p:cNvPr id="31" name="object 31"/>
            <p:cNvSpPr/>
            <p:nvPr/>
          </p:nvSpPr>
          <p:spPr>
            <a:xfrm>
              <a:off x="320040" y="297179"/>
              <a:ext cx="6781800" cy="462280"/>
            </a:xfrm>
            <a:custGeom>
              <a:avLst/>
              <a:gdLst/>
              <a:ahLst/>
              <a:cxnLst/>
              <a:rect l="l" t="t" r="r" b="b"/>
              <a:pathLst>
                <a:path w="6781800" h="462280">
                  <a:moveTo>
                    <a:pt x="6704837" y="0"/>
                  </a:moveTo>
                  <a:lnTo>
                    <a:pt x="76962" y="0"/>
                  </a:lnTo>
                  <a:lnTo>
                    <a:pt x="47004" y="6042"/>
                  </a:lnTo>
                  <a:lnTo>
                    <a:pt x="22540" y="22526"/>
                  </a:lnTo>
                  <a:lnTo>
                    <a:pt x="6047" y="46988"/>
                  </a:lnTo>
                  <a:lnTo>
                    <a:pt x="0" y="76962"/>
                  </a:lnTo>
                  <a:lnTo>
                    <a:pt x="0" y="384810"/>
                  </a:lnTo>
                  <a:lnTo>
                    <a:pt x="6047" y="414783"/>
                  </a:lnTo>
                  <a:lnTo>
                    <a:pt x="22540" y="439245"/>
                  </a:lnTo>
                  <a:lnTo>
                    <a:pt x="47004" y="455729"/>
                  </a:lnTo>
                  <a:lnTo>
                    <a:pt x="76962" y="461772"/>
                  </a:lnTo>
                  <a:lnTo>
                    <a:pt x="6704837" y="461772"/>
                  </a:lnTo>
                  <a:lnTo>
                    <a:pt x="6734811" y="455729"/>
                  </a:lnTo>
                  <a:lnTo>
                    <a:pt x="6759273" y="439245"/>
                  </a:lnTo>
                  <a:lnTo>
                    <a:pt x="6775757" y="414783"/>
                  </a:lnTo>
                  <a:lnTo>
                    <a:pt x="6781800" y="384810"/>
                  </a:lnTo>
                  <a:lnTo>
                    <a:pt x="6781800" y="76962"/>
                  </a:lnTo>
                  <a:lnTo>
                    <a:pt x="6775757" y="46988"/>
                  </a:lnTo>
                  <a:lnTo>
                    <a:pt x="6759273" y="22526"/>
                  </a:lnTo>
                  <a:lnTo>
                    <a:pt x="6734811" y="6042"/>
                  </a:lnTo>
                  <a:lnTo>
                    <a:pt x="6704837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20040" y="297179"/>
              <a:ext cx="6781800" cy="462280"/>
            </a:xfrm>
            <a:custGeom>
              <a:avLst/>
              <a:gdLst/>
              <a:ahLst/>
              <a:cxnLst/>
              <a:rect l="l" t="t" r="r" b="b"/>
              <a:pathLst>
                <a:path w="6781800" h="462280">
                  <a:moveTo>
                    <a:pt x="0" y="76962"/>
                  </a:moveTo>
                  <a:lnTo>
                    <a:pt x="6047" y="46988"/>
                  </a:lnTo>
                  <a:lnTo>
                    <a:pt x="22540" y="22526"/>
                  </a:lnTo>
                  <a:lnTo>
                    <a:pt x="47004" y="6042"/>
                  </a:lnTo>
                  <a:lnTo>
                    <a:pt x="76962" y="0"/>
                  </a:lnTo>
                  <a:lnTo>
                    <a:pt x="6704837" y="0"/>
                  </a:lnTo>
                  <a:lnTo>
                    <a:pt x="6734811" y="6042"/>
                  </a:lnTo>
                  <a:lnTo>
                    <a:pt x="6759273" y="22526"/>
                  </a:lnTo>
                  <a:lnTo>
                    <a:pt x="6775757" y="46988"/>
                  </a:lnTo>
                  <a:lnTo>
                    <a:pt x="6781800" y="76962"/>
                  </a:lnTo>
                  <a:lnTo>
                    <a:pt x="6781800" y="384810"/>
                  </a:lnTo>
                  <a:lnTo>
                    <a:pt x="6775757" y="414783"/>
                  </a:lnTo>
                  <a:lnTo>
                    <a:pt x="6759273" y="439245"/>
                  </a:lnTo>
                  <a:lnTo>
                    <a:pt x="6734811" y="455729"/>
                  </a:lnTo>
                  <a:lnTo>
                    <a:pt x="6704837" y="461772"/>
                  </a:lnTo>
                  <a:lnTo>
                    <a:pt x="76962" y="461772"/>
                  </a:lnTo>
                  <a:lnTo>
                    <a:pt x="47004" y="455729"/>
                  </a:lnTo>
                  <a:lnTo>
                    <a:pt x="22540" y="439245"/>
                  </a:lnTo>
                  <a:lnTo>
                    <a:pt x="6047" y="414783"/>
                  </a:lnTo>
                  <a:lnTo>
                    <a:pt x="0" y="384810"/>
                  </a:lnTo>
                  <a:lnTo>
                    <a:pt x="0" y="76962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44117" y="379156"/>
            <a:ext cx="6354979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L</a:t>
            </a:r>
            <a:r>
              <a:rPr lang="fr-FR" sz="1600" b="1" dirty="0">
                <a:latin typeface="Calibri"/>
                <a:cs typeface="Calibri"/>
              </a:rPr>
              <a:t>es critères d’une FORME de PRATIQUE SCOLAIRE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(FPS)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DE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L’ACROSPORT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743712" y="2055876"/>
              <a:ext cx="2784475" cy="3968750"/>
            </a:xfrm>
            <a:custGeom>
              <a:avLst/>
              <a:gdLst/>
              <a:ahLst/>
              <a:cxnLst/>
              <a:rect l="l" t="t" r="r" b="b"/>
              <a:pathLst>
                <a:path w="2784475" h="3968750">
                  <a:moveTo>
                    <a:pt x="2320290" y="0"/>
                  </a:moveTo>
                  <a:lnTo>
                    <a:pt x="464070" y="0"/>
                  </a:lnTo>
                  <a:lnTo>
                    <a:pt x="416622" y="2395"/>
                  </a:lnTo>
                  <a:lnTo>
                    <a:pt x="370544" y="9428"/>
                  </a:lnTo>
                  <a:lnTo>
                    <a:pt x="326070" y="20863"/>
                  </a:lnTo>
                  <a:lnTo>
                    <a:pt x="283433" y="36468"/>
                  </a:lnTo>
                  <a:lnTo>
                    <a:pt x="242867" y="56010"/>
                  </a:lnTo>
                  <a:lnTo>
                    <a:pt x="204604" y="79255"/>
                  </a:lnTo>
                  <a:lnTo>
                    <a:pt x="168878" y="105970"/>
                  </a:lnTo>
                  <a:lnTo>
                    <a:pt x="135923" y="135921"/>
                  </a:lnTo>
                  <a:lnTo>
                    <a:pt x="105971" y="168876"/>
                  </a:lnTo>
                  <a:lnTo>
                    <a:pt x="79256" y="204601"/>
                  </a:lnTo>
                  <a:lnTo>
                    <a:pt x="56010" y="242863"/>
                  </a:lnTo>
                  <a:lnTo>
                    <a:pt x="36469" y="283428"/>
                  </a:lnTo>
                  <a:lnTo>
                    <a:pt x="20863" y="326063"/>
                  </a:lnTo>
                  <a:lnTo>
                    <a:pt x="9428" y="370535"/>
                  </a:lnTo>
                  <a:lnTo>
                    <a:pt x="2395" y="416611"/>
                  </a:lnTo>
                  <a:lnTo>
                    <a:pt x="0" y="464058"/>
                  </a:lnTo>
                  <a:lnTo>
                    <a:pt x="0" y="3504438"/>
                  </a:lnTo>
                  <a:lnTo>
                    <a:pt x="2395" y="3551884"/>
                  </a:lnTo>
                  <a:lnTo>
                    <a:pt x="9428" y="3597960"/>
                  </a:lnTo>
                  <a:lnTo>
                    <a:pt x="20863" y="3642432"/>
                  </a:lnTo>
                  <a:lnTo>
                    <a:pt x="36469" y="3685067"/>
                  </a:lnTo>
                  <a:lnTo>
                    <a:pt x="56010" y="3725632"/>
                  </a:lnTo>
                  <a:lnTo>
                    <a:pt x="79256" y="3763894"/>
                  </a:lnTo>
                  <a:lnTo>
                    <a:pt x="105971" y="3799619"/>
                  </a:lnTo>
                  <a:lnTo>
                    <a:pt x="135923" y="3832574"/>
                  </a:lnTo>
                  <a:lnTo>
                    <a:pt x="168878" y="3862525"/>
                  </a:lnTo>
                  <a:lnTo>
                    <a:pt x="204604" y="3889240"/>
                  </a:lnTo>
                  <a:lnTo>
                    <a:pt x="242867" y="3912485"/>
                  </a:lnTo>
                  <a:lnTo>
                    <a:pt x="283433" y="3932027"/>
                  </a:lnTo>
                  <a:lnTo>
                    <a:pt x="326070" y="3947632"/>
                  </a:lnTo>
                  <a:lnTo>
                    <a:pt x="370544" y="3959067"/>
                  </a:lnTo>
                  <a:lnTo>
                    <a:pt x="416622" y="3966100"/>
                  </a:lnTo>
                  <a:lnTo>
                    <a:pt x="464070" y="3968496"/>
                  </a:lnTo>
                  <a:lnTo>
                    <a:pt x="2320290" y="3968496"/>
                  </a:lnTo>
                  <a:lnTo>
                    <a:pt x="2367736" y="3966100"/>
                  </a:lnTo>
                  <a:lnTo>
                    <a:pt x="2413812" y="3959067"/>
                  </a:lnTo>
                  <a:lnTo>
                    <a:pt x="2458284" y="3947632"/>
                  </a:lnTo>
                  <a:lnTo>
                    <a:pt x="2500919" y="3932027"/>
                  </a:lnTo>
                  <a:lnTo>
                    <a:pt x="2541484" y="3912485"/>
                  </a:lnTo>
                  <a:lnTo>
                    <a:pt x="2579746" y="3889240"/>
                  </a:lnTo>
                  <a:lnTo>
                    <a:pt x="2615471" y="3862525"/>
                  </a:lnTo>
                  <a:lnTo>
                    <a:pt x="2648426" y="3832574"/>
                  </a:lnTo>
                  <a:lnTo>
                    <a:pt x="2678377" y="3799619"/>
                  </a:lnTo>
                  <a:lnTo>
                    <a:pt x="2705092" y="3763894"/>
                  </a:lnTo>
                  <a:lnTo>
                    <a:pt x="2728337" y="3725632"/>
                  </a:lnTo>
                  <a:lnTo>
                    <a:pt x="2747879" y="3685067"/>
                  </a:lnTo>
                  <a:lnTo>
                    <a:pt x="2763484" y="3642432"/>
                  </a:lnTo>
                  <a:lnTo>
                    <a:pt x="2774919" y="3597960"/>
                  </a:lnTo>
                  <a:lnTo>
                    <a:pt x="2781952" y="3551884"/>
                  </a:lnTo>
                  <a:lnTo>
                    <a:pt x="2784348" y="3504438"/>
                  </a:lnTo>
                  <a:lnTo>
                    <a:pt x="2784348" y="464058"/>
                  </a:lnTo>
                  <a:lnTo>
                    <a:pt x="2781952" y="416611"/>
                  </a:lnTo>
                  <a:lnTo>
                    <a:pt x="2774919" y="370535"/>
                  </a:lnTo>
                  <a:lnTo>
                    <a:pt x="2763484" y="326063"/>
                  </a:lnTo>
                  <a:lnTo>
                    <a:pt x="2747879" y="283428"/>
                  </a:lnTo>
                  <a:lnTo>
                    <a:pt x="2728337" y="242863"/>
                  </a:lnTo>
                  <a:lnTo>
                    <a:pt x="2705092" y="204601"/>
                  </a:lnTo>
                  <a:lnTo>
                    <a:pt x="2678377" y="168876"/>
                  </a:lnTo>
                  <a:lnTo>
                    <a:pt x="2648426" y="135921"/>
                  </a:lnTo>
                  <a:lnTo>
                    <a:pt x="2615471" y="105970"/>
                  </a:lnTo>
                  <a:lnTo>
                    <a:pt x="2579746" y="79255"/>
                  </a:lnTo>
                  <a:lnTo>
                    <a:pt x="2541484" y="56010"/>
                  </a:lnTo>
                  <a:lnTo>
                    <a:pt x="2500919" y="36468"/>
                  </a:lnTo>
                  <a:lnTo>
                    <a:pt x="2458284" y="20863"/>
                  </a:lnTo>
                  <a:lnTo>
                    <a:pt x="2413812" y="9428"/>
                  </a:lnTo>
                  <a:lnTo>
                    <a:pt x="2367736" y="2395"/>
                  </a:lnTo>
                  <a:lnTo>
                    <a:pt x="2320290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43712" y="2055876"/>
              <a:ext cx="2784475" cy="3968750"/>
            </a:xfrm>
            <a:custGeom>
              <a:avLst/>
              <a:gdLst/>
              <a:ahLst/>
              <a:cxnLst/>
              <a:rect l="l" t="t" r="r" b="b"/>
              <a:pathLst>
                <a:path w="2784475" h="3968750">
                  <a:moveTo>
                    <a:pt x="0" y="464058"/>
                  </a:moveTo>
                  <a:lnTo>
                    <a:pt x="2395" y="416611"/>
                  </a:lnTo>
                  <a:lnTo>
                    <a:pt x="9428" y="370535"/>
                  </a:lnTo>
                  <a:lnTo>
                    <a:pt x="20863" y="326063"/>
                  </a:lnTo>
                  <a:lnTo>
                    <a:pt x="36469" y="283428"/>
                  </a:lnTo>
                  <a:lnTo>
                    <a:pt x="56010" y="242863"/>
                  </a:lnTo>
                  <a:lnTo>
                    <a:pt x="79256" y="204601"/>
                  </a:lnTo>
                  <a:lnTo>
                    <a:pt x="105971" y="168876"/>
                  </a:lnTo>
                  <a:lnTo>
                    <a:pt x="135923" y="135921"/>
                  </a:lnTo>
                  <a:lnTo>
                    <a:pt x="168878" y="105970"/>
                  </a:lnTo>
                  <a:lnTo>
                    <a:pt x="204604" y="79255"/>
                  </a:lnTo>
                  <a:lnTo>
                    <a:pt x="242867" y="56010"/>
                  </a:lnTo>
                  <a:lnTo>
                    <a:pt x="283433" y="36468"/>
                  </a:lnTo>
                  <a:lnTo>
                    <a:pt x="326070" y="20863"/>
                  </a:lnTo>
                  <a:lnTo>
                    <a:pt x="370544" y="9428"/>
                  </a:lnTo>
                  <a:lnTo>
                    <a:pt x="416622" y="2395"/>
                  </a:lnTo>
                  <a:lnTo>
                    <a:pt x="464070" y="0"/>
                  </a:lnTo>
                  <a:lnTo>
                    <a:pt x="2320290" y="0"/>
                  </a:lnTo>
                  <a:lnTo>
                    <a:pt x="2367736" y="2395"/>
                  </a:lnTo>
                  <a:lnTo>
                    <a:pt x="2413812" y="9428"/>
                  </a:lnTo>
                  <a:lnTo>
                    <a:pt x="2458284" y="20863"/>
                  </a:lnTo>
                  <a:lnTo>
                    <a:pt x="2500919" y="36468"/>
                  </a:lnTo>
                  <a:lnTo>
                    <a:pt x="2541484" y="56010"/>
                  </a:lnTo>
                  <a:lnTo>
                    <a:pt x="2579746" y="79255"/>
                  </a:lnTo>
                  <a:lnTo>
                    <a:pt x="2615471" y="105970"/>
                  </a:lnTo>
                  <a:lnTo>
                    <a:pt x="2648426" y="135921"/>
                  </a:lnTo>
                  <a:lnTo>
                    <a:pt x="2678377" y="168876"/>
                  </a:lnTo>
                  <a:lnTo>
                    <a:pt x="2705092" y="204601"/>
                  </a:lnTo>
                  <a:lnTo>
                    <a:pt x="2728337" y="242863"/>
                  </a:lnTo>
                  <a:lnTo>
                    <a:pt x="2747879" y="283428"/>
                  </a:lnTo>
                  <a:lnTo>
                    <a:pt x="2763484" y="326063"/>
                  </a:lnTo>
                  <a:lnTo>
                    <a:pt x="2774919" y="370535"/>
                  </a:lnTo>
                  <a:lnTo>
                    <a:pt x="2781952" y="416611"/>
                  </a:lnTo>
                  <a:lnTo>
                    <a:pt x="2784348" y="464058"/>
                  </a:lnTo>
                  <a:lnTo>
                    <a:pt x="2784348" y="3504438"/>
                  </a:lnTo>
                  <a:lnTo>
                    <a:pt x="2781952" y="3551884"/>
                  </a:lnTo>
                  <a:lnTo>
                    <a:pt x="2774919" y="3597960"/>
                  </a:lnTo>
                  <a:lnTo>
                    <a:pt x="2763484" y="3642432"/>
                  </a:lnTo>
                  <a:lnTo>
                    <a:pt x="2747879" y="3685067"/>
                  </a:lnTo>
                  <a:lnTo>
                    <a:pt x="2728337" y="3725632"/>
                  </a:lnTo>
                  <a:lnTo>
                    <a:pt x="2705092" y="3763894"/>
                  </a:lnTo>
                  <a:lnTo>
                    <a:pt x="2678377" y="3799619"/>
                  </a:lnTo>
                  <a:lnTo>
                    <a:pt x="2648426" y="3832574"/>
                  </a:lnTo>
                  <a:lnTo>
                    <a:pt x="2615471" y="3862525"/>
                  </a:lnTo>
                  <a:lnTo>
                    <a:pt x="2579746" y="3889240"/>
                  </a:lnTo>
                  <a:lnTo>
                    <a:pt x="2541484" y="3912485"/>
                  </a:lnTo>
                  <a:lnTo>
                    <a:pt x="2500919" y="3932027"/>
                  </a:lnTo>
                  <a:lnTo>
                    <a:pt x="2458284" y="3947632"/>
                  </a:lnTo>
                  <a:lnTo>
                    <a:pt x="2413812" y="3959067"/>
                  </a:lnTo>
                  <a:lnTo>
                    <a:pt x="2367736" y="3966100"/>
                  </a:lnTo>
                  <a:lnTo>
                    <a:pt x="2320290" y="3968496"/>
                  </a:lnTo>
                  <a:lnTo>
                    <a:pt x="464070" y="3968496"/>
                  </a:lnTo>
                  <a:lnTo>
                    <a:pt x="416622" y="3966100"/>
                  </a:lnTo>
                  <a:lnTo>
                    <a:pt x="370544" y="3959067"/>
                  </a:lnTo>
                  <a:lnTo>
                    <a:pt x="326070" y="3947632"/>
                  </a:lnTo>
                  <a:lnTo>
                    <a:pt x="283433" y="3932027"/>
                  </a:lnTo>
                  <a:lnTo>
                    <a:pt x="242867" y="3912485"/>
                  </a:lnTo>
                  <a:lnTo>
                    <a:pt x="204604" y="3889240"/>
                  </a:lnTo>
                  <a:lnTo>
                    <a:pt x="168878" y="3862525"/>
                  </a:lnTo>
                  <a:lnTo>
                    <a:pt x="135923" y="3832574"/>
                  </a:lnTo>
                  <a:lnTo>
                    <a:pt x="105971" y="3799619"/>
                  </a:lnTo>
                  <a:lnTo>
                    <a:pt x="79256" y="3763894"/>
                  </a:lnTo>
                  <a:lnTo>
                    <a:pt x="56010" y="3725632"/>
                  </a:lnTo>
                  <a:lnTo>
                    <a:pt x="36469" y="3685067"/>
                  </a:lnTo>
                  <a:lnTo>
                    <a:pt x="20863" y="3642432"/>
                  </a:lnTo>
                  <a:lnTo>
                    <a:pt x="9428" y="3597960"/>
                  </a:lnTo>
                  <a:lnTo>
                    <a:pt x="2395" y="3551884"/>
                  </a:lnTo>
                  <a:lnTo>
                    <a:pt x="0" y="3504438"/>
                  </a:lnTo>
                  <a:lnTo>
                    <a:pt x="0" y="464058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345438" y="2545207"/>
            <a:ext cx="15779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78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Une</a:t>
            </a:r>
            <a:r>
              <a:rPr sz="2400" b="1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activité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Acrobatique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7900" y="3555872"/>
            <a:ext cx="231775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571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-Échapper</a:t>
            </a:r>
            <a:r>
              <a:rPr sz="18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aux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déterminisme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terrien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(Apesanteur/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Verticalité)</a:t>
            </a:r>
            <a:endParaRPr sz="1800">
              <a:latin typeface="Calibri"/>
              <a:cs typeface="Calibri"/>
            </a:endParaRPr>
          </a:p>
          <a:p>
            <a:pPr marL="240029" marR="234315" indent="-1905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-Plus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renversé,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plus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aérien,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plus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manuel</a:t>
            </a:r>
            <a:endParaRPr sz="1800">
              <a:latin typeface="Calibri"/>
              <a:cs typeface="Calibri"/>
            </a:endParaRPr>
          </a:p>
          <a:p>
            <a:pPr marL="177165" marR="173355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Contrôler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prise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risque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504626" y="2098230"/>
            <a:ext cx="2868930" cy="3934460"/>
            <a:chOff x="4504626" y="2098230"/>
            <a:chExt cx="2868930" cy="3934460"/>
          </a:xfrm>
        </p:grpSpPr>
        <p:sp>
          <p:nvSpPr>
            <p:cNvPr id="8" name="object 8"/>
            <p:cNvSpPr/>
            <p:nvPr/>
          </p:nvSpPr>
          <p:spPr>
            <a:xfrm>
              <a:off x="4512564" y="2106167"/>
              <a:ext cx="2853055" cy="3918585"/>
            </a:xfrm>
            <a:custGeom>
              <a:avLst/>
              <a:gdLst/>
              <a:ahLst/>
              <a:cxnLst/>
              <a:rect l="l" t="t" r="r" b="b"/>
              <a:pathLst>
                <a:path w="2853054" h="3918585">
                  <a:moveTo>
                    <a:pt x="2377440" y="0"/>
                  </a:moveTo>
                  <a:lnTo>
                    <a:pt x="475488" y="0"/>
                  </a:lnTo>
                  <a:lnTo>
                    <a:pt x="426866" y="2454"/>
                  </a:lnTo>
                  <a:lnTo>
                    <a:pt x="379651" y="9658"/>
                  </a:lnTo>
                  <a:lnTo>
                    <a:pt x="334080" y="21374"/>
                  </a:lnTo>
                  <a:lnTo>
                    <a:pt x="290393" y="37361"/>
                  </a:lnTo>
                  <a:lnTo>
                    <a:pt x="248828" y="57382"/>
                  </a:lnTo>
                  <a:lnTo>
                    <a:pt x="209624" y="81197"/>
                  </a:lnTo>
                  <a:lnTo>
                    <a:pt x="173020" y="108568"/>
                  </a:lnTo>
                  <a:lnTo>
                    <a:pt x="139255" y="139255"/>
                  </a:lnTo>
                  <a:lnTo>
                    <a:pt x="108568" y="173020"/>
                  </a:lnTo>
                  <a:lnTo>
                    <a:pt x="81197" y="209624"/>
                  </a:lnTo>
                  <a:lnTo>
                    <a:pt x="57382" y="248828"/>
                  </a:lnTo>
                  <a:lnTo>
                    <a:pt x="37361" y="290393"/>
                  </a:lnTo>
                  <a:lnTo>
                    <a:pt x="21374" y="334080"/>
                  </a:lnTo>
                  <a:lnTo>
                    <a:pt x="9658" y="379651"/>
                  </a:lnTo>
                  <a:lnTo>
                    <a:pt x="2454" y="426866"/>
                  </a:lnTo>
                  <a:lnTo>
                    <a:pt x="0" y="475488"/>
                  </a:lnTo>
                  <a:lnTo>
                    <a:pt x="0" y="3442716"/>
                  </a:lnTo>
                  <a:lnTo>
                    <a:pt x="2454" y="3491330"/>
                  </a:lnTo>
                  <a:lnTo>
                    <a:pt x="9658" y="3538541"/>
                  </a:lnTo>
                  <a:lnTo>
                    <a:pt x="21374" y="3584109"/>
                  </a:lnTo>
                  <a:lnTo>
                    <a:pt x="37361" y="3627794"/>
                  </a:lnTo>
                  <a:lnTo>
                    <a:pt x="57382" y="3669358"/>
                  </a:lnTo>
                  <a:lnTo>
                    <a:pt x="81197" y="3708562"/>
                  </a:lnTo>
                  <a:lnTo>
                    <a:pt x="108568" y="3745167"/>
                  </a:lnTo>
                  <a:lnTo>
                    <a:pt x="139255" y="3778934"/>
                  </a:lnTo>
                  <a:lnTo>
                    <a:pt x="173020" y="3809623"/>
                  </a:lnTo>
                  <a:lnTo>
                    <a:pt x="209624" y="3836996"/>
                  </a:lnTo>
                  <a:lnTo>
                    <a:pt x="248828" y="3860813"/>
                  </a:lnTo>
                  <a:lnTo>
                    <a:pt x="290393" y="3880836"/>
                  </a:lnTo>
                  <a:lnTo>
                    <a:pt x="334080" y="3896826"/>
                  </a:lnTo>
                  <a:lnTo>
                    <a:pt x="379651" y="3908543"/>
                  </a:lnTo>
                  <a:lnTo>
                    <a:pt x="426866" y="3915749"/>
                  </a:lnTo>
                  <a:lnTo>
                    <a:pt x="475488" y="3918204"/>
                  </a:lnTo>
                  <a:lnTo>
                    <a:pt x="2377440" y="3918204"/>
                  </a:lnTo>
                  <a:lnTo>
                    <a:pt x="2426061" y="3915749"/>
                  </a:lnTo>
                  <a:lnTo>
                    <a:pt x="2473276" y="3908543"/>
                  </a:lnTo>
                  <a:lnTo>
                    <a:pt x="2518847" y="3896826"/>
                  </a:lnTo>
                  <a:lnTo>
                    <a:pt x="2562534" y="3880836"/>
                  </a:lnTo>
                  <a:lnTo>
                    <a:pt x="2604099" y="3860813"/>
                  </a:lnTo>
                  <a:lnTo>
                    <a:pt x="2643303" y="3836996"/>
                  </a:lnTo>
                  <a:lnTo>
                    <a:pt x="2679907" y="3809623"/>
                  </a:lnTo>
                  <a:lnTo>
                    <a:pt x="2713672" y="3778934"/>
                  </a:lnTo>
                  <a:lnTo>
                    <a:pt x="2744359" y="3745167"/>
                  </a:lnTo>
                  <a:lnTo>
                    <a:pt x="2771730" y="3708562"/>
                  </a:lnTo>
                  <a:lnTo>
                    <a:pt x="2795545" y="3669358"/>
                  </a:lnTo>
                  <a:lnTo>
                    <a:pt x="2815566" y="3627794"/>
                  </a:lnTo>
                  <a:lnTo>
                    <a:pt x="2831553" y="3584109"/>
                  </a:lnTo>
                  <a:lnTo>
                    <a:pt x="2843269" y="3538541"/>
                  </a:lnTo>
                  <a:lnTo>
                    <a:pt x="2850473" y="3491330"/>
                  </a:lnTo>
                  <a:lnTo>
                    <a:pt x="2852928" y="3442716"/>
                  </a:lnTo>
                  <a:lnTo>
                    <a:pt x="2852928" y="475488"/>
                  </a:lnTo>
                  <a:lnTo>
                    <a:pt x="2850473" y="426866"/>
                  </a:lnTo>
                  <a:lnTo>
                    <a:pt x="2843269" y="379651"/>
                  </a:lnTo>
                  <a:lnTo>
                    <a:pt x="2831553" y="334080"/>
                  </a:lnTo>
                  <a:lnTo>
                    <a:pt x="2815566" y="290393"/>
                  </a:lnTo>
                  <a:lnTo>
                    <a:pt x="2795545" y="248828"/>
                  </a:lnTo>
                  <a:lnTo>
                    <a:pt x="2771730" y="209624"/>
                  </a:lnTo>
                  <a:lnTo>
                    <a:pt x="2744359" y="173020"/>
                  </a:lnTo>
                  <a:lnTo>
                    <a:pt x="2713672" y="139255"/>
                  </a:lnTo>
                  <a:lnTo>
                    <a:pt x="2679907" y="108568"/>
                  </a:lnTo>
                  <a:lnTo>
                    <a:pt x="2643303" y="81197"/>
                  </a:lnTo>
                  <a:lnTo>
                    <a:pt x="2604099" y="57382"/>
                  </a:lnTo>
                  <a:lnTo>
                    <a:pt x="2562534" y="37361"/>
                  </a:lnTo>
                  <a:lnTo>
                    <a:pt x="2518847" y="21374"/>
                  </a:lnTo>
                  <a:lnTo>
                    <a:pt x="2473276" y="9658"/>
                  </a:lnTo>
                  <a:lnTo>
                    <a:pt x="2426061" y="2454"/>
                  </a:lnTo>
                  <a:lnTo>
                    <a:pt x="2377440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12564" y="2106167"/>
              <a:ext cx="2853055" cy="3918585"/>
            </a:xfrm>
            <a:custGeom>
              <a:avLst/>
              <a:gdLst/>
              <a:ahLst/>
              <a:cxnLst/>
              <a:rect l="l" t="t" r="r" b="b"/>
              <a:pathLst>
                <a:path w="2853054" h="3918585">
                  <a:moveTo>
                    <a:pt x="0" y="475488"/>
                  </a:moveTo>
                  <a:lnTo>
                    <a:pt x="2454" y="426866"/>
                  </a:lnTo>
                  <a:lnTo>
                    <a:pt x="9658" y="379651"/>
                  </a:lnTo>
                  <a:lnTo>
                    <a:pt x="21374" y="334080"/>
                  </a:lnTo>
                  <a:lnTo>
                    <a:pt x="37361" y="290393"/>
                  </a:lnTo>
                  <a:lnTo>
                    <a:pt x="57382" y="248828"/>
                  </a:lnTo>
                  <a:lnTo>
                    <a:pt x="81197" y="209624"/>
                  </a:lnTo>
                  <a:lnTo>
                    <a:pt x="108568" y="173020"/>
                  </a:lnTo>
                  <a:lnTo>
                    <a:pt x="139255" y="139255"/>
                  </a:lnTo>
                  <a:lnTo>
                    <a:pt x="173020" y="108568"/>
                  </a:lnTo>
                  <a:lnTo>
                    <a:pt x="209624" y="81197"/>
                  </a:lnTo>
                  <a:lnTo>
                    <a:pt x="248828" y="57382"/>
                  </a:lnTo>
                  <a:lnTo>
                    <a:pt x="290393" y="37361"/>
                  </a:lnTo>
                  <a:lnTo>
                    <a:pt x="334080" y="21374"/>
                  </a:lnTo>
                  <a:lnTo>
                    <a:pt x="379651" y="9658"/>
                  </a:lnTo>
                  <a:lnTo>
                    <a:pt x="426866" y="2454"/>
                  </a:lnTo>
                  <a:lnTo>
                    <a:pt x="475488" y="0"/>
                  </a:lnTo>
                  <a:lnTo>
                    <a:pt x="2377440" y="0"/>
                  </a:lnTo>
                  <a:lnTo>
                    <a:pt x="2426061" y="2454"/>
                  </a:lnTo>
                  <a:lnTo>
                    <a:pt x="2473276" y="9658"/>
                  </a:lnTo>
                  <a:lnTo>
                    <a:pt x="2518847" y="21374"/>
                  </a:lnTo>
                  <a:lnTo>
                    <a:pt x="2562534" y="37361"/>
                  </a:lnTo>
                  <a:lnTo>
                    <a:pt x="2604099" y="57382"/>
                  </a:lnTo>
                  <a:lnTo>
                    <a:pt x="2643303" y="81197"/>
                  </a:lnTo>
                  <a:lnTo>
                    <a:pt x="2679907" y="108568"/>
                  </a:lnTo>
                  <a:lnTo>
                    <a:pt x="2713672" y="139255"/>
                  </a:lnTo>
                  <a:lnTo>
                    <a:pt x="2744359" y="173020"/>
                  </a:lnTo>
                  <a:lnTo>
                    <a:pt x="2771730" y="209624"/>
                  </a:lnTo>
                  <a:lnTo>
                    <a:pt x="2795545" y="248828"/>
                  </a:lnTo>
                  <a:lnTo>
                    <a:pt x="2815566" y="290393"/>
                  </a:lnTo>
                  <a:lnTo>
                    <a:pt x="2831553" y="334080"/>
                  </a:lnTo>
                  <a:lnTo>
                    <a:pt x="2843269" y="379651"/>
                  </a:lnTo>
                  <a:lnTo>
                    <a:pt x="2850473" y="426866"/>
                  </a:lnTo>
                  <a:lnTo>
                    <a:pt x="2852928" y="475488"/>
                  </a:lnTo>
                  <a:lnTo>
                    <a:pt x="2852928" y="3442716"/>
                  </a:lnTo>
                  <a:lnTo>
                    <a:pt x="2850473" y="3491330"/>
                  </a:lnTo>
                  <a:lnTo>
                    <a:pt x="2843269" y="3538541"/>
                  </a:lnTo>
                  <a:lnTo>
                    <a:pt x="2831553" y="3584109"/>
                  </a:lnTo>
                  <a:lnTo>
                    <a:pt x="2815566" y="3627794"/>
                  </a:lnTo>
                  <a:lnTo>
                    <a:pt x="2795545" y="3669358"/>
                  </a:lnTo>
                  <a:lnTo>
                    <a:pt x="2771730" y="3708562"/>
                  </a:lnTo>
                  <a:lnTo>
                    <a:pt x="2744359" y="3745167"/>
                  </a:lnTo>
                  <a:lnTo>
                    <a:pt x="2713672" y="3778934"/>
                  </a:lnTo>
                  <a:lnTo>
                    <a:pt x="2679907" y="3809623"/>
                  </a:lnTo>
                  <a:lnTo>
                    <a:pt x="2643303" y="3836996"/>
                  </a:lnTo>
                  <a:lnTo>
                    <a:pt x="2604099" y="3860813"/>
                  </a:lnTo>
                  <a:lnTo>
                    <a:pt x="2562534" y="3880836"/>
                  </a:lnTo>
                  <a:lnTo>
                    <a:pt x="2518847" y="3896826"/>
                  </a:lnTo>
                  <a:lnTo>
                    <a:pt x="2473276" y="3908543"/>
                  </a:lnTo>
                  <a:lnTo>
                    <a:pt x="2426061" y="3915749"/>
                  </a:lnTo>
                  <a:lnTo>
                    <a:pt x="2377440" y="3918204"/>
                  </a:lnTo>
                  <a:lnTo>
                    <a:pt x="475488" y="3918204"/>
                  </a:lnTo>
                  <a:lnTo>
                    <a:pt x="426866" y="3915749"/>
                  </a:lnTo>
                  <a:lnTo>
                    <a:pt x="379651" y="3908543"/>
                  </a:lnTo>
                  <a:lnTo>
                    <a:pt x="334080" y="3896826"/>
                  </a:lnTo>
                  <a:lnTo>
                    <a:pt x="290393" y="3880836"/>
                  </a:lnTo>
                  <a:lnTo>
                    <a:pt x="248828" y="3860813"/>
                  </a:lnTo>
                  <a:lnTo>
                    <a:pt x="209624" y="3836996"/>
                  </a:lnTo>
                  <a:lnTo>
                    <a:pt x="173020" y="3809623"/>
                  </a:lnTo>
                  <a:lnTo>
                    <a:pt x="139255" y="3778934"/>
                  </a:lnTo>
                  <a:lnTo>
                    <a:pt x="108568" y="3745167"/>
                  </a:lnTo>
                  <a:lnTo>
                    <a:pt x="81197" y="3708562"/>
                  </a:lnTo>
                  <a:lnTo>
                    <a:pt x="57382" y="3669358"/>
                  </a:lnTo>
                  <a:lnTo>
                    <a:pt x="37361" y="3627794"/>
                  </a:lnTo>
                  <a:lnTo>
                    <a:pt x="21374" y="3584109"/>
                  </a:lnTo>
                  <a:lnTo>
                    <a:pt x="9658" y="3538541"/>
                  </a:lnTo>
                  <a:lnTo>
                    <a:pt x="2454" y="3491330"/>
                  </a:lnTo>
                  <a:lnTo>
                    <a:pt x="0" y="3442716"/>
                  </a:lnTo>
                  <a:lnTo>
                    <a:pt x="0" y="475488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168010" y="2433573"/>
            <a:ext cx="15430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195" marR="5080" indent="-15113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Une</a:t>
            </a:r>
            <a:r>
              <a:rPr sz="2400" b="1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activité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artistique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93107" y="3443985"/>
            <a:ext cx="229044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Construire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une</a:t>
            </a:r>
            <a:endParaRPr sz="18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chorégraphie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collective</a:t>
            </a:r>
            <a:endParaRPr sz="1800">
              <a:latin typeface="Calibri"/>
              <a:cs typeface="Calibri"/>
            </a:endParaRPr>
          </a:p>
          <a:p>
            <a:pPr marL="128270" marR="118745" indent="635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Procédés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composition,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choix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formes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corps,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occupation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l’espace…</a:t>
            </a:r>
            <a:endParaRPr sz="18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-Maîtrise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ses</a:t>
            </a:r>
            <a:endParaRPr sz="1800">
              <a:latin typeface="Calibri"/>
              <a:cs typeface="Calibri"/>
            </a:endParaRPr>
          </a:p>
          <a:p>
            <a:pPr marL="3810"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émotions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face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autrui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343582" y="2098230"/>
            <a:ext cx="2847975" cy="3934460"/>
            <a:chOff x="8343582" y="2098230"/>
            <a:chExt cx="2847975" cy="3934460"/>
          </a:xfrm>
        </p:grpSpPr>
        <p:sp>
          <p:nvSpPr>
            <p:cNvPr id="13" name="object 13"/>
            <p:cNvSpPr/>
            <p:nvPr/>
          </p:nvSpPr>
          <p:spPr>
            <a:xfrm>
              <a:off x="8351519" y="2106167"/>
              <a:ext cx="2832100" cy="3918585"/>
            </a:xfrm>
            <a:custGeom>
              <a:avLst/>
              <a:gdLst/>
              <a:ahLst/>
              <a:cxnLst/>
              <a:rect l="l" t="t" r="r" b="b"/>
              <a:pathLst>
                <a:path w="2832100" h="3918585">
                  <a:moveTo>
                    <a:pt x="2359659" y="0"/>
                  </a:moveTo>
                  <a:lnTo>
                    <a:pt x="471931" y="0"/>
                  </a:lnTo>
                  <a:lnTo>
                    <a:pt x="423685" y="2436"/>
                  </a:lnTo>
                  <a:lnTo>
                    <a:pt x="376831" y="9589"/>
                  </a:lnTo>
                  <a:lnTo>
                    <a:pt x="331607" y="21220"/>
                  </a:lnTo>
                  <a:lnTo>
                    <a:pt x="288250" y="37091"/>
                  </a:lnTo>
                  <a:lnTo>
                    <a:pt x="246997" y="56967"/>
                  </a:lnTo>
                  <a:lnTo>
                    <a:pt x="208086" y="80608"/>
                  </a:lnTo>
                  <a:lnTo>
                    <a:pt x="171754" y="107778"/>
                  </a:lnTo>
                  <a:lnTo>
                    <a:pt x="138239" y="138239"/>
                  </a:lnTo>
                  <a:lnTo>
                    <a:pt x="107778" y="171754"/>
                  </a:lnTo>
                  <a:lnTo>
                    <a:pt x="80608" y="208086"/>
                  </a:lnTo>
                  <a:lnTo>
                    <a:pt x="56967" y="246997"/>
                  </a:lnTo>
                  <a:lnTo>
                    <a:pt x="37091" y="288250"/>
                  </a:lnTo>
                  <a:lnTo>
                    <a:pt x="21220" y="331607"/>
                  </a:lnTo>
                  <a:lnTo>
                    <a:pt x="9589" y="376831"/>
                  </a:lnTo>
                  <a:lnTo>
                    <a:pt x="2436" y="423685"/>
                  </a:lnTo>
                  <a:lnTo>
                    <a:pt x="0" y="471932"/>
                  </a:lnTo>
                  <a:lnTo>
                    <a:pt x="0" y="3446272"/>
                  </a:lnTo>
                  <a:lnTo>
                    <a:pt x="2436" y="3494524"/>
                  </a:lnTo>
                  <a:lnTo>
                    <a:pt x="9589" y="3541383"/>
                  </a:lnTo>
                  <a:lnTo>
                    <a:pt x="21220" y="3586610"/>
                  </a:lnTo>
                  <a:lnTo>
                    <a:pt x="37091" y="3629969"/>
                  </a:lnTo>
                  <a:lnTo>
                    <a:pt x="56967" y="3671223"/>
                  </a:lnTo>
                  <a:lnTo>
                    <a:pt x="80608" y="3710134"/>
                  </a:lnTo>
                  <a:lnTo>
                    <a:pt x="107778" y="3746465"/>
                  </a:lnTo>
                  <a:lnTo>
                    <a:pt x="138239" y="3779978"/>
                  </a:lnTo>
                  <a:lnTo>
                    <a:pt x="171754" y="3810438"/>
                  </a:lnTo>
                  <a:lnTo>
                    <a:pt x="208086" y="3837605"/>
                  </a:lnTo>
                  <a:lnTo>
                    <a:pt x="246997" y="3861244"/>
                  </a:lnTo>
                  <a:lnTo>
                    <a:pt x="288250" y="3881117"/>
                  </a:lnTo>
                  <a:lnTo>
                    <a:pt x="331607" y="3896986"/>
                  </a:lnTo>
                  <a:lnTo>
                    <a:pt x="376831" y="3908616"/>
                  </a:lnTo>
                  <a:lnTo>
                    <a:pt x="423685" y="3915767"/>
                  </a:lnTo>
                  <a:lnTo>
                    <a:pt x="471931" y="3918204"/>
                  </a:lnTo>
                  <a:lnTo>
                    <a:pt x="2359659" y="3918204"/>
                  </a:lnTo>
                  <a:lnTo>
                    <a:pt x="2407906" y="3915767"/>
                  </a:lnTo>
                  <a:lnTo>
                    <a:pt x="2454760" y="3908616"/>
                  </a:lnTo>
                  <a:lnTo>
                    <a:pt x="2499984" y="3896986"/>
                  </a:lnTo>
                  <a:lnTo>
                    <a:pt x="2543341" y="3881117"/>
                  </a:lnTo>
                  <a:lnTo>
                    <a:pt x="2584594" y="3861244"/>
                  </a:lnTo>
                  <a:lnTo>
                    <a:pt x="2623505" y="3837605"/>
                  </a:lnTo>
                  <a:lnTo>
                    <a:pt x="2659837" y="3810438"/>
                  </a:lnTo>
                  <a:lnTo>
                    <a:pt x="2693352" y="3779978"/>
                  </a:lnTo>
                  <a:lnTo>
                    <a:pt x="2723813" y="3746465"/>
                  </a:lnTo>
                  <a:lnTo>
                    <a:pt x="2750983" y="3710134"/>
                  </a:lnTo>
                  <a:lnTo>
                    <a:pt x="2774624" y="3671223"/>
                  </a:lnTo>
                  <a:lnTo>
                    <a:pt x="2794500" y="3629969"/>
                  </a:lnTo>
                  <a:lnTo>
                    <a:pt x="2810371" y="3586610"/>
                  </a:lnTo>
                  <a:lnTo>
                    <a:pt x="2822002" y="3541383"/>
                  </a:lnTo>
                  <a:lnTo>
                    <a:pt x="2829155" y="3494524"/>
                  </a:lnTo>
                  <a:lnTo>
                    <a:pt x="2831591" y="3446272"/>
                  </a:lnTo>
                  <a:lnTo>
                    <a:pt x="2831591" y="471932"/>
                  </a:lnTo>
                  <a:lnTo>
                    <a:pt x="2829155" y="423685"/>
                  </a:lnTo>
                  <a:lnTo>
                    <a:pt x="2822002" y="376831"/>
                  </a:lnTo>
                  <a:lnTo>
                    <a:pt x="2810371" y="331607"/>
                  </a:lnTo>
                  <a:lnTo>
                    <a:pt x="2794500" y="288250"/>
                  </a:lnTo>
                  <a:lnTo>
                    <a:pt x="2774624" y="246997"/>
                  </a:lnTo>
                  <a:lnTo>
                    <a:pt x="2750983" y="208086"/>
                  </a:lnTo>
                  <a:lnTo>
                    <a:pt x="2723813" y="171754"/>
                  </a:lnTo>
                  <a:lnTo>
                    <a:pt x="2693352" y="138239"/>
                  </a:lnTo>
                  <a:lnTo>
                    <a:pt x="2659837" y="107778"/>
                  </a:lnTo>
                  <a:lnTo>
                    <a:pt x="2623505" y="80608"/>
                  </a:lnTo>
                  <a:lnTo>
                    <a:pt x="2584594" y="56967"/>
                  </a:lnTo>
                  <a:lnTo>
                    <a:pt x="2543341" y="37091"/>
                  </a:lnTo>
                  <a:lnTo>
                    <a:pt x="2499984" y="21220"/>
                  </a:lnTo>
                  <a:lnTo>
                    <a:pt x="2454760" y="9589"/>
                  </a:lnTo>
                  <a:lnTo>
                    <a:pt x="2407906" y="2436"/>
                  </a:lnTo>
                  <a:lnTo>
                    <a:pt x="2359659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51519" y="2106167"/>
              <a:ext cx="2832100" cy="3918585"/>
            </a:xfrm>
            <a:custGeom>
              <a:avLst/>
              <a:gdLst/>
              <a:ahLst/>
              <a:cxnLst/>
              <a:rect l="l" t="t" r="r" b="b"/>
              <a:pathLst>
                <a:path w="2832100" h="3918585">
                  <a:moveTo>
                    <a:pt x="0" y="471932"/>
                  </a:moveTo>
                  <a:lnTo>
                    <a:pt x="2436" y="423685"/>
                  </a:lnTo>
                  <a:lnTo>
                    <a:pt x="9589" y="376831"/>
                  </a:lnTo>
                  <a:lnTo>
                    <a:pt x="21220" y="331607"/>
                  </a:lnTo>
                  <a:lnTo>
                    <a:pt x="37091" y="288250"/>
                  </a:lnTo>
                  <a:lnTo>
                    <a:pt x="56967" y="246997"/>
                  </a:lnTo>
                  <a:lnTo>
                    <a:pt x="80608" y="208086"/>
                  </a:lnTo>
                  <a:lnTo>
                    <a:pt x="107778" y="171754"/>
                  </a:lnTo>
                  <a:lnTo>
                    <a:pt x="138239" y="138239"/>
                  </a:lnTo>
                  <a:lnTo>
                    <a:pt x="171754" y="107778"/>
                  </a:lnTo>
                  <a:lnTo>
                    <a:pt x="208086" y="80608"/>
                  </a:lnTo>
                  <a:lnTo>
                    <a:pt x="246997" y="56967"/>
                  </a:lnTo>
                  <a:lnTo>
                    <a:pt x="288250" y="37091"/>
                  </a:lnTo>
                  <a:lnTo>
                    <a:pt x="331607" y="21220"/>
                  </a:lnTo>
                  <a:lnTo>
                    <a:pt x="376831" y="9589"/>
                  </a:lnTo>
                  <a:lnTo>
                    <a:pt x="423685" y="2436"/>
                  </a:lnTo>
                  <a:lnTo>
                    <a:pt x="471931" y="0"/>
                  </a:lnTo>
                  <a:lnTo>
                    <a:pt x="2359659" y="0"/>
                  </a:lnTo>
                  <a:lnTo>
                    <a:pt x="2407906" y="2436"/>
                  </a:lnTo>
                  <a:lnTo>
                    <a:pt x="2454760" y="9589"/>
                  </a:lnTo>
                  <a:lnTo>
                    <a:pt x="2499984" y="21220"/>
                  </a:lnTo>
                  <a:lnTo>
                    <a:pt x="2543341" y="37091"/>
                  </a:lnTo>
                  <a:lnTo>
                    <a:pt x="2584594" y="56967"/>
                  </a:lnTo>
                  <a:lnTo>
                    <a:pt x="2623505" y="80608"/>
                  </a:lnTo>
                  <a:lnTo>
                    <a:pt x="2659837" y="107778"/>
                  </a:lnTo>
                  <a:lnTo>
                    <a:pt x="2693352" y="138239"/>
                  </a:lnTo>
                  <a:lnTo>
                    <a:pt x="2723813" y="171754"/>
                  </a:lnTo>
                  <a:lnTo>
                    <a:pt x="2750983" y="208086"/>
                  </a:lnTo>
                  <a:lnTo>
                    <a:pt x="2774624" y="246997"/>
                  </a:lnTo>
                  <a:lnTo>
                    <a:pt x="2794500" y="288250"/>
                  </a:lnTo>
                  <a:lnTo>
                    <a:pt x="2810371" y="331607"/>
                  </a:lnTo>
                  <a:lnTo>
                    <a:pt x="2822002" y="376831"/>
                  </a:lnTo>
                  <a:lnTo>
                    <a:pt x="2829155" y="423685"/>
                  </a:lnTo>
                  <a:lnTo>
                    <a:pt x="2831591" y="471932"/>
                  </a:lnTo>
                  <a:lnTo>
                    <a:pt x="2831591" y="3446272"/>
                  </a:lnTo>
                  <a:lnTo>
                    <a:pt x="2829155" y="3494524"/>
                  </a:lnTo>
                  <a:lnTo>
                    <a:pt x="2822002" y="3541383"/>
                  </a:lnTo>
                  <a:lnTo>
                    <a:pt x="2810371" y="3586610"/>
                  </a:lnTo>
                  <a:lnTo>
                    <a:pt x="2794500" y="3629969"/>
                  </a:lnTo>
                  <a:lnTo>
                    <a:pt x="2774624" y="3671223"/>
                  </a:lnTo>
                  <a:lnTo>
                    <a:pt x="2750983" y="3710134"/>
                  </a:lnTo>
                  <a:lnTo>
                    <a:pt x="2723813" y="3746465"/>
                  </a:lnTo>
                  <a:lnTo>
                    <a:pt x="2693352" y="3779978"/>
                  </a:lnTo>
                  <a:lnTo>
                    <a:pt x="2659837" y="3810438"/>
                  </a:lnTo>
                  <a:lnTo>
                    <a:pt x="2623505" y="3837605"/>
                  </a:lnTo>
                  <a:lnTo>
                    <a:pt x="2584594" y="3861244"/>
                  </a:lnTo>
                  <a:lnTo>
                    <a:pt x="2543341" y="3881117"/>
                  </a:lnTo>
                  <a:lnTo>
                    <a:pt x="2499984" y="3896986"/>
                  </a:lnTo>
                  <a:lnTo>
                    <a:pt x="2454760" y="3908616"/>
                  </a:lnTo>
                  <a:lnTo>
                    <a:pt x="2407906" y="3915767"/>
                  </a:lnTo>
                  <a:lnTo>
                    <a:pt x="2359659" y="3918204"/>
                  </a:lnTo>
                  <a:lnTo>
                    <a:pt x="471931" y="3918204"/>
                  </a:lnTo>
                  <a:lnTo>
                    <a:pt x="423685" y="3915767"/>
                  </a:lnTo>
                  <a:lnTo>
                    <a:pt x="376831" y="3908616"/>
                  </a:lnTo>
                  <a:lnTo>
                    <a:pt x="331607" y="3896986"/>
                  </a:lnTo>
                  <a:lnTo>
                    <a:pt x="288250" y="3881117"/>
                  </a:lnTo>
                  <a:lnTo>
                    <a:pt x="246997" y="3861244"/>
                  </a:lnTo>
                  <a:lnTo>
                    <a:pt x="208086" y="3837605"/>
                  </a:lnTo>
                  <a:lnTo>
                    <a:pt x="171754" y="3810438"/>
                  </a:lnTo>
                  <a:lnTo>
                    <a:pt x="138239" y="3779978"/>
                  </a:lnTo>
                  <a:lnTo>
                    <a:pt x="107778" y="3746465"/>
                  </a:lnTo>
                  <a:lnTo>
                    <a:pt x="80608" y="3710134"/>
                  </a:lnTo>
                  <a:lnTo>
                    <a:pt x="56967" y="3671223"/>
                  </a:lnTo>
                  <a:lnTo>
                    <a:pt x="37091" y="3629969"/>
                  </a:lnTo>
                  <a:lnTo>
                    <a:pt x="21220" y="3586610"/>
                  </a:lnTo>
                  <a:lnTo>
                    <a:pt x="9589" y="3541383"/>
                  </a:lnTo>
                  <a:lnTo>
                    <a:pt x="2436" y="3494524"/>
                  </a:lnTo>
                  <a:lnTo>
                    <a:pt x="0" y="3446272"/>
                  </a:lnTo>
                  <a:lnTo>
                    <a:pt x="0" y="471932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690864" y="2845053"/>
            <a:ext cx="2152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Rapport</a:t>
            </a:r>
            <a:r>
              <a:rPr sz="2400" b="1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à</a:t>
            </a:r>
            <a:r>
              <a:rPr sz="2400" b="1" u="sng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l’autre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90280" y="3581145"/>
            <a:ext cx="235204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Témoin</a:t>
            </a:r>
            <a:r>
              <a:rPr sz="1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réussite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endParaRPr sz="1800" dirty="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l’échec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(vu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jugé)</a:t>
            </a:r>
            <a:endParaRPr sz="1800" dirty="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-Accepter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18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regard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endParaRPr sz="1800" dirty="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l’autre</a:t>
            </a:r>
            <a:endParaRPr sz="1800" dirty="0">
              <a:latin typeface="Calibri"/>
              <a:cs typeface="Calibri"/>
            </a:endParaRPr>
          </a:p>
          <a:p>
            <a:pPr marL="27305" marR="17780" algn="ctr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spc="-10" dirty="0" err="1">
                <a:solidFill>
                  <a:srgbClr val="FFFFFF"/>
                </a:solidFill>
                <a:latin typeface="Calibri"/>
                <a:cs typeface="Calibri"/>
              </a:rPr>
              <a:t>Interdépendance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fr-FR" sz="1800" spc="-20" dirty="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sz="1800" spc="-10" dirty="0" err="1">
                <a:solidFill>
                  <a:srgbClr val="FFFFFF"/>
                </a:solidFill>
                <a:latin typeface="Calibri"/>
                <a:cs typeface="Calibri"/>
              </a:rPr>
              <a:t>élèves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dans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figures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7314" y="1172971"/>
            <a:ext cx="919480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choix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FPS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permettent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vivre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une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vrai</a:t>
            </a:r>
            <a:r>
              <a:rPr lang="fr-FR" sz="1400" dirty="0">
                <a:latin typeface="Calibri"/>
                <a:cs typeface="Calibri"/>
              </a:rPr>
              <a:t>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tranche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vie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gymnaste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M.PORTES,</a:t>
            </a:r>
            <a:r>
              <a:rPr sz="14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cahiers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CEDREPS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°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6</a:t>
            </a:r>
            <a:r>
              <a:rPr sz="1400" spc="-20" dirty="0">
                <a:latin typeface="Calibri"/>
                <a:cs typeface="Calibri"/>
              </a:rPr>
              <a:t>)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12102" y="289242"/>
            <a:ext cx="3688715" cy="478155"/>
            <a:chOff x="312102" y="289242"/>
            <a:chExt cx="3688715" cy="478155"/>
          </a:xfrm>
        </p:grpSpPr>
        <p:sp>
          <p:nvSpPr>
            <p:cNvPr id="19" name="object 19"/>
            <p:cNvSpPr/>
            <p:nvPr/>
          </p:nvSpPr>
          <p:spPr>
            <a:xfrm>
              <a:off x="320040" y="297179"/>
              <a:ext cx="3672840" cy="462280"/>
            </a:xfrm>
            <a:custGeom>
              <a:avLst/>
              <a:gdLst/>
              <a:ahLst/>
              <a:cxnLst/>
              <a:rect l="l" t="t" r="r" b="b"/>
              <a:pathLst>
                <a:path w="3672840" h="462280">
                  <a:moveTo>
                    <a:pt x="3595878" y="0"/>
                  </a:moveTo>
                  <a:lnTo>
                    <a:pt x="76962" y="0"/>
                  </a:lnTo>
                  <a:lnTo>
                    <a:pt x="47004" y="6042"/>
                  </a:lnTo>
                  <a:lnTo>
                    <a:pt x="22540" y="22526"/>
                  </a:lnTo>
                  <a:lnTo>
                    <a:pt x="6047" y="46988"/>
                  </a:lnTo>
                  <a:lnTo>
                    <a:pt x="0" y="76962"/>
                  </a:lnTo>
                  <a:lnTo>
                    <a:pt x="0" y="384810"/>
                  </a:lnTo>
                  <a:lnTo>
                    <a:pt x="6047" y="414783"/>
                  </a:lnTo>
                  <a:lnTo>
                    <a:pt x="22540" y="439245"/>
                  </a:lnTo>
                  <a:lnTo>
                    <a:pt x="47004" y="455729"/>
                  </a:lnTo>
                  <a:lnTo>
                    <a:pt x="76962" y="461772"/>
                  </a:lnTo>
                  <a:lnTo>
                    <a:pt x="3595878" y="461772"/>
                  </a:lnTo>
                  <a:lnTo>
                    <a:pt x="3625851" y="455729"/>
                  </a:lnTo>
                  <a:lnTo>
                    <a:pt x="3650313" y="439245"/>
                  </a:lnTo>
                  <a:lnTo>
                    <a:pt x="3666797" y="414783"/>
                  </a:lnTo>
                  <a:lnTo>
                    <a:pt x="3672840" y="384810"/>
                  </a:lnTo>
                  <a:lnTo>
                    <a:pt x="3672840" y="76962"/>
                  </a:lnTo>
                  <a:lnTo>
                    <a:pt x="3666797" y="46988"/>
                  </a:lnTo>
                  <a:lnTo>
                    <a:pt x="3650313" y="22526"/>
                  </a:lnTo>
                  <a:lnTo>
                    <a:pt x="3625851" y="6042"/>
                  </a:lnTo>
                  <a:lnTo>
                    <a:pt x="359587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0040" y="297179"/>
              <a:ext cx="3672840" cy="462280"/>
            </a:xfrm>
            <a:custGeom>
              <a:avLst/>
              <a:gdLst/>
              <a:ahLst/>
              <a:cxnLst/>
              <a:rect l="l" t="t" r="r" b="b"/>
              <a:pathLst>
                <a:path w="3672840" h="462280">
                  <a:moveTo>
                    <a:pt x="0" y="76962"/>
                  </a:moveTo>
                  <a:lnTo>
                    <a:pt x="6047" y="46988"/>
                  </a:lnTo>
                  <a:lnTo>
                    <a:pt x="22540" y="22526"/>
                  </a:lnTo>
                  <a:lnTo>
                    <a:pt x="47004" y="6042"/>
                  </a:lnTo>
                  <a:lnTo>
                    <a:pt x="76962" y="0"/>
                  </a:lnTo>
                  <a:lnTo>
                    <a:pt x="3595878" y="0"/>
                  </a:lnTo>
                  <a:lnTo>
                    <a:pt x="3625851" y="6042"/>
                  </a:lnTo>
                  <a:lnTo>
                    <a:pt x="3650313" y="22526"/>
                  </a:lnTo>
                  <a:lnTo>
                    <a:pt x="3666797" y="46988"/>
                  </a:lnTo>
                  <a:lnTo>
                    <a:pt x="3672840" y="76962"/>
                  </a:lnTo>
                  <a:lnTo>
                    <a:pt x="3672840" y="384810"/>
                  </a:lnTo>
                  <a:lnTo>
                    <a:pt x="3666797" y="414783"/>
                  </a:lnTo>
                  <a:lnTo>
                    <a:pt x="3650313" y="439245"/>
                  </a:lnTo>
                  <a:lnTo>
                    <a:pt x="3625851" y="455729"/>
                  </a:lnTo>
                  <a:lnTo>
                    <a:pt x="3595878" y="461772"/>
                  </a:lnTo>
                  <a:lnTo>
                    <a:pt x="76962" y="461772"/>
                  </a:lnTo>
                  <a:lnTo>
                    <a:pt x="47004" y="455729"/>
                  </a:lnTo>
                  <a:lnTo>
                    <a:pt x="22540" y="439245"/>
                  </a:lnTo>
                  <a:lnTo>
                    <a:pt x="6047" y="414783"/>
                  </a:lnTo>
                  <a:lnTo>
                    <a:pt x="0" y="384810"/>
                  </a:lnTo>
                  <a:lnTo>
                    <a:pt x="0" y="76962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18210" y="379896"/>
            <a:ext cx="3276499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QUELLES</a:t>
            </a:r>
            <a:r>
              <a:rPr sz="1600" b="1" spc="-5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EXPERIENCES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CULTURELLES</a:t>
            </a:r>
            <a:r>
              <a:rPr lang="fr-FR" sz="1600" b="1" spc="-10" dirty="0">
                <a:latin typeface="Calibri"/>
                <a:cs typeface="Calibri"/>
              </a:rPr>
              <a:t> ?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9765" y="748029"/>
            <a:ext cx="789940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Calibri"/>
                <a:cs typeface="Calibri"/>
              </a:rPr>
              <a:t>Au</a:t>
            </a:r>
            <a:r>
              <a:rPr sz="1200" b="1" i="1" spc="-3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niveau</a:t>
            </a:r>
            <a:r>
              <a:rPr sz="1200" b="1" i="1" spc="-1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moteur</a:t>
            </a:r>
            <a:r>
              <a:rPr sz="1200" spc="-1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Prendre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repères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(visuels,</a:t>
            </a:r>
            <a:r>
              <a:rPr sz="1200" spc="-10" dirty="0">
                <a:latin typeface="Calibri"/>
                <a:cs typeface="Calibri"/>
              </a:rPr>
              <a:t> kinesthésiques…)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autres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Développer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renforcer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force,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souplesse,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coordination,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proprioception,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…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positionner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soulever,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retenir,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déplacer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charges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toute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sécurité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donner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éducation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posturale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Maintenir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et/ou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faire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évoluer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posture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Réguler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équilibres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déséquilibres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b="1" i="1" dirty="0">
                <a:latin typeface="Calibri"/>
                <a:cs typeface="Calibri"/>
              </a:rPr>
              <a:t>Au</a:t>
            </a:r>
            <a:r>
              <a:rPr sz="1200" b="1" i="1" spc="-3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niveau</a:t>
            </a:r>
            <a:r>
              <a:rPr sz="1200" b="1" i="1" spc="-1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cognitif</a:t>
            </a:r>
            <a:r>
              <a:rPr sz="1200" spc="-1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9765" y="2211451"/>
            <a:ext cx="51758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Prendre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conscience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l’image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corps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Se</a:t>
            </a:r>
            <a:r>
              <a:rPr sz="1200" spc="-10" dirty="0">
                <a:latin typeface="Calibri"/>
                <a:cs typeface="Calibri"/>
              </a:rPr>
              <a:t> concentrer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Mémoriser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Stabiliser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réponses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Connaitre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procédures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construction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pyramides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Organiser</a:t>
            </a:r>
            <a:r>
              <a:rPr sz="1200" dirty="0">
                <a:latin typeface="Calibri"/>
                <a:cs typeface="Calibri"/>
              </a:rPr>
              <a:t> une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prestation,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 </a:t>
            </a:r>
            <a:r>
              <a:rPr sz="1200" spc="-10" dirty="0">
                <a:latin typeface="Calibri"/>
                <a:cs typeface="Calibri"/>
              </a:rPr>
              <a:t>enchainement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Aller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bout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d’un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projet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Juger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apprécier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qualité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production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partir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référentiel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commun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Acquérir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principes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d’actions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transférables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quotidienne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765" y="4040504"/>
            <a:ext cx="8766175" cy="2403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latin typeface="Calibri"/>
                <a:cs typeface="Calibri"/>
              </a:rPr>
              <a:t>Au</a:t>
            </a:r>
            <a:r>
              <a:rPr sz="1200" b="1" i="1" spc="-3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niveau</a:t>
            </a:r>
            <a:r>
              <a:rPr sz="1200" b="1" i="1" spc="-1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affectif</a:t>
            </a:r>
            <a:endParaRPr sz="12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Maîtriser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appréhension</a:t>
            </a:r>
            <a:endParaRPr sz="12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Accepter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prendre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risques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calculés</a:t>
            </a:r>
            <a:endParaRPr sz="12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Gérer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charge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émotionnelle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(vertige,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perte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repères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voltigeur,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sentiments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responsabilité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porteur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joker)</a:t>
            </a:r>
            <a:endParaRPr sz="12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Accepter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d'être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jugé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200" b="1" i="1" dirty="0">
                <a:latin typeface="Calibri"/>
                <a:cs typeface="Calibri"/>
              </a:rPr>
              <a:t>Au</a:t>
            </a:r>
            <a:r>
              <a:rPr sz="1200" b="1" i="1" spc="-3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niveau</a:t>
            </a:r>
            <a:r>
              <a:rPr sz="1200" b="1" i="1" spc="-15" dirty="0">
                <a:latin typeface="Calibri"/>
                <a:cs typeface="Calibri"/>
              </a:rPr>
              <a:t> </a:t>
            </a:r>
            <a:r>
              <a:rPr sz="1200" b="1" i="1" spc="-10" dirty="0">
                <a:latin typeface="Calibri"/>
                <a:cs typeface="Calibri"/>
              </a:rPr>
              <a:t>social:</a:t>
            </a:r>
            <a:endParaRPr sz="12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spc="-20" dirty="0">
                <a:latin typeface="Calibri"/>
                <a:cs typeface="Calibri"/>
              </a:rPr>
              <a:t>Echanger,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mettre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idées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commun,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accepter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point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vue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l’autre</a:t>
            </a:r>
            <a:endParaRPr sz="12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spc="-20" dirty="0">
                <a:latin typeface="Calibri"/>
                <a:cs typeface="Calibri"/>
              </a:rPr>
              <a:t>Trouver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place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sein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d'un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groupe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jouer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différents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rôles</a:t>
            </a:r>
            <a:endParaRPr sz="12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Aider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autres,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coopérer</a:t>
            </a:r>
            <a:endParaRPr sz="12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Agir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sécurité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soi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 autres,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développer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 </a:t>
            </a:r>
            <a:r>
              <a:rPr sz="1200" spc="-10" dirty="0">
                <a:latin typeface="Calibri"/>
                <a:cs typeface="Calibri"/>
              </a:rPr>
              <a:t>responsabilité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l’égard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l’autre</a:t>
            </a:r>
            <a:endParaRPr sz="12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200" spc="-10" dirty="0">
                <a:latin typeface="Calibri"/>
                <a:cs typeface="Calibri"/>
              </a:rPr>
              <a:t>Respecter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l'autre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 ses </a:t>
            </a:r>
            <a:r>
              <a:rPr sz="1200" spc="-10" dirty="0">
                <a:latin typeface="Calibri"/>
                <a:cs typeface="Calibri"/>
              </a:rPr>
              <a:t>limites</a:t>
            </a:r>
            <a:endParaRPr sz="12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-"/>
              <a:tabLst>
                <a:tab pos="299085" algn="l"/>
              </a:tabLst>
            </a:pPr>
            <a:r>
              <a:rPr sz="1200" dirty="0">
                <a:latin typeface="Calibri"/>
                <a:cs typeface="Calibri"/>
              </a:rPr>
              <a:t>Connaître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capacités,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celles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autres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faire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choix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 err="1">
                <a:latin typeface="Calibri"/>
                <a:cs typeface="Calibri"/>
              </a:rPr>
              <a:t>en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conséquence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2478" y="219138"/>
            <a:ext cx="5641340" cy="357505"/>
            <a:chOff x="272478" y="219138"/>
            <a:chExt cx="5641340" cy="357505"/>
          </a:xfrm>
        </p:grpSpPr>
        <p:sp>
          <p:nvSpPr>
            <p:cNvPr id="6" name="object 6"/>
            <p:cNvSpPr/>
            <p:nvPr/>
          </p:nvSpPr>
          <p:spPr>
            <a:xfrm>
              <a:off x="280415" y="227075"/>
              <a:ext cx="5625465" cy="341630"/>
            </a:xfrm>
            <a:custGeom>
              <a:avLst/>
              <a:gdLst/>
              <a:ahLst/>
              <a:cxnLst/>
              <a:rect l="l" t="t" r="r" b="b"/>
              <a:pathLst>
                <a:path w="5625465" h="341630">
                  <a:moveTo>
                    <a:pt x="5568188" y="0"/>
                  </a:moveTo>
                  <a:lnTo>
                    <a:pt x="56896" y="0"/>
                  </a:lnTo>
                  <a:lnTo>
                    <a:pt x="34750" y="4478"/>
                  </a:lnTo>
                  <a:lnTo>
                    <a:pt x="16665" y="16684"/>
                  </a:lnTo>
                  <a:lnTo>
                    <a:pt x="4471" y="34772"/>
                  </a:lnTo>
                  <a:lnTo>
                    <a:pt x="0" y="56896"/>
                  </a:lnTo>
                  <a:lnTo>
                    <a:pt x="0" y="284479"/>
                  </a:lnTo>
                  <a:lnTo>
                    <a:pt x="4471" y="306603"/>
                  </a:lnTo>
                  <a:lnTo>
                    <a:pt x="16665" y="324691"/>
                  </a:lnTo>
                  <a:lnTo>
                    <a:pt x="34750" y="336897"/>
                  </a:lnTo>
                  <a:lnTo>
                    <a:pt x="56896" y="341375"/>
                  </a:lnTo>
                  <a:lnTo>
                    <a:pt x="5568188" y="341375"/>
                  </a:lnTo>
                  <a:lnTo>
                    <a:pt x="5590311" y="336897"/>
                  </a:lnTo>
                  <a:lnTo>
                    <a:pt x="5608399" y="324691"/>
                  </a:lnTo>
                  <a:lnTo>
                    <a:pt x="5620605" y="306603"/>
                  </a:lnTo>
                  <a:lnTo>
                    <a:pt x="5625084" y="284479"/>
                  </a:lnTo>
                  <a:lnTo>
                    <a:pt x="5625084" y="56896"/>
                  </a:lnTo>
                  <a:lnTo>
                    <a:pt x="5620605" y="34772"/>
                  </a:lnTo>
                  <a:lnTo>
                    <a:pt x="5608399" y="16684"/>
                  </a:lnTo>
                  <a:lnTo>
                    <a:pt x="5590311" y="4478"/>
                  </a:lnTo>
                  <a:lnTo>
                    <a:pt x="556818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0415" y="227075"/>
              <a:ext cx="5625465" cy="341630"/>
            </a:xfrm>
            <a:custGeom>
              <a:avLst/>
              <a:gdLst/>
              <a:ahLst/>
              <a:cxnLst/>
              <a:rect l="l" t="t" r="r" b="b"/>
              <a:pathLst>
                <a:path w="5625465" h="341630">
                  <a:moveTo>
                    <a:pt x="0" y="56896"/>
                  </a:moveTo>
                  <a:lnTo>
                    <a:pt x="4471" y="34772"/>
                  </a:lnTo>
                  <a:lnTo>
                    <a:pt x="16665" y="16684"/>
                  </a:lnTo>
                  <a:lnTo>
                    <a:pt x="34750" y="4478"/>
                  </a:lnTo>
                  <a:lnTo>
                    <a:pt x="56896" y="0"/>
                  </a:lnTo>
                  <a:lnTo>
                    <a:pt x="5568188" y="0"/>
                  </a:lnTo>
                  <a:lnTo>
                    <a:pt x="5590311" y="4478"/>
                  </a:lnTo>
                  <a:lnTo>
                    <a:pt x="5608399" y="16684"/>
                  </a:lnTo>
                  <a:lnTo>
                    <a:pt x="5620605" y="34772"/>
                  </a:lnTo>
                  <a:lnTo>
                    <a:pt x="5625084" y="56896"/>
                  </a:lnTo>
                  <a:lnTo>
                    <a:pt x="5625084" y="284479"/>
                  </a:lnTo>
                  <a:lnTo>
                    <a:pt x="5620605" y="306603"/>
                  </a:lnTo>
                  <a:lnTo>
                    <a:pt x="5608399" y="324691"/>
                  </a:lnTo>
                  <a:lnTo>
                    <a:pt x="5590311" y="336897"/>
                  </a:lnTo>
                  <a:lnTo>
                    <a:pt x="5568188" y="341375"/>
                  </a:lnTo>
                  <a:lnTo>
                    <a:pt x="56896" y="341375"/>
                  </a:lnTo>
                  <a:lnTo>
                    <a:pt x="34750" y="336897"/>
                  </a:lnTo>
                  <a:lnTo>
                    <a:pt x="16665" y="324691"/>
                  </a:lnTo>
                  <a:lnTo>
                    <a:pt x="4471" y="306603"/>
                  </a:lnTo>
                  <a:lnTo>
                    <a:pt x="0" y="284479"/>
                  </a:lnTo>
                  <a:lnTo>
                    <a:pt x="0" y="56896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90589" y="250952"/>
            <a:ext cx="5605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95"/>
              </a:spcBef>
            </a:pPr>
            <a:r>
              <a:rPr sz="1600" dirty="0"/>
              <a:t>ENJEUX</a:t>
            </a:r>
            <a:r>
              <a:rPr sz="1600" spc="-45" dirty="0"/>
              <a:t> </a:t>
            </a:r>
            <a:r>
              <a:rPr sz="1600" dirty="0"/>
              <a:t>DE</a:t>
            </a:r>
            <a:r>
              <a:rPr sz="1600" spc="-40" dirty="0"/>
              <a:t> </a:t>
            </a:r>
            <a:r>
              <a:rPr sz="1600" spc="-20" dirty="0"/>
              <a:t>FORMATION</a:t>
            </a:r>
            <a:r>
              <a:rPr sz="1600" spc="-15" dirty="0"/>
              <a:t> </a:t>
            </a:r>
            <a:r>
              <a:rPr sz="1600" i="1" dirty="0">
                <a:latin typeface="Calibri"/>
                <a:cs typeface="Calibri"/>
              </a:rPr>
              <a:t>par</a:t>
            </a:r>
            <a:r>
              <a:rPr sz="1600" i="1" spc="-2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rapport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aux</a:t>
            </a:r>
            <a:r>
              <a:rPr sz="1600" i="1" spc="-2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ressources</a:t>
            </a:r>
            <a:r>
              <a:rPr sz="1600" i="1" spc="-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à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mobiliser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282366" y="3276282"/>
            <a:ext cx="2540000" cy="714375"/>
            <a:chOff x="9282366" y="3276282"/>
            <a:chExt cx="2540000" cy="714375"/>
          </a:xfrm>
        </p:grpSpPr>
        <p:sp>
          <p:nvSpPr>
            <p:cNvPr id="10" name="object 10"/>
            <p:cNvSpPr/>
            <p:nvPr/>
          </p:nvSpPr>
          <p:spPr>
            <a:xfrm>
              <a:off x="9290304" y="3284220"/>
              <a:ext cx="2524125" cy="698500"/>
            </a:xfrm>
            <a:custGeom>
              <a:avLst/>
              <a:gdLst/>
              <a:ahLst/>
              <a:cxnLst/>
              <a:rect l="l" t="t" r="r" b="b"/>
              <a:pathLst>
                <a:path w="2524125" h="698500">
                  <a:moveTo>
                    <a:pt x="2407412" y="0"/>
                  </a:moveTo>
                  <a:lnTo>
                    <a:pt x="116331" y="0"/>
                  </a:lnTo>
                  <a:lnTo>
                    <a:pt x="71044" y="9140"/>
                  </a:lnTo>
                  <a:lnTo>
                    <a:pt x="34067" y="34067"/>
                  </a:lnTo>
                  <a:lnTo>
                    <a:pt x="9140" y="71044"/>
                  </a:lnTo>
                  <a:lnTo>
                    <a:pt x="0" y="116331"/>
                  </a:lnTo>
                  <a:lnTo>
                    <a:pt x="0" y="581659"/>
                  </a:lnTo>
                  <a:lnTo>
                    <a:pt x="9140" y="626947"/>
                  </a:lnTo>
                  <a:lnTo>
                    <a:pt x="34067" y="663924"/>
                  </a:lnTo>
                  <a:lnTo>
                    <a:pt x="71044" y="688851"/>
                  </a:lnTo>
                  <a:lnTo>
                    <a:pt x="116331" y="697991"/>
                  </a:lnTo>
                  <a:lnTo>
                    <a:pt x="2407412" y="697991"/>
                  </a:lnTo>
                  <a:lnTo>
                    <a:pt x="2452699" y="688851"/>
                  </a:lnTo>
                  <a:lnTo>
                    <a:pt x="2489676" y="663924"/>
                  </a:lnTo>
                  <a:lnTo>
                    <a:pt x="2514603" y="626947"/>
                  </a:lnTo>
                  <a:lnTo>
                    <a:pt x="2523744" y="581659"/>
                  </a:lnTo>
                  <a:lnTo>
                    <a:pt x="2523744" y="116331"/>
                  </a:lnTo>
                  <a:lnTo>
                    <a:pt x="2514603" y="71044"/>
                  </a:lnTo>
                  <a:lnTo>
                    <a:pt x="2489676" y="34067"/>
                  </a:lnTo>
                  <a:lnTo>
                    <a:pt x="2452699" y="9140"/>
                  </a:lnTo>
                  <a:lnTo>
                    <a:pt x="2407412" y="0"/>
                  </a:lnTo>
                  <a:close/>
                </a:path>
              </a:pathLst>
            </a:custGeom>
            <a:solidFill>
              <a:srgbClr val="77C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290304" y="3284220"/>
              <a:ext cx="2524125" cy="698500"/>
            </a:xfrm>
            <a:custGeom>
              <a:avLst/>
              <a:gdLst/>
              <a:ahLst/>
              <a:cxnLst/>
              <a:rect l="l" t="t" r="r" b="b"/>
              <a:pathLst>
                <a:path w="2524125" h="698500">
                  <a:moveTo>
                    <a:pt x="0" y="116331"/>
                  </a:moveTo>
                  <a:lnTo>
                    <a:pt x="9140" y="71044"/>
                  </a:lnTo>
                  <a:lnTo>
                    <a:pt x="34067" y="34067"/>
                  </a:lnTo>
                  <a:lnTo>
                    <a:pt x="71044" y="9140"/>
                  </a:lnTo>
                  <a:lnTo>
                    <a:pt x="116331" y="0"/>
                  </a:lnTo>
                  <a:lnTo>
                    <a:pt x="2407412" y="0"/>
                  </a:lnTo>
                  <a:lnTo>
                    <a:pt x="2452699" y="9140"/>
                  </a:lnTo>
                  <a:lnTo>
                    <a:pt x="2489676" y="34067"/>
                  </a:lnTo>
                  <a:lnTo>
                    <a:pt x="2514603" y="71044"/>
                  </a:lnTo>
                  <a:lnTo>
                    <a:pt x="2523744" y="116331"/>
                  </a:lnTo>
                  <a:lnTo>
                    <a:pt x="2523744" y="581659"/>
                  </a:lnTo>
                  <a:lnTo>
                    <a:pt x="2514603" y="626947"/>
                  </a:lnTo>
                  <a:lnTo>
                    <a:pt x="2489676" y="663924"/>
                  </a:lnTo>
                  <a:lnTo>
                    <a:pt x="2452699" y="688851"/>
                  </a:lnTo>
                  <a:lnTo>
                    <a:pt x="2407412" y="697991"/>
                  </a:lnTo>
                  <a:lnTo>
                    <a:pt x="116331" y="697991"/>
                  </a:lnTo>
                  <a:lnTo>
                    <a:pt x="71044" y="688851"/>
                  </a:lnTo>
                  <a:lnTo>
                    <a:pt x="34067" y="663924"/>
                  </a:lnTo>
                  <a:lnTo>
                    <a:pt x="9140" y="626947"/>
                  </a:lnTo>
                  <a:lnTo>
                    <a:pt x="0" y="581659"/>
                  </a:lnTo>
                  <a:lnTo>
                    <a:pt x="0" y="116331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407779" y="3337686"/>
            <a:ext cx="22898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Selon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Calibri"/>
                <a:cs typeface="Calibri"/>
              </a:rPr>
              <a:t>l’âge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niveau</a:t>
            </a:r>
            <a:r>
              <a:rPr sz="12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élèves,</a:t>
            </a:r>
            <a:r>
              <a:rPr sz="12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priorité</a:t>
            </a:r>
            <a:r>
              <a:rPr sz="1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ne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sera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pas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mise</a:t>
            </a: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sur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les </a:t>
            </a:r>
            <a:r>
              <a:rPr sz="1200" dirty="0">
                <a:solidFill>
                  <a:srgbClr val="FFFFFF"/>
                </a:solidFill>
                <a:latin typeface="Calibri"/>
                <a:cs typeface="Calibri"/>
              </a:rPr>
              <a:t>mêmes</a:t>
            </a:r>
            <a:r>
              <a:rPr sz="12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enjeux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80415" y="327659"/>
              <a:ext cx="6113145" cy="341630"/>
            </a:xfrm>
            <a:custGeom>
              <a:avLst/>
              <a:gdLst/>
              <a:ahLst/>
              <a:cxnLst/>
              <a:rect l="l" t="t" r="r" b="b"/>
              <a:pathLst>
                <a:path w="6113145" h="341630">
                  <a:moveTo>
                    <a:pt x="6055868" y="0"/>
                  </a:moveTo>
                  <a:lnTo>
                    <a:pt x="56896" y="0"/>
                  </a:lnTo>
                  <a:lnTo>
                    <a:pt x="34750" y="4478"/>
                  </a:lnTo>
                  <a:lnTo>
                    <a:pt x="16665" y="16684"/>
                  </a:lnTo>
                  <a:lnTo>
                    <a:pt x="4471" y="34772"/>
                  </a:lnTo>
                  <a:lnTo>
                    <a:pt x="0" y="56896"/>
                  </a:lnTo>
                  <a:lnTo>
                    <a:pt x="0" y="284480"/>
                  </a:lnTo>
                  <a:lnTo>
                    <a:pt x="4471" y="306603"/>
                  </a:lnTo>
                  <a:lnTo>
                    <a:pt x="16665" y="324691"/>
                  </a:lnTo>
                  <a:lnTo>
                    <a:pt x="34750" y="336897"/>
                  </a:lnTo>
                  <a:lnTo>
                    <a:pt x="56896" y="341376"/>
                  </a:lnTo>
                  <a:lnTo>
                    <a:pt x="6055868" y="341376"/>
                  </a:lnTo>
                  <a:lnTo>
                    <a:pt x="6077991" y="336897"/>
                  </a:lnTo>
                  <a:lnTo>
                    <a:pt x="6096079" y="324691"/>
                  </a:lnTo>
                  <a:lnTo>
                    <a:pt x="6108285" y="306603"/>
                  </a:lnTo>
                  <a:lnTo>
                    <a:pt x="6112764" y="284480"/>
                  </a:lnTo>
                  <a:lnTo>
                    <a:pt x="6112764" y="56896"/>
                  </a:lnTo>
                  <a:lnTo>
                    <a:pt x="6108285" y="34772"/>
                  </a:lnTo>
                  <a:lnTo>
                    <a:pt x="6096079" y="16684"/>
                  </a:lnTo>
                  <a:lnTo>
                    <a:pt x="6077991" y="4478"/>
                  </a:lnTo>
                  <a:lnTo>
                    <a:pt x="6055868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0415" y="327659"/>
              <a:ext cx="6113145" cy="341630"/>
            </a:xfrm>
            <a:custGeom>
              <a:avLst/>
              <a:gdLst/>
              <a:ahLst/>
              <a:cxnLst/>
              <a:rect l="l" t="t" r="r" b="b"/>
              <a:pathLst>
                <a:path w="6113145" h="341630">
                  <a:moveTo>
                    <a:pt x="0" y="56896"/>
                  </a:moveTo>
                  <a:lnTo>
                    <a:pt x="4471" y="34772"/>
                  </a:lnTo>
                  <a:lnTo>
                    <a:pt x="16665" y="16684"/>
                  </a:lnTo>
                  <a:lnTo>
                    <a:pt x="34750" y="4478"/>
                  </a:lnTo>
                  <a:lnTo>
                    <a:pt x="56896" y="0"/>
                  </a:lnTo>
                  <a:lnTo>
                    <a:pt x="6055868" y="0"/>
                  </a:lnTo>
                  <a:lnTo>
                    <a:pt x="6077991" y="4478"/>
                  </a:lnTo>
                  <a:lnTo>
                    <a:pt x="6096079" y="16684"/>
                  </a:lnTo>
                  <a:lnTo>
                    <a:pt x="6108285" y="34772"/>
                  </a:lnTo>
                  <a:lnTo>
                    <a:pt x="6112764" y="56896"/>
                  </a:lnTo>
                  <a:lnTo>
                    <a:pt x="6112764" y="284480"/>
                  </a:lnTo>
                  <a:lnTo>
                    <a:pt x="6108285" y="306603"/>
                  </a:lnTo>
                  <a:lnTo>
                    <a:pt x="6096079" y="324691"/>
                  </a:lnTo>
                  <a:lnTo>
                    <a:pt x="6077991" y="336897"/>
                  </a:lnTo>
                  <a:lnTo>
                    <a:pt x="6055868" y="341376"/>
                  </a:lnTo>
                  <a:lnTo>
                    <a:pt x="56896" y="341376"/>
                  </a:lnTo>
                  <a:lnTo>
                    <a:pt x="34750" y="336897"/>
                  </a:lnTo>
                  <a:lnTo>
                    <a:pt x="16665" y="324691"/>
                  </a:lnTo>
                  <a:lnTo>
                    <a:pt x="4471" y="306603"/>
                  </a:lnTo>
                  <a:lnTo>
                    <a:pt x="0" y="284480"/>
                  </a:lnTo>
                  <a:lnTo>
                    <a:pt x="0" y="56896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90589" y="350900"/>
            <a:ext cx="11462385" cy="47161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ENJEUX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DE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FORMATION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selon</a:t>
            </a:r>
            <a:r>
              <a:rPr sz="1600" b="1" i="1" spc="-2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différents</a:t>
            </a:r>
            <a:r>
              <a:rPr sz="1600" b="1" i="1" spc="-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rôles</a:t>
            </a:r>
            <a:r>
              <a:rPr sz="1600" b="1" i="1" spc="-3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inhérents</a:t>
            </a:r>
            <a:r>
              <a:rPr sz="1600" b="1" i="1" spc="-1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à</a:t>
            </a:r>
            <a:r>
              <a:rPr sz="1600" b="1" i="1" spc="-3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l’activité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sz="16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L'élève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"acrobate"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porteur,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voltigeur,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joker,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aide,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pareur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368300" indent="-28702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sz="1400" spc="-10" dirty="0">
                <a:latin typeface="Calibri"/>
                <a:cs typeface="Calibri"/>
              </a:rPr>
              <a:t>Résoudre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problèmes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techniques</a:t>
            </a:r>
            <a:endParaRPr sz="1400">
              <a:latin typeface="Calibri"/>
              <a:cs typeface="Calibri"/>
            </a:endParaRPr>
          </a:p>
          <a:p>
            <a:pPr marL="368300" indent="-28702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sz="1400" dirty="0">
                <a:latin typeface="Calibri"/>
                <a:cs typeface="Calibri"/>
              </a:rPr>
              <a:t>Choisir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et/ou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créer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figures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fonction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ressources</a:t>
            </a:r>
            <a:endParaRPr sz="1400">
              <a:latin typeface="Calibri"/>
              <a:cs typeface="Calibri"/>
            </a:endParaRPr>
          </a:p>
          <a:p>
            <a:pPr marL="368300" indent="-28702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sz="1400" spc="-20" dirty="0">
                <a:latin typeface="Calibri"/>
                <a:cs typeface="Calibri"/>
              </a:rPr>
              <a:t>Transformer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motricité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habituelle 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motricité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acrobatique,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performante,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risquée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maîtrisée,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seul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autres</a:t>
            </a:r>
            <a:endParaRPr sz="1400">
              <a:latin typeface="Calibri"/>
              <a:cs typeface="Calibri"/>
            </a:endParaRPr>
          </a:p>
          <a:p>
            <a:pPr marL="368300" indent="-28702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sz="1400" spc="-10" dirty="0">
                <a:latin typeface="Calibri"/>
                <a:cs typeface="Calibri"/>
              </a:rPr>
              <a:t>Mettre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règles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sécurité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individuelles</a:t>
            </a:r>
            <a:r>
              <a:rPr sz="1400" dirty="0">
                <a:latin typeface="Calibri"/>
                <a:cs typeface="Calibri"/>
              </a:rPr>
              <a:t> 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collectives</a:t>
            </a:r>
            <a:endParaRPr sz="1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L'élève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"interprète"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Oser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accepter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regard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autres,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amené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transmettre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intention,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histoire,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émotion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regard,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le</a:t>
            </a:r>
            <a:endParaRPr sz="1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geste,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corps.</a:t>
            </a:r>
            <a:endParaRPr sz="1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L'élève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"metteur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scène"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368300" indent="-28702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sz="1400" spc="-10" dirty="0">
                <a:latin typeface="Calibri"/>
                <a:cs typeface="Calibri"/>
              </a:rPr>
              <a:t>Expérimenter,</a:t>
            </a:r>
            <a:r>
              <a:rPr sz="1400" spc="-20" dirty="0">
                <a:latin typeface="Calibri"/>
                <a:cs typeface="Calibri"/>
              </a:rPr>
              <a:t> choisir,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combiner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organiser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temps,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l'espace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traduire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intention</a:t>
            </a:r>
            <a:endParaRPr sz="1400">
              <a:latin typeface="Calibri"/>
              <a:cs typeface="Calibri"/>
            </a:endParaRPr>
          </a:p>
          <a:p>
            <a:pPr marL="368300" indent="-28702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sz="1400" spc="-10" dirty="0">
                <a:latin typeface="Calibri"/>
                <a:cs typeface="Calibri"/>
              </a:rPr>
              <a:t>Organiser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composition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prestation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variété,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complexité,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originalité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figures,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éléments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gymniques 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chorégraphiques,</a:t>
            </a:r>
            <a:r>
              <a:rPr sz="1400" dirty="0">
                <a:latin typeface="Calibri"/>
                <a:cs typeface="Calibri"/>
              </a:rPr>
              <a:t> formes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regroupement,</a:t>
            </a:r>
            <a:endParaRPr sz="1400">
              <a:latin typeface="Calibri"/>
              <a:cs typeface="Calibri"/>
            </a:endParaRPr>
          </a:p>
          <a:p>
            <a:pPr marL="3683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mise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scène,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interprétation,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choix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musical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…</a:t>
            </a:r>
            <a:endParaRPr sz="1400">
              <a:latin typeface="Calibri"/>
              <a:cs typeface="Calibri"/>
            </a:endParaRPr>
          </a:p>
          <a:p>
            <a:pPr marL="368300" indent="-287020">
              <a:lnSpc>
                <a:spcPct val="100000"/>
              </a:lnSpc>
              <a:spcBef>
                <a:spcPts val="5"/>
              </a:spcBef>
              <a:buChar char="-"/>
              <a:tabLst>
                <a:tab pos="368300" algn="l"/>
              </a:tabLst>
            </a:pPr>
            <a:r>
              <a:rPr sz="1400" dirty="0">
                <a:latin typeface="Calibri"/>
                <a:cs typeface="Calibri"/>
              </a:rPr>
              <a:t>Chercher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produire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effets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esthétiques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spectaculaires</a:t>
            </a:r>
            <a:endParaRPr sz="1400">
              <a:latin typeface="Calibri"/>
              <a:cs typeface="Calibri"/>
            </a:endParaRPr>
          </a:p>
          <a:p>
            <a:pPr marL="8128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L'élève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"spectateur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et/ou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juge"</a:t>
            </a:r>
            <a:r>
              <a:rPr sz="1400" spc="-50" dirty="0">
                <a:latin typeface="Calibri"/>
                <a:cs typeface="Calibri"/>
              </a:rPr>
              <a:t> :</a:t>
            </a:r>
            <a:endParaRPr sz="1400">
              <a:latin typeface="Calibri"/>
              <a:cs typeface="Calibri"/>
            </a:endParaRPr>
          </a:p>
          <a:p>
            <a:pPr marL="368300" indent="-28702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sz="1400" spc="-10" dirty="0">
                <a:latin typeface="Calibri"/>
                <a:cs typeface="Calibri"/>
              </a:rPr>
              <a:t>Identifier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critères techniques,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esthétiques,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artistiques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sécuritaires</a:t>
            </a:r>
            <a:endParaRPr sz="1400">
              <a:latin typeface="Calibri"/>
              <a:cs typeface="Calibri"/>
            </a:endParaRPr>
          </a:p>
          <a:p>
            <a:pPr marL="368300" indent="-28702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sz="1400" spc="-20" dirty="0">
                <a:latin typeface="Calibri"/>
                <a:cs typeface="Calibri"/>
              </a:rPr>
              <a:t>Apprécier,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analyser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conseiller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référence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aux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critères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établis</a:t>
            </a:r>
            <a:endParaRPr sz="1400">
              <a:latin typeface="Calibri"/>
              <a:cs typeface="Calibri"/>
            </a:endParaRPr>
          </a:p>
          <a:p>
            <a:pPr marL="368300" indent="-287020">
              <a:lnSpc>
                <a:spcPct val="100000"/>
              </a:lnSpc>
              <a:buChar char="-"/>
              <a:tabLst>
                <a:tab pos="368300" algn="l"/>
              </a:tabLst>
            </a:pPr>
            <a:r>
              <a:rPr sz="1400" dirty="0">
                <a:latin typeface="Calibri"/>
                <a:cs typeface="Calibri"/>
              </a:rPr>
              <a:t>Repérer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effets,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décrire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moments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forts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identifier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permis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production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322576" y="310895"/>
              <a:ext cx="7586980" cy="620395"/>
            </a:xfrm>
            <a:custGeom>
              <a:avLst/>
              <a:gdLst/>
              <a:ahLst/>
              <a:cxnLst/>
              <a:rect l="l" t="t" r="r" b="b"/>
              <a:pathLst>
                <a:path w="7586980" h="620394">
                  <a:moveTo>
                    <a:pt x="7483094" y="0"/>
                  </a:moveTo>
                  <a:lnTo>
                    <a:pt x="103378" y="0"/>
                  </a:lnTo>
                  <a:lnTo>
                    <a:pt x="63115" y="8116"/>
                  </a:lnTo>
                  <a:lnTo>
                    <a:pt x="30257" y="30257"/>
                  </a:lnTo>
                  <a:lnTo>
                    <a:pt x="8116" y="63115"/>
                  </a:lnTo>
                  <a:lnTo>
                    <a:pt x="0" y="103377"/>
                  </a:lnTo>
                  <a:lnTo>
                    <a:pt x="0" y="516889"/>
                  </a:lnTo>
                  <a:lnTo>
                    <a:pt x="8116" y="557152"/>
                  </a:lnTo>
                  <a:lnTo>
                    <a:pt x="30257" y="590010"/>
                  </a:lnTo>
                  <a:lnTo>
                    <a:pt x="63115" y="612151"/>
                  </a:lnTo>
                  <a:lnTo>
                    <a:pt x="103378" y="620267"/>
                  </a:lnTo>
                  <a:lnTo>
                    <a:pt x="7483094" y="620267"/>
                  </a:lnTo>
                  <a:lnTo>
                    <a:pt x="7523356" y="612151"/>
                  </a:lnTo>
                  <a:lnTo>
                    <a:pt x="7556214" y="590010"/>
                  </a:lnTo>
                  <a:lnTo>
                    <a:pt x="7578355" y="557152"/>
                  </a:lnTo>
                  <a:lnTo>
                    <a:pt x="7586472" y="516889"/>
                  </a:lnTo>
                  <a:lnTo>
                    <a:pt x="7586472" y="103377"/>
                  </a:lnTo>
                  <a:lnTo>
                    <a:pt x="7578355" y="63115"/>
                  </a:lnTo>
                  <a:lnTo>
                    <a:pt x="7556214" y="30257"/>
                  </a:lnTo>
                  <a:lnTo>
                    <a:pt x="7523356" y="8116"/>
                  </a:lnTo>
                  <a:lnTo>
                    <a:pt x="748309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22576" y="310895"/>
              <a:ext cx="7586980" cy="620395"/>
            </a:xfrm>
            <a:custGeom>
              <a:avLst/>
              <a:gdLst/>
              <a:ahLst/>
              <a:cxnLst/>
              <a:rect l="l" t="t" r="r" b="b"/>
              <a:pathLst>
                <a:path w="7586980" h="620394">
                  <a:moveTo>
                    <a:pt x="0" y="103377"/>
                  </a:moveTo>
                  <a:lnTo>
                    <a:pt x="8116" y="63115"/>
                  </a:lnTo>
                  <a:lnTo>
                    <a:pt x="30257" y="30257"/>
                  </a:lnTo>
                  <a:lnTo>
                    <a:pt x="63115" y="8116"/>
                  </a:lnTo>
                  <a:lnTo>
                    <a:pt x="103378" y="0"/>
                  </a:lnTo>
                  <a:lnTo>
                    <a:pt x="7483094" y="0"/>
                  </a:lnTo>
                  <a:lnTo>
                    <a:pt x="7523356" y="8116"/>
                  </a:lnTo>
                  <a:lnTo>
                    <a:pt x="7556214" y="30257"/>
                  </a:lnTo>
                  <a:lnTo>
                    <a:pt x="7578355" y="63115"/>
                  </a:lnTo>
                  <a:lnTo>
                    <a:pt x="7586472" y="103377"/>
                  </a:lnTo>
                  <a:lnTo>
                    <a:pt x="7586472" y="516889"/>
                  </a:lnTo>
                  <a:lnTo>
                    <a:pt x="7578355" y="557152"/>
                  </a:lnTo>
                  <a:lnTo>
                    <a:pt x="7556214" y="590010"/>
                  </a:lnTo>
                  <a:lnTo>
                    <a:pt x="7523356" y="612151"/>
                  </a:lnTo>
                  <a:lnTo>
                    <a:pt x="7483094" y="620267"/>
                  </a:lnTo>
                  <a:lnTo>
                    <a:pt x="103378" y="620267"/>
                  </a:lnTo>
                  <a:lnTo>
                    <a:pt x="63115" y="612151"/>
                  </a:lnTo>
                  <a:lnTo>
                    <a:pt x="30257" y="590010"/>
                  </a:lnTo>
                  <a:lnTo>
                    <a:pt x="8116" y="557152"/>
                  </a:lnTo>
                  <a:lnTo>
                    <a:pt x="0" y="516889"/>
                  </a:lnTo>
                  <a:lnTo>
                    <a:pt x="0" y="103377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4431" rIns="0" bIns="0" rtlCol="0">
            <a:spAutoFit/>
          </a:bodyPr>
          <a:lstStyle/>
          <a:p>
            <a:pPr marL="4489450">
              <a:lnSpc>
                <a:spcPct val="100000"/>
              </a:lnSpc>
              <a:spcBef>
                <a:spcPts val="105"/>
              </a:spcBef>
            </a:pPr>
            <a:r>
              <a:rPr dirty="0"/>
              <a:t>ENSEIGNER</a:t>
            </a:r>
            <a:r>
              <a:rPr spc="-45" dirty="0"/>
              <a:t> </a:t>
            </a:r>
            <a:r>
              <a:rPr spc="-40" dirty="0"/>
              <a:t>L’ACROSPORT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20306" y="284988"/>
            <a:ext cx="11365865" cy="2251710"/>
            <a:chOff x="420306" y="284988"/>
            <a:chExt cx="11365865" cy="2251710"/>
          </a:xfrm>
        </p:grpSpPr>
        <p:sp>
          <p:nvSpPr>
            <p:cNvPr id="7" name="object 7"/>
            <p:cNvSpPr/>
            <p:nvPr/>
          </p:nvSpPr>
          <p:spPr>
            <a:xfrm>
              <a:off x="428244" y="1234440"/>
              <a:ext cx="3002280" cy="356870"/>
            </a:xfrm>
            <a:custGeom>
              <a:avLst/>
              <a:gdLst/>
              <a:ahLst/>
              <a:cxnLst/>
              <a:rect l="l" t="t" r="r" b="b"/>
              <a:pathLst>
                <a:path w="3002279" h="356869">
                  <a:moveTo>
                    <a:pt x="2942844" y="0"/>
                  </a:moveTo>
                  <a:lnTo>
                    <a:pt x="59436" y="0"/>
                  </a:lnTo>
                  <a:lnTo>
                    <a:pt x="36299" y="4679"/>
                  </a:lnTo>
                  <a:lnTo>
                    <a:pt x="17406" y="17430"/>
                  </a:lnTo>
                  <a:lnTo>
                    <a:pt x="4670" y="36325"/>
                  </a:lnTo>
                  <a:lnTo>
                    <a:pt x="0" y="59436"/>
                  </a:lnTo>
                  <a:lnTo>
                    <a:pt x="0" y="297180"/>
                  </a:lnTo>
                  <a:lnTo>
                    <a:pt x="4670" y="320290"/>
                  </a:lnTo>
                  <a:lnTo>
                    <a:pt x="17406" y="339185"/>
                  </a:lnTo>
                  <a:lnTo>
                    <a:pt x="36299" y="351936"/>
                  </a:lnTo>
                  <a:lnTo>
                    <a:pt x="59436" y="356615"/>
                  </a:lnTo>
                  <a:lnTo>
                    <a:pt x="2942844" y="356615"/>
                  </a:lnTo>
                  <a:lnTo>
                    <a:pt x="2965954" y="351936"/>
                  </a:lnTo>
                  <a:lnTo>
                    <a:pt x="2984849" y="339185"/>
                  </a:lnTo>
                  <a:lnTo>
                    <a:pt x="2997600" y="320290"/>
                  </a:lnTo>
                  <a:lnTo>
                    <a:pt x="3002280" y="297180"/>
                  </a:lnTo>
                  <a:lnTo>
                    <a:pt x="3002280" y="59436"/>
                  </a:lnTo>
                  <a:lnTo>
                    <a:pt x="2997600" y="36325"/>
                  </a:lnTo>
                  <a:lnTo>
                    <a:pt x="2984849" y="17430"/>
                  </a:lnTo>
                  <a:lnTo>
                    <a:pt x="2965954" y="4679"/>
                  </a:lnTo>
                  <a:lnTo>
                    <a:pt x="294284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8244" y="1234440"/>
              <a:ext cx="3002280" cy="356870"/>
            </a:xfrm>
            <a:custGeom>
              <a:avLst/>
              <a:gdLst/>
              <a:ahLst/>
              <a:cxnLst/>
              <a:rect l="l" t="t" r="r" b="b"/>
              <a:pathLst>
                <a:path w="3002279" h="356869">
                  <a:moveTo>
                    <a:pt x="0" y="59436"/>
                  </a:moveTo>
                  <a:lnTo>
                    <a:pt x="4670" y="36325"/>
                  </a:lnTo>
                  <a:lnTo>
                    <a:pt x="17406" y="17430"/>
                  </a:lnTo>
                  <a:lnTo>
                    <a:pt x="36299" y="4679"/>
                  </a:lnTo>
                  <a:lnTo>
                    <a:pt x="59436" y="0"/>
                  </a:lnTo>
                  <a:lnTo>
                    <a:pt x="2942844" y="0"/>
                  </a:lnTo>
                  <a:lnTo>
                    <a:pt x="2965954" y="4679"/>
                  </a:lnTo>
                  <a:lnTo>
                    <a:pt x="2984849" y="17430"/>
                  </a:lnTo>
                  <a:lnTo>
                    <a:pt x="2997600" y="36325"/>
                  </a:lnTo>
                  <a:lnTo>
                    <a:pt x="3002280" y="59436"/>
                  </a:lnTo>
                  <a:lnTo>
                    <a:pt x="3002280" y="297180"/>
                  </a:lnTo>
                  <a:lnTo>
                    <a:pt x="2997600" y="320290"/>
                  </a:lnTo>
                  <a:lnTo>
                    <a:pt x="2984849" y="339185"/>
                  </a:lnTo>
                  <a:lnTo>
                    <a:pt x="2965954" y="351936"/>
                  </a:lnTo>
                  <a:lnTo>
                    <a:pt x="2942844" y="356615"/>
                  </a:lnTo>
                  <a:lnTo>
                    <a:pt x="59436" y="356615"/>
                  </a:lnTo>
                  <a:lnTo>
                    <a:pt x="36299" y="351936"/>
                  </a:lnTo>
                  <a:lnTo>
                    <a:pt x="17406" y="339185"/>
                  </a:lnTo>
                  <a:lnTo>
                    <a:pt x="4670" y="320290"/>
                  </a:lnTo>
                  <a:lnTo>
                    <a:pt x="0" y="297180"/>
                  </a:lnTo>
                  <a:lnTo>
                    <a:pt x="0" y="59436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90048" y="284988"/>
              <a:ext cx="1495805" cy="225170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38516" y="1266571"/>
            <a:ext cx="7065009" cy="4892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637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CONNAISSANCES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TECHNIQUES</a:t>
            </a:r>
            <a:endParaRPr sz="1600" dirty="0">
              <a:latin typeface="Calibri"/>
              <a:cs typeface="Calibri"/>
            </a:endParaRPr>
          </a:p>
          <a:p>
            <a:pPr marL="57150">
              <a:lnSpc>
                <a:spcPct val="100000"/>
              </a:lnSpc>
              <a:spcBef>
                <a:spcPts val="1839"/>
              </a:spcBef>
            </a:pPr>
            <a:r>
              <a:rPr sz="1600" dirty="0">
                <a:latin typeface="Calibri"/>
                <a:cs typeface="Calibri"/>
              </a:rPr>
              <a:t>Elles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seront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développées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lors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prochains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TD.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Ces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connaissances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concernent:</a:t>
            </a:r>
            <a:endParaRPr sz="1600" dirty="0">
              <a:latin typeface="Calibri"/>
              <a:cs typeface="Calibri"/>
            </a:endParaRPr>
          </a:p>
          <a:p>
            <a:pPr marL="57150">
              <a:lnSpc>
                <a:spcPct val="100000"/>
              </a:lnSpc>
              <a:spcBef>
                <a:spcPts val="1920"/>
              </a:spcBef>
            </a:pPr>
            <a:r>
              <a:rPr sz="1600" b="1" dirty="0">
                <a:latin typeface="Calibri"/>
                <a:cs typeface="Calibri"/>
              </a:rPr>
              <a:t>Les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postures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et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placements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à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construire</a:t>
            </a:r>
            <a:r>
              <a:rPr sz="1600" spc="-10" dirty="0">
                <a:latin typeface="Calibri"/>
                <a:cs typeface="Calibri"/>
              </a:rPr>
              <a:t>:</a:t>
            </a:r>
            <a:endParaRPr sz="1600" dirty="0">
              <a:latin typeface="Calibri"/>
              <a:cs typeface="Calibri"/>
            </a:endParaRPr>
          </a:p>
          <a:p>
            <a:pPr marL="57150">
              <a:lnSpc>
                <a:spcPct val="100000"/>
              </a:lnSpc>
              <a:tabLst>
                <a:tab pos="343535" algn="l"/>
              </a:tabLst>
            </a:pPr>
            <a:r>
              <a:rPr lang="fr-FR" sz="1600" dirty="0">
                <a:latin typeface="Calibri"/>
                <a:cs typeface="Calibri"/>
              </a:rPr>
              <a:t>- Courbes, a</a:t>
            </a:r>
            <a:r>
              <a:rPr sz="1600" dirty="0" err="1">
                <a:latin typeface="Calibri"/>
                <a:cs typeface="Calibri"/>
              </a:rPr>
              <a:t>ligne</a:t>
            </a:r>
            <a:r>
              <a:rPr lang="fr-FR" sz="1600" dirty="0">
                <a:latin typeface="Calibri"/>
                <a:cs typeface="Calibri"/>
              </a:rPr>
              <a:t>ment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lang="fr-FR" sz="1600" spc="-10" dirty="0">
                <a:latin typeface="Calibri"/>
                <a:cs typeface="Calibri"/>
              </a:rPr>
              <a:t>g</a:t>
            </a:r>
            <a:r>
              <a:rPr sz="1600" spc="-10" dirty="0" err="1">
                <a:latin typeface="Calibri"/>
                <a:cs typeface="Calibri"/>
              </a:rPr>
              <a:t>ainage</a:t>
            </a:r>
            <a:endParaRPr sz="1600" dirty="0">
              <a:latin typeface="Calibri"/>
              <a:cs typeface="Calibri"/>
            </a:endParaRPr>
          </a:p>
          <a:p>
            <a:pPr marL="57150">
              <a:lnSpc>
                <a:spcPct val="100000"/>
              </a:lnSpc>
              <a:tabLst>
                <a:tab pos="343535" algn="l"/>
              </a:tabLst>
            </a:pPr>
            <a:r>
              <a:rPr lang="fr-FR" sz="1600" spc="-10" dirty="0">
                <a:latin typeface="Calibri"/>
                <a:cs typeface="Calibri"/>
              </a:rPr>
              <a:t>- Posture g</a:t>
            </a:r>
            <a:r>
              <a:rPr sz="1600" spc="-10" dirty="0" err="1">
                <a:latin typeface="Calibri"/>
                <a:cs typeface="Calibri"/>
              </a:rPr>
              <a:t>roup</a:t>
            </a:r>
            <a:r>
              <a:rPr lang="fr-FR" sz="1600" spc="-10" dirty="0" err="1">
                <a:latin typeface="Calibri"/>
                <a:cs typeface="Calibri"/>
              </a:rPr>
              <a:t>ée</a:t>
            </a:r>
            <a:r>
              <a:rPr lang="fr-FR" sz="1600" spc="-10" dirty="0">
                <a:latin typeface="Calibri"/>
                <a:cs typeface="Calibri"/>
              </a:rPr>
              <a:t>, </a:t>
            </a:r>
            <a:r>
              <a:rPr lang="fr-FR" sz="1600" spc="-10" dirty="0" err="1">
                <a:latin typeface="Calibri"/>
                <a:cs typeface="Calibri"/>
              </a:rPr>
              <a:t>carpée</a:t>
            </a:r>
            <a:endParaRPr sz="1600" dirty="0">
              <a:latin typeface="Calibri"/>
              <a:cs typeface="Calibri"/>
            </a:endParaRPr>
          </a:p>
          <a:p>
            <a:pPr marL="57150">
              <a:lnSpc>
                <a:spcPct val="100000"/>
              </a:lnSpc>
              <a:tabLst>
                <a:tab pos="343535" algn="l"/>
              </a:tabLst>
            </a:pPr>
            <a:r>
              <a:rPr lang="fr-FR" sz="1600" dirty="0">
                <a:latin typeface="Calibri"/>
                <a:cs typeface="Calibri"/>
              </a:rPr>
              <a:t>- </a:t>
            </a:r>
            <a:r>
              <a:rPr sz="1600" dirty="0">
                <a:latin typeface="Calibri"/>
                <a:cs typeface="Calibri"/>
              </a:rPr>
              <a:t>Passer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d’une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posture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autre</a:t>
            </a:r>
            <a:endParaRPr sz="1600" dirty="0">
              <a:latin typeface="Calibri"/>
              <a:cs typeface="Calibri"/>
            </a:endParaRPr>
          </a:p>
          <a:p>
            <a:pPr marL="57150">
              <a:lnSpc>
                <a:spcPct val="100000"/>
              </a:lnSpc>
              <a:tabLst>
                <a:tab pos="343535" algn="l"/>
              </a:tabLst>
            </a:pPr>
            <a:r>
              <a:rPr lang="fr-FR" sz="1600" spc="-30" dirty="0">
                <a:latin typeface="Calibri"/>
                <a:cs typeface="Calibri"/>
              </a:rPr>
              <a:t>- </a:t>
            </a:r>
            <a:r>
              <a:rPr sz="1600" spc="-30" dirty="0" err="1">
                <a:latin typeface="Calibri"/>
                <a:cs typeface="Calibri"/>
              </a:rPr>
              <a:t>L’appui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manuel</a:t>
            </a:r>
            <a:endParaRPr sz="1600" dirty="0">
              <a:latin typeface="Calibri"/>
              <a:cs typeface="Calibri"/>
            </a:endParaRPr>
          </a:p>
          <a:p>
            <a:pPr marL="57150">
              <a:lnSpc>
                <a:spcPct val="100000"/>
              </a:lnSpc>
              <a:spcBef>
                <a:spcPts val="1920"/>
              </a:spcBef>
            </a:pPr>
            <a:r>
              <a:rPr sz="1600" b="1" dirty="0">
                <a:latin typeface="Calibri"/>
                <a:cs typeface="Calibri"/>
              </a:rPr>
              <a:t>Les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principes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mécaniques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à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comprendre</a:t>
            </a:r>
            <a:r>
              <a:rPr sz="1600" b="1" dirty="0">
                <a:latin typeface="Calibri"/>
                <a:cs typeface="Calibri"/>
              </a:rPr>
              <a:t> et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ressentir:</a:t>
            </a:r>
            <a:endParaRPr sz="1600" dirty="0">
              <a:latin typeface="Calibri"/>
              <a:cs typeface="Calibri"/>
            </a:endParaRPr>
          </a:p>
          <a:p>
            <a:pPr marL="165100" indent="-107950">
              <a:lnSpc>
                <a:spcPct val="100000"/>
              </a:lnSpc>
              <a:buChar char="-"/>
              <a:tabLst>
                <a:tab pos="165100" algn="l"/>
              </a:tabLst>
            </a:pPr>
            <a:r>
              <a:rPr sz="1600" dirty="0">
                <a:latin typeface="Calibri"/>
                <a:cs typeface="Calibri"/>
              </a:rPr>
              <a:t>Conserver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l’équilibre</a:t>
            </a:r>
            <a:endParaRPr sz="1600" dirty="0">
              <a:latin typeface="Calibri"/>
              <a:cs typeface="Calibri"/>
            </a:endParaRPr>
          </a:p>
          <a:p>
            <a:pPr marL="165100" indent="-107950">
              <a:lnSpc>
                <a:spcPct val="100000"/>
              </a:lnSpc>
              <a:spcBef>
                <a:spcPts val="5"/>
              </a:spcBef>
              <a:buChar char="-"/>
              <a:tabLst>
                <a:tab pos="165100" algn="l"/>
              </a:tabLst>
            </a:pPr>
            <a:r>
              <a:rPr sz="1600" dirty="0">
                <a:latin typeface="Calibri"/>
                <a:cs typeface="Calibri"/>
              </a:rPr>
              <a:t>Créer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impulsion</a:t>
            </a:r>
            <a:endParaRPr sz="1600" dirty="0">
              <a:latin typeface="Calibri"/>
              <a:cs typeface="Calibri"/>
            </a:endParaRPr>
          </a:p>
          <a:p>
            <a:pPr marL="165100" indent="-107950">
              <a:lnSpc>
                <a:spcPct val="100000"/>
              </a:lnSpc>
              <a:buChar char="-"/>
              <a:tabLst>
                <a:tab pos="165100" algn="l"/>
              </a:tabLst>
            </a:pPr>
            <a:r>
              <a:rPr sz="1600" dirty="0">
                <a:latin typeface="Calibri"/>
                <a:cs typeface="Calibri"/>
              </a:rPr>
              <a:t>Créer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une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rotation</a:t>
            </a:r>
            <a:endParaRPr sz="1600" dirty="0">
              <a:latin typeface="Calibri"/>
              <a:cs typeface="Calibri"/>
            </a:endParaRPr>
          </a:p>
          <a:p>
            <a:pPr marL="57150">
              <a:lnSpc>
                <a:spcPct val="100000"/>
              </a:lnSpc>
              <a:spcBef>
                <a:spcPts val="1920"/>
              </a:spcBef>
            </a:pPr>
            <a:r>
              <a:rPr sz="1600" b="1" dirty="0">
                <a:latin typeface="Calibri"/>
                <a:cs typeface="Calibri"/>
              </a:rPr>
              <a:t>Les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principes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de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progression à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respecter</a:t>
            </a:r>
            <a:r>
              <a:rPr sz="1600" spc="-10" dirty="0">
                <a:latin typeface="Calibri"/>
                <a:cs typeface="Calibri"/>
              </a:rPr>
              <a:t>: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Progresser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c’est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aller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vers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activité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plus:</a:t>
            </a:r>
            <a:endParaRPr sz="1600" dirty="0">
              <a:latin typeface="Calibri"/>
              <a:cs typeface="Calibri"/>
            </a:endParaRPr>
          </a:p>
          <a:p>
            <a:pPr marL="165100" indent="-107950">
              <a:lnSpc>
                <a:spcPct val="100000"/>
              </a:lnSpc>
              <a:buChar char="-"/>
              <a:tabLst>
                <a:tab pos="165100" algn="l"/>
              </a:tabLst>
            </a:pPr>
            <a:r>
              <a:rPr sz="1600" spc="-10" dirty="0">
                <a:latin typeface="Calibri"/>
                <a:cs typeface="Calibri"/>
              </a:rPr>
              <a:t>Manuelle</a:t>
            </a:r>
            <a:endParaRPr sz="1600" dirty="0">
              <a:latin typeface="Calibri"/>
              <a:cs typeface="Calibri"/>
            </a:endParaRPr>
          </a:p>
          <a:p>
            <a:pPr marL="165100" indent="-107950">
              <a:lnSpc>
                <a:spcPct val="100000"/>
              </a:lnSpc>
              <a:buChar char="-"/>
              <a:tabLst>
                <a:tab pos="165100" algn="l"/>
              </a:tabLst>
            </a:pPr>
            <a:r>
              <a:rPr sz="1600" spc="-10" dirty="0">
                <a:latin typeface="Calibri"/>
                <a:cs typeface="Calibri"/>
              </a:rPr>
              <a:t>Renversée</a:t>
            </a:r>
            <a:endParaRPr sz="1600" dirty="0">
              <a:latin typeface="Calibri"/>
              <a:cs typeface="Calibri"/>
            </a:endParaRPr>
          </a:p>
          <a:p>
            <a:pPr marL="165100" indent="-107950">
              <a:lnSpc>
                <a:spcPct val="100000"/>
              </a:lnSpc>
              <a:buChar char="-"/>
              <a:tabLst>
                <a:tab pos="165100" algn="l"/>
              </a:tabLst>
            </a:pPr>
            <a:r>
              <a:rPr sz="1600" spc="-10" dirty="0">
                <a:latin typeface="Calibri"/>
                <a:cs typeface="Calibri"/>
              </a:rPr>
              <a:t>Tournée</a:t>
            </a:r>
            <a:endParaRPr sz="1600" dirty="0">
              <a:latin typeface="Calibri"/>
              <a:cs typeface="Calibri"/>
            </a:endParaRPr>
          </a:p>
          <a:p>
            <a:pPr marL="165100" indent="-107950">
              <a:lnSpc>
                <a:spcPct val="100000"/>
              </a:lnSpc>
              <a:buChar char="-"/>
              <a:tabLst>
                <a:tab pos="165100" algn="l"/>
              </a:tabLst>
            </a:pPr>
            <a:r>
              <a:rPr sz="1600" spc="-10" dirty="0">
                <a:latin typeface="Calibri"/>
                <a:cs typeface="Calibri"/>
              </a:rPr>
              <a:t>Aérienne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88036" y="2612135"/>
              <a:ext cx="1801495" cy="662940"/>
            </a:xfrm>
            <a:custGeom>
              <a:avLst/>
              <a:gdLst/>
              <a:ahLst/>
              <a:cxnLst/>
              <a:rect l="l" t="t" r="r" b="b"/>
              <a:pathLst>
                <a:path w="1801495" h="662939">
                  <a:moveTo>
                    <a:pt x="1690877" y="0"/>
                  </a:moveTo>
                  <a:lnTo>
                    <a:pt x="110489" y="0"/>
                  </a:lnTo>
                  <a:lnTo>
                    <a:pt x="67481" y="8691"/>
                  </a:lnTo>
                  <a:lnTo>
                    <a:pt x="32361" y="32385"/>
                  </a:lnTo>
                  <a:lnTo>
                    <a:pt x="8682" y="67508"/>
                  </a:lnTo>
                  <a:lnTo>
                    <a:pt x="0" y="110489"/>
                  </a:lnTo>
                  <a:lnTo>
                    <a:pt x="0" y="552450"/>
                  </a:lnTo>
                  <a:lnTo>
                    <a:pt x="8682" y="595431"/>
                  </a:lnTo>
                  <a:lnTo>
                    <a:pt x="32361" y="630555"/>
                  </a:lnTo>
                  <a:lnTo>
                    <a:pt x="67481" y="654248"/>
                  </a:lnTo>
                  <a:lnTo>
                    <a:pt x="110489" y="662939"/>
                  </a:lnTo>
                  <a:lnTo>
                    <a:pt x="1690877" y="662939"/>
                  </a:lnTo>
                  <a:lnTo>
                    <a:pt x="1733859" y="654248"/>
                  </a:lnTo>
                  <a:lnTo>
                    <a:pt x="1768983" y="630554"/>
                  </a:lnTo>
                  <a:lnTo>
                    <a:pt x="1792676" y="595431"/>
                  </a:lnTo>
                  <a:lnTo>
                    <a:pt x="1801368" y="552450"/>
                  </a:lnTo>
                  <a:lnTo>
                    <a:pt x="1801368" y="110489"/>
                  </a:lnTo>
                  <a:lnTo>
                    <a:pt x="1792676" y="67508"/>
                  </a:lnTo>
                  <a:lnTo>
                    <a:pt x="1768983" y="32384"/>
                  </a:lnTo>
                  <a:lnTo>
                    <a:pt x="1733859" y="8691"/>
                  </a:lnTo>
                  <a:lnTo>
                    <a:pt x="1690877" y="0"/>
                  </a:lnTo>
                  <a:close/>
                </a:path>
              </a:pathLst>
            </a:custGeom>
            <a:solidFill>
              <a:srgbClr val="92D050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8036" y="2612135"/>
              <a:ext cx="1801495" cy="662940"/>
            </a:xfrm>
            <a:custGeom>
              <a:avLst/>
              <a:gdLst/>
              <a:ahLst/>
              <a:cxnLst/>
              <a:rect l="l" t="t" r="r" b="b"/>
              <a:pathLst>
                <a:path w="1801495" h="662939">
                  <a:moveTo>
                    <a:pt x="0" y="110489"/>
                  </a:moveTo>
                  <a:lnTo>
                    <a:pt x="8682" y="67508"/>
                  </a:lnTo>
                  <a:lnTo>
                    <a:pt x="32361" y="32385"/>
                  </a:lnTo>
                  <a:lnTo>
                    <a:pt x="67481" y="8691"/>
                  </a:lnTo>
                  <a:lnTo>
                    <a:pt x="110489" y="0"/>
                  </a:lnTo>
                  <a:lnTo>
                    <a:pt x="1690877" y="0"/>
                  </a:lnTo>
                  <a:lnTo>
                    <a:pt x="1733859" y="8691"/>
                  </a:lnTo>
                  <a:lnTo>
                    <a:pt x="1768983" y="32384"/>
                  </a:lnTo>
                  <a:lnTo>
                    <a:pt x="1792676" y="67508"/>
                  </a:lnTo>
                  <a:lnTo>
                    <a:pt x="1801368" y="110489"/>
                  </a:lnTo>
                  <a:lnTo>
                    <a:pt x="1801368" y="552450"/>
                  </a:lnTo>
                  <a:lnTo>
                    <a:pt x="1792676" y="595431"/>
                  </a:lnTo>
                  <a:lnTo>
                    <a:pt x="1768983" y="630554"/>
                  </a:lnTo>
                  <a:lnTo>
                    <a:pt x="1733859" y="654248"/>
                  </a:lnTo>
                  <a:lnTo>
                    <a:pt x="1690877" y="662939"/>
                  </a:lnTo>
                  <a:lnTo>
                    <a:pt x="110489" y="662939"/>
                  </a:lnTo>
                  <a:lnTo>
                    <a:pt x="67481" y="654248"/>
                  </a:lnTo>
                  <a:lnTo>
                    <a:pt x="32361" y="630555"/>
                  </a:lnTo>
                  <a:lnTo>
                    <a:pt x="8682" y="595431"/>
                  </a:lnTo>
                  <a:lnTo>
                    <a:pt x="0" y="552450"/>
                  </a:lnTo>
                  <a:lnTo>
                    <a:pt x="0" y="110489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38073" y="2705481"/>
            <a:ext cx="130111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DC492"/>
                </a:solidFill>
                <a:latin typeface="Calibri"/>
                <a:cs typeface="Calibri"/>
              </a:rPr>
              <a:t>Par</a:t>
            </a:r>
            <a:r>
              <a:rPr sz="1400" b="1" spc="-55" dirty="0">
                <a:solidFill>
                  <a:srgbClr val="7DC492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DC492"/>
                </a:solidFill>
                <a:latin typeface="Calibri"/>
                <a:cs typeface="Calibri"/>
              </a:rPr>
              <a:t>EMPILEMENT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(alignement)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246058" y="2604198"/>
            <a:ext cx="1829435" cy="694055"/>
            <a:chOff x="2246058" y="2604198"/>
            <a:chExt cx="1829435" cy="694055"/>
          </a:xfrm>
        </p:grpSpPr>
        <p:sp>
          <p:nvSpPr>
            <p:cNvPr id="7" name="object 7"/>
            <p:cNvSpPr/>
            <p:nvPr/>
          </p:nvSpPr>
          <p:spPr>
            <a:xfrm>
              <a:off x="2253995" y="2612135"/>
              <a:ext cx="1813560" cy="678180"/>
            </a:xfrm>
            <a:custGeom>
              <a:avLst/>
              <a:gdLst/>
              <a:ahLst/>
              <a:cxnLst/>
              <a:rect l="l" t="t" r="r" b="b"/>
              <a:pathLst>
                <a:path w="1813560" h="678179">
                  <a:moveTo>
                    <a:pt x="1700530" y="0"/>
                  </a:moveTo>
                  <a:lnTo>
                    <a:pt x="113030" y="0"/>
                  </a:lnTo>
                  <a:lnTo>
                    <a:pt x="69008" y="8874"/>
                  </a:lnTo>
                  <a:lnTo>
                    <a:pt x="33083" y="33083"/>
                  </a:lnTo>
                  <a:lnTo>
                    <a:pt x="8874" y="69008"/>
                  </a:lnTo>
                  <a:lnTo>
                    <a:pt x="0" y="113029"/>
                  </a:lnTo>
                  <a:lnTo>
                    <a:pt x="0" y="565150"/>
                  </a:lnTo>
                  <a:lnTo>
                    <a:pt x="8874" y="609171"/>
                  </a:lnTo>
                  <a:lnTo>
                    <a:pt x="33083" y="645096"/>
                  </a:lnTo>
                  <a:lnTo>
                    <a:pt x="69008" y="669305"/>
                  </a:lnTo>
                  <a:lnTo>
                    <a:pt x="113030" y="678179"/>
                  </a:lnTo>
                  <a:lnTo>
                    <a:pt x="1700530" y="678179"/>
                  </a:lnTo>
                  <a:lnTo>
                    <a:pt x="1744551" y="669305"/>
                  </a:lnTo>
                  <a:lnTo>
                    <a:pt x="1780476" y="645096"/>
                  </a:lnTo>
                  <a:lnTo>
                    <a:pt x="1804685" y="609171"/>
                  </a:lnTo>
                  <a:lnTo>
                    <a:pt x="1813559" y="565150"/>
                  </a:lnTo>
                  <a:lnTo>
                    <a:pt x="1813559" y="113029"/>
                  </a:lnTo>
                  <a:lnTo>
                    <a:pt x="1804685" y="69008"/>
                  </a:lnTo>
                  <a:lnTo>
                    <a:pt x="1780476" y="33083"/>
                  </a:lnTo>
                  <a:lnTo>
                    <a:pt x="1744551" y="8874"/>
                  </a:lnTo>
                  <a:lnTo>
                    <a:pt x="1700530" y="0"/>
                  </a:lnTo>
                  <a:close/>
                </a:path>
              </a:pathLst>
            </a:custGeom>
            <a:solidFill>
              <a:srgbClr val="92D050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53995" y="2612135"/>
              <a:ext cx="1813560" cy="678180"/>
            </a:xfrm>
            <a:custGeom>
              <a:avLst/>
              <a:gdLst/>
              <a:ahLst/>
              <a:cxnLst/>
              <a:rect l="l" t="t" r="r" b="b"/>
              <a:pathLst>
                <a:path w="1813560" h="678179">
                  <a:moveTo>
                    <a:pt x="0" y="113029"/>
                  </a:moveTo>
                  <a:lnTo>
                    <a:pt x="8874" y="69008"/>
                  </a:lnTo>
                  <a:lnTo>
                    <a:pt x="33083" y="33083"/>
                  </a:lnTo>
                  <a:lnTo>
                    <a:pt x="69008" y="8874"/>
                  </a:lnTo>
                  <a:lnTo>
                    <a:pt x="113030" y="0"/>
                  </a:lnTo>
                  <a:lnTo>
                    <a:pt x="1700530" y="0"/>
                  </a:lnTo>
                  <a:lnTo>
                    <a:pt x="1744551" y="8874"/>
                  </a:lnTo>
                  <a:lnTo>
                    <a:pt x="1780476" y="33083"/>
                  </a:lnTo>
                  <a:lnTo>
                    <a:pt x="1804685" y="69008"/>
                  </a:lnTo>
                  <a:lnTo>
                    <a:pt x="1813559" y="113029"/>
                  </a:lnTo>
                  <a:lnTo>
                    <a:pt x="1813559" y="565150"/>
                  </a:lnTo>
                  <a:lnTo>
                    <a:pt x="1804685" y="609171"/>
                  </a:lnTo>
                  <a:lnTo>
                    <a:pt x="1780476" y="645096"/>
                  </a:lnTo>
                  <a:lnTo>
                    <a:pt x="1744551" y="669305"/>
                  </a:lnTo>
                  <a:lnTo>
                    <a:pt x="1700530" y="678179"/>
                  </a:lnTo>
                  <a:lnTo>
                    <a:pt x="113030" y="678179"/>
                  </a:lnTo>
                  <a:lnTo>
                    <a:pt x="69008" y="669305"/>
                  </a:lnTo>
                  <a:lnTo>
                    <a:pt x="33083" y="645096"/>
                  </a:lnTo>
                  <a:lnTo>
                    <a:pt x="8874" y="609171"/>
                  </a:lnTo>
                  <a:lnTo>
                    <a:pt x="0" y="565150"/>
                  </a:lnTo>
                  <a:lnTo>
                    <a:pt x="0" y="11302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98522" y="2606801"/>
            <a:ext cx="152590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7DC492"/>
                </a:solidFill>
                <a:latin typeface="Calibri"/>
                <a:cs typeface="Calibri"/>
              </a:rPr>
              <a:t>Par</a:t>
            </a:r>
            <a:r>
              <a:rPr sz="1400" b="1" spc="-55" dirty="0">
                <a:solidFill>
                  <a:srgbClr val="7DC492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DC492"/>
                </a:solidFill>
                <a:latin typeface="Calibri"/>
                <a:cs typeface="Calibri"/>
              </a:rPr>
              <a:t>COMPENSATION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7DC492"/>
                </a:solidFill>
                <a:latin typeface="Calibri"/>
                <a:cs typeface="Calibri"/>
              </a:rPr>
              <a:t>DE</a:t>
            </a:r>
            <a:r>
              <a:rPr sz="1400" b="1" spc="-25" dirty="0">
                <a:solidFill>
                  <a:srgbClr val="7DC492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7DC492"/>
                </a:solidFill>
                <a:latin typeface="Calibri"/>
                <a:cs typeface="Calibri"/>
              </a:rPr>
              <a:t>MASSES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(équilibre)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138854" y="2604198"/>
            <a:ext cx="1751964" cy="1457960"/>
            <a:chOff x="10138854" y="2604198"/>
            <a:chExt cx="1751964" cy="1457960"/>
          </a:xfrm>
        </p:grpSpPr>
        <p:sp>
          <p:nvSpPr>
            <p:cNvPr id="11" name="object 11"/>
            <p:cNvSpPr/>
            <p:nvPr/>
          </p:nvSpPr>
          <p:spPr>
            <a:xfrm>
              <a:off x="10146792" y="2612135"/>
              <a:ext cx="1736089" cy="1442085"/>
            </a:xfrm>
            <a:custGeom>
              <a:avLst/>
              <a:gdLst/>
              <a:ahLst/>
              <a:cxnLst/>
              <a:rect l="l" t="t" r="r" b="b"/>
              <a:pathLst>
                <a:path w="1736090" h="1442085">
                  <a:moveTo>
                    <a:pt x="1495552" y="0"/>
                  </a:moveTo>
                  <a:lnTo>
                    <a:pt x="240283" y="0"/>
                  </a:lnTo>
                  <a:lnTo>
                    <a:pt x="191855" y="4881"/>
                  </a:lnTo>
                  <a:lnTo>
                    <a:pt x="146750" y="18881"/>
                  </a:lnTo>
                  <a:lnTo>
                    <a:pt x="105934" y="41034"/>
                  </a:lnTo>
                  <a:lnTo>
                    <a:pt x="70373" y="70373"/>
                  </a:lnTo>
                  <a:lnTo>
                    <a:pt x="41034" y="105934"/>
                  </a:lnTo>
                  <a:lnTo>
                    <a:pt x="18881" y="146750"/>
                  </a:lnTo>
                  <a:lnTo>
                    <a:pt x="4881" y="191855"/>
                  </a:lnTo>
                  <a:lnTo>
                    <a:pt x="0" y="240284"/>
                  </a:lnTo>
                  <a:lnTo>
                    <a:pt x="0" y="1201420"/>
                  </a:lnTo>
                  <a:lnTo>
                    <a:pt x="4881" y="1249848"/>
                  </a:lnTo>
                  <a:lnTo>
                    <a:pt x="18881" y="1294953"/>
                  </a:lnTo>
                  <a:lnTo>
                    <a:pt x="41034" y="1335769"/>
                  </a:lnTo>
                  <a:lnTo>
                    <a:pt x="70373" y="1371330"/>
                  </a:lnTo>
                  <a:lnTo>
                    <a:pt x="105934" y="1400669"/>
                  </a:lnTo>
                  <a:lnTo>
                    <a:pt x="146750" y="1422822"/>
                  </a:lnTo>
                  <a:lnTo>
                    <a:pt x="191855" y="1436822"/>
                  </a:lnTo>
                  <a:lnTo>
                    <a:pt x="240283" y="1441703"/>
                  </a:lnTo>
                  <a:lnTo>
                    <a:pt x="1495552" y="1441703"/>
                  </a:lnTo>
                  <a:lnTo>
                    <a:pt x="1543980" y="1436822"/>
                  </a:lnTo>
                  <a:lnTo>
                    <a:pt x="1589085" y="1422822"/>
                  </a:lnTo>
                  <a:lnTo>
                    <a:pt x="1629901" y="1400669"/>
                  </a:lnTo>
                  <a:lnTo>
                    <a:pt x="1665462" y="1371330"/>
                  </a:lnTo>
                  <a:lnTo>
                    <a:pt x="1694801" y="1335769"/>
                  </a:lnTo>
                  <a:lnTo>
                    <a:pt x="1716954" y="1294953"/>
                  </a:lnTo>
                  <a:lnTo>
                    <a:pt x="1730954" y="1249848"/>
                  </a:lnTo>
                  <a:lnTo>
                    <a:pt x="1735835" y="1201420"/>
                  </a:lnTo>
                  <a:lnTo>
                    <a:pt x="1735835" y="240284"/>
                  </a:lnTo>
                  <a:lnTo>
                    <a:pt x="1730954" y="191855"/>
                  </a:lnTo>
                  <a:lnTo>
                    <a:pt x="1716954" y="146750"/>
                  </a:lnTo>
                  <a:lnTo>
                    <a:pt x="1694801" y="105934"/>
                  </a:lnTo>
                  <a:lnTo>
                    <a:pt x="1665462" y="70373"/>
                  </a:lnTo>
                  <a:lnTo>
                    <a:pt x="1629901" y="41034"/>
                  </a:lnTo>
                  <a:lnTo>
                    <a:pt x="1589085" y="18881"/>
                  </a:lnTo>
                  <a:lnTo>
                    <a:pt x="1543980" y="4881"/>
                  </a:lnTo>
                  <a:lnTo>
                    <a:pt x="1495552" y="0"/>
                  </a:lnTo>
                  <a:close/>
                </a:path>
              </a:pathLst>
            </a:custGeom>
            <a:solidFill>
              <a:srgbClr val="6F2F9F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146792" y="2612135"/>
              <a:ext cx="1736089" cy="1442085"/>
            </a:xfrm>
            <a:custGeom>
              <a:avLst/>
              <a:gdLst/>
              <a:ahLst/>
              <a:cxnLst/>
              <a:rect l="l" t="t" r="r" b="b"/>
              <a:pathLst>
                <a:path w="1736090" h="1442085">
                  <a:moveTo>
                    <a:pt x="0" y="240284"/>
                  </a:moveTo>
                  <a:lnTo>
                    <a:pt x="4881" y="191855"/>
                  </a:lnTo>
                  <a:lnTo>
                    <a:pt x="18881" y="146750"/>
                  </a:lnTo>
                  <a:lnTo>
                    <a:pt x="41034" y="105934"/>
                  </a:lnTo>
                  <a:lnTo>
                    <a:pt x="70373" y="70373"/>
                  </a:lnTo>
                  <a:lnTo>
                    <a:pt x="105934" y="41034"/>
                  </a:lnTo>
                  <a:lnTo>
                    <a:pt x="146750" y="18881"/>
                  </a:lnTo>
                  <a:lnTo>
                    <a:pt x="191855" y="4881"/>
                  </a:lnTo>
                  <a:lnTo>
                    <a:pt x="240283" y="0"/>
                  </a:lnTo>
                  <a:lnTo>
                    <a:pt x="1495552" y="0"/>
                  </a:lnTo>
                  <a:lnTo>
                    <a:pt x="1543980" y="4881"/>
                  </a:lnTo>
                  <a:lnTo>
                    <a:pt x="1589085" y="18881"/>
                  </a:lnTo>
                  <a:lnTo>
                    <a:pt x="1629901" y="41034"/>
                  </a:lnTo>
                  <a:lnTo>
                    <a:pt x="1665462" y="70373"/>
                  </a:lnTo>
                  <a:lnTo>
                    <a:pt x="1694801" y="105934"/>
                  </a:lnTo>
                  <a:lnTo>
                    <a:pt x="1716954" y="146750"/>
                  </a:lnTo>
                  <a:lnTo>
                    <a:pt x="1730954" y="191855"/>
                  </a:lnTo>
                  <a:lnTo>
                    <a:pt x="1735835" y="240284"/>
                  </a:lnTo>
                  <a:lnTo>
                    <a:pt x="1735835" y="1201420"/>
                  </a:lnTo>
                  <a:lnTo>
                    <a:pt x="1730954" y="1249848"/>
                  </a:lnTo>
                  <a:lnTo>
                    <a:pt x="1716954" y="1294953"/>
                  </a:lnTo>
                  <a:lnTo>
                    <a:pt x="1694801" y="1335769"/>
                  </a:lnTo>
                  <a:lnTo>
                    <a:pt x="1665462" y="1371330"/>
                  </a:lnTo>
                  <a:lnTo>
                    <a:pt x="1629901" y="1400669"/>
                  </a:lnTo>
                  <a:lnTo>
                    <a:pt x="1589085" y="1422822"/>
                  </a:lnTo>
                  <a:lnTo>
                    <a:pt x="1543980" y="1436822"/>
                  </a:lnTo>
                  <a:lnTo>
                    <a:pt x="1495552" y="1441703"/>
                  </a:lnTo>
                  <a:lnTo>
                    <a:pt x="240283" y="1441703"/>
                  </a:lnTo>
                  <a:lnTo>
                    <a:pt x="191855" y="1436822"/>
                  </a:lnTo>
                  <a:lnTo>
                    <a:pt x="146750" y="1422822"/>
                  </a:lnTo>
                  <a:lnTo>
                    <a:pt x="105934" y="1400669"/>
                  </a:lnTo>
                  <a:lnTo>
                    <a:pt x="70373" y="1371330"/>
                  </a:lnTo>
                  <a:lnTo>
                    <a:pt x="41034" y="1335769"/>
                  </a:lnTo>
                  <a:lnTo>
                    <a:pt x="18881" y="1294953"/>
                  </a:lnTo>
                  <a:lnTo>
                    <a:pt x="4881" y="1249848"/>
                  </a:lnTo>
                  <a:lnTo>
                    <a:pt x="0" y="1201420"/>
                  </a:lnTo>
                  <a:lnTo>
                    <a:pt x="0" y="240284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320655" y="2668651"/>
            <a:ext cx="139128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solidFill>
                  <a:srgbClr val="6F2F9F"/>
                </a:solidFill>
                <a:latin typeface="Calibri"/>
                <a:cs typeface="Calibri"/>
              </a:rPr>
              <a:t>Par </a:t>
            </a:r>
            <a:r>
              <a:rPr sz="1400" b="1" spc="-10" dirty="0">
                <a:solidFill>
                  <a:srgbClr val="6F2F9F"/>
                </a:solidFill>
                <a:latin typeface="Calibri"/>
                <a:cs typeface="Calibri"/>
              </a:rPr>
              <a:t>FRANCHISSEMENT</a:t>
            </a:r>
            <a:endParaRPr sz="1400">
              <a:latin typeface="Calibri"/>
              <a:cs typeface="Calibri"/>
            </a:endParaRPr>
          </a:p>
          <a:p>
            <a:pPr marL="26034" marR="17780"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V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prend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APPUI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sur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passer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par- </a:t>
            </a:r>
            <a:r>
              <a:rPr sz="1400" b="1" spc="-10" dirty="0">
                <a:latin typeface="Calibri"/>
                <a:cs typeface="Calibri"/>
              </a:rPr>
              <a:t>dessus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192706" y="2604198"/>
            <a:ext cx="1819275" cy="1457960"/>
            <a:chOff x="8192706" y="2604198"/>
            <a:chExt cx="1819275" cy="1457960"/>
          </a:xfrm>
        </p:grpSpPr>
        <p:sp>
          <p:nvSpPr>
            <p:cNvPr id="15" name="object 15"/>
            <p:cNvSpPr/>
            <p:nvPr/>
          </p:nvSpPr>
          <p:spPr>
            <a:xfrm>
              <a:off x="8200643" y="2612135"/>
              <a:ext cx="1803400" cy="1442085"/>
            </a:xfrm>
            <a:custGeom>
              <a:avLst/>
              <a:gdLst/>
              <a:ahLst/>
              <a:cxnLst/>
              <a:rect l="l" t="t" r="r" b="b"/>
              <a:pathLst>
                <a:path w="1803400" h="1442085">
                  <a:moveTo>
                    <a:pt x="1562607" y="0"/>
                  </a:moveTo>
                  <a:lnTo>
                    <a:pt x="240283" y="0"/>
                  </a:lnTo>
                  <a:lnTo>
                    <a:pt x="191855" y="4881"/>
                  </a:lnTo>
                  <a:lnTo>
                    <a:pt x="146750" y="18881"/>
                  </a:lnTo>
                  <a:lnTo>
                    <a:pt x="105934" y="41034"/>
                  </a:lnTo>
                  <a:lnTo>
                    <a:pt x="70373" y="70373"/>
                  </a:lnTo>
                  <a:lnTo>
                    <a:pt x="41034" y="105934"/>
                  </a:lnTo>
                  <a:lnTo>
                    <a:pt x="18881" y="146750"/>
                  </a:lnTo>
                  <a:lnTo>
                    <a:pt x="4881" y="191855"/>
                  </a:lnTo>
                  <a:lnTo>
                    <a:pt x="0" y="240284"/>
                  </a:lnTo>
                  <a:lnTo>
                    <a:pt x="0" y="1201420"/>
                  </a:lnTo>
                  <a:lnTo>
                    <a:pt x="4881" y="1249848"/>
                  </a:lnTo>
                  <a:lnTo>
                    <a:pt x="18881" y="1294953"/>
                  </a:lnTo>
                  <a:lnTo>
                    <a:pt x="41034" y="1335769"/>
                  </a:lnTo>
                  <a:lnTo>
                    <a:pt x="70373" y="1371330"/>
                  </a:lnTo>
                  <a:lnTo>
                    <a:pt x="105934" y="1400669"/>
                  </a:lnTo>
                  <a:lnTo>
                    <a:pt x="146750" y="1422822"/>
                  </a:lnTo>
                  <a:lnTo>
                    <a:pt x="191855" y="1436822"/>
                  </a:lnTo>
                  <a:lnTo>
                    <a:pt x="240283" y="1441703"/>
                  </a:lnTo>
                  <a:lnTo>
                    <a:pt x="1562607" y="1441703"/>
                  </a:lnTo>
                  <a:lnTo>
                    <a:pt x="1611036" y="1436822"/>
                  </a:lnTo>
                  <a:lnTo>
                    <a:pt x="1656141" y="1422822"/>
                  </a:lnTo>
                  <a:lnTo>
                    <a:pt x="1696957" y="1400669"/>
                  </a:lnTo>
                  <a:lnTo>
                    <a:pt x="1732518" y="1371330"/>
                  </a:lnTo>
                  <a:lnTo>
                    <a:pt x="1761857" y="1335769"/>
                  </a:lnTo>
                  <a:lnTo>
                    <a:pt x="1784010" y="1294953"/>
                  </a:lnTo>
                  <a:lnTo>
                    <a:pt x="1798010" y="1249848"/>
                  </a:lnTo>
                  <a:lnTo>
                    <a:pt x="1802891" y="1201420"/>
                  </a:lnTo>
                  <a:lnTo>
                    <a:pt x="1802891" y="240284"/>
                  </a:lnTo>
                  <a:lnTo>
                    <a:pt x="1798010" y="191855"/>
                  </a:lnTo>
                  <a:lnTo>
                    <a:pt x="1784010" y="146750"/>
                  </a:lnTo>
                  <a:lnTo>
                    <a:pt x="1761857" y="105934"/>
                  </a:lnTo>
                  <a:lnTo>
                    <a:pt x="1732518" y="70373"/>
                  </a:lnTo>
                  <a:lnTo>
                    <a:pt x="1696957" y="41034"/>
                  </a:lnTo>
                  <a:lnTo>
                    <a:pt x="1656141" y="18881"/>
                  </a:lnTo>
                  <a:lnTo>
                    <a:pt x="1611036" y="4881"/>
                  </a:lnTo>
                  <a:lnTo>
                    <a:pt x="1562607" y="0"/>
                  </a:lnTo>
                  <a:close/>
                </a:path>
              </a:pathLst>
            </a:custGeom>
            <a:solidFill>
              <a:srgbClr val="6F2F9F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00643" y="2612135"/>
              <a:ext cx="1803400" cy="1442085"/>
            </a:xfrm>
            <a:custGeom>
              <a:avLst/>
              <a:gdLst/>
              <a:ahLst/>
              <a:cxnLst/>
              <a:rect l="l" t="t" r="r" b="b"/>
              <a:pathLst>
                <a:path w="1803400" h="1442085">
                  <a:moveTo>
                    <a:pt x="0" y="240284"/>
                  </a:moveTo>
                  <a:lnTo>
                    <a:pt x="4881" y="191855"/>
                  </a:lnTo>
                  <a:lnTo>
                    <a:pt x="18881" y="146750"/>
                  </a:lnTo>
                  <a:lnTo>
                    <a:pt x="41034" y="105934"/>
                  </a:lnTo>
                  <a:lnTo>
                    <a:pt x="70373" y="70373"/>
                  </a:lnTo>
                  <a:lnTo>
                    <a:pt x="105934" y="41034"/>
                  </a:lnTo>
                  <a:lnTo>
                    <a:pt x="146750" y="18881"/>
                  </a:lnTo>
                  <a:lnTo>
                    <a:pt x="191855" y="4881"/>
                  </a:lnTo>
                  <a:lnTo>
                    <a:pt x="240283" y="0"/>
                  </a:lnTo>
                  <a:lnTo>
                    <a:pt x="1562607" y="0"/>
                  </a:lnTo>
                  <a:lnTo>
                    <a:pt x="1611036" y="4881"/>
                  </a:lnTo>
                  <a:lnTo>
                    <a:pt x="1656141" y="18881"/>
                  </a:lnTo>
                  <a:lnTo>
                    <a:pt x="1696957" y="41034"/>
                  </a:lnTo>
                  <a:lnTo>
                    <a:pt x="1732518" y="70373"/>
                  </a:lnTo>
                  <a:lnTo>
                    <a:pt x="1761857" y="105934"/>
                  </a:lnTo>
                  <a:lnTo>
                    <a:pt x="1784010" y="146750"/>
                  </a:lnTo>
                  <a:lnTo>
                    <a:pt x="1798010" y="191855"/>
                  </a:lnTo>
                  <a:lnTo>
                    <a:pt x="1802891" y="240284"/>
                  </a:lnTo>
                  <a:lnTo>
                    <a:pt x="1802891" y="1201420"/>
                  </a:lnTo>
                  <a:lnTo>
                    <a:pt x="1798010" y="1249848"/>
                  </a:lnTo>
                  <a:lnTo>
                    <a:pt x="1784010" y="1294953"/>
                  </a:lnTo>
                  <a:lnTo>
                    <a:pt x="1761857" y="1335769"/>
                  </a:lnTo>
                  <a:lnTo>
                    <a:pt x="1732518" y="1371330"/>
                  </a:lnTo>
                  <a:lnTo>
                    <a:pt x="1696957" y="1400669"/>
                  </a:lnTo>
                  <a:lnTo>
                    <a:pt x="1656141" y="1422822"/>
                  </a:lnTo>
                  <a:lnTo>
                    <a:pt x="1611036" y="1436822"/>
                  </a:lnTo>
                  <a:lnTo>
                    <a:pt x="1562607" y="1441703"/>
                  </a:lnTo>
                  <a:lnTo>
                    <a:pt x="240283" y="1441703"/>
                  </a:lnTo>
                  <a:lnTo>
                    <a:pt x="191855" y="1436822"/>
                  </a:lnTo>
                  <a:lnTo>
                    <a:pt x="146750" y="1422822"/>
                  </a:lnTo>
                  <a:lnTo>
                    <a:pt x="105934" y="1400669"/>
                  </a:lnTo>
                  <a:lnTo>
                    <a:pt x="70373" y="1371330"/>
                  </a:lnTo>
                  <a:lnTo>
                    <a:pt x="41034" y="1335769"/>
                  </a:lnTo>
                  <a:lnTo>
                    <a:pt x="18881" y="1294953"/>
                  </a:lnTo>
                  <a:lnTo>
                    <a:pt x="4881" y="1249848"/>
                  </a:lnTo>
                  <a:lnTo>
                    <a:pt x="0" y="1201420"/>
                  </a:lnTo>
                  <a:lnTo>
                    <a:pt x="0" y="240284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502142" y="2775331"/>
            <a:ext cx="120269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2550" marR="76835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6F2F9F"/>
                </a:solidFill>
                <a:latin typeface="Calibri"/>
                <a:cs typeface="Calibri"/>
              </a:rPr>
              <a:t>LANCER</a:t>
            </a:r>
            <a:r>
              <a:rPr sz="1400" b="1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6F2F9F"/>
                </a:solidFill>
                <a:latin typeface="Calibri"/>
                <a:cs typeface="Calibri"/>
              </a:rPr>
              <a:t>et/ou RATTRAPER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Il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PHASE</a:t>
            </a:r>
            <a:endParaRPr sz="14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D’ENVOL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333426" y="2604198"/>
            <a:ext cx="1729105" cy="1457960"/>
            <a:chOff x="6333426" y="2604198"/>
            <a:chExt cx="1729105" cy="1457960"/>
          </a:xfrm>
        </p:grpSpPr>
        <p:sp>
          <p:nvSpPr>
            <p:cNvPr id="19" name="object 19"/>
            <p:cNvSpPr/>
            <p:nvPr/>
          </p:nvSpPr>
          <p:spPr>
            <a:xfrm>
              <a:off x="6341364" y="2612135"/>
              <a:ext cx="1713230" cy="1442085"/>
            </a:xfrm>
            <a:custGeom>
              <a:avLst/>
              <a:gdLst/>
              <a:ahLst/>
              <a:cxnLst/>
              <a:rect l="l" t="t" r="r" b="b"/>
              <a:pathLst>
                <a:path w="1713229" h="1442085">
                  <a:moveTo>
                    <a:pt x="1472691" y="0"/>
                  </a:moveTo>
                  <a:lnTo>
                    <a:pt x="240284" y="0"/>
                  </a:lnTo>
                  <a:lnTo>
                    <a:pt x="191855" y="4881"/>
                  </a:lnTo>
                  <a:lnTo>
                    <a:pt x="146750" y="18881"/>
                  </a:lnTo>
                  <a:lnTo>
                    <a:pt x="105934" y="41034"/>
                  </a:lnTo>
                  <a:lnTo>
                    <a:pt x="70373" y="70373"/>
                  </a:lnTo>
                  <a:lnTo>
                    <a:pt x="41034" y="105934"/>
                  </a:lnTo>
                  <a:lnTo>
                    <a:pt x="18881" y="146750"/>
                  </a:lnTo>
                  <a:lnTo>
                    <a:pt x="4881" y="191855"/>
                  </a:lnTo>
                  <a:lnTo>
                    <a:pt x="0" y="240284"/>
                  </a:lnTo>
                  <a:lnTo>
                    <a:pt x="0" y="1201420"/>
                  </a:lnTo>
                  <a:lnTo>
                    <a:pt x="4881" y="1249848"/>
                  </a:lnTo>
                  <a:lnTo>
                    <a:pt x="18881" y="1294953"/>
                  </a:lnTo>
                  <a:lnTo>
                    <a:pt x="41034" y="1335769"/>
                  </a:lnTo>
                  <a:lnTo>
                    <a:pt x="70373" y="1371330"/>
                  </a:lnTo>
                  <a:lnTo>
                    <a:pt x="105934" y="1400669"/>
                  </a:lnTo>
                  <a:lnTo>
                    <a:pt x="146750" y="1422822"/>
                  </a:lnTo>
                  <a:lnTo>
                    <a:pt x="191855" y="1436822"/>
                  </a:lnTo>
                  <a:lnTo>
                    <a:pt x="240284" y="1441703"/>
                  </a:lnTo>
                  <a:lnTo>
                    <a:pt x="1472691" y="1441703"/>
                  </a:lnTo>
                  <a:lnTo>
                    <a:pt x="1521120" y="1436822"/>
                  </a:lnTo>
                  <a:lnTo>
                    <a:pt x="1566225" y="1422822"/>
                  </a:lnTo>
                  <a:lnTo>
                    <a:pt x="1607041" y="1400669"/>
                  </a:lnTo>
                  <a:lnTo>
                    <a:pt x="1642602" y="1371330"/>
                  </a:lnTo>
                  <a:lnTo>
                    <a:pt x="1671941" y="1335769"/>
                  </a:lnTo>
                  <a:lnTo>
                    <a:pt x="1694094" y="1294953"/>
                  </a:lnTo>
                  <a:lnTo>
                    <a:pt x="1708094" y="1249848"/>
                  </a:lnTo>
                  <a:lnTo>
                    <a:pt x="1712976" y="1201420"/>
                  </a:lnTo>
                  <a:lnTo>
                    <a:pt x="1712976" y="240284"/>
                  </a:lnTo>
                  <a:lnTo>
                    <a:pt x="1708094" y="191855"/>
                  </a:lnTo>
                  <a:lnTo>
                    <a:pt x="1694094" y="146750"/>
                  </a:lnTo>
                  <a:lnTo>
                    <a:pt x="1671941" y="105934"/>
                  </a:lnTo>
                  <a:lnTo>
                    <a:pt x="1642602" y="70373"/>
                  </a:lnTo>
                  <a:lnTo>
                    <a:pt x="1607041" y="41034"/>
                  </a:lnTo>
                  <a:lnTo>
                    <a:pt x="1566225" y="18881"/>
                  </a:lnTo>
                  <a:lnTo>
                    <a:pt x="1521120" y="4881"/>
                  </a:lnTo>
                  <a:lnTo>
                    <a:pt x="1472691" y="0"/>
                  </a:lnTo>
                  <a:close/>
                </a:path>
              </a:pathLst>
            </a:custGeom>
            <a:solidFill>
              <a:srgbClr val="6F2F9F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341364" y="2612135"/>
              <a:ext cx="1713230" cy="1442085"/>
            </a:xfrm>
            <a:custGeom>
              <a:avLst/>
              <a:gdLst/>
              <a:ahLst/>
              <a:cxnLst/>
              <a:rect l="l" t="t" r="r" b="b"/>
              <a:pathLst>
                <a:path w="1713229" h="1442085">
                  <a:moveTo>
                    <a:pt x="0" y="240284"/>
                  </a:moveTo>
                  <a:lnTo>
                    <a:pt x="4881" y="191855"/>
                  </a:lnTo>
                  <a:lnTo>
                    <a:pt x="18881" y="146750"/>
                  </a:lnTo>
                  <a:lnTo>
                    <a:pt x="41034" y="105934"/>
                  </a:lnTo>
                  <a:lnTo>
                    <a:pt x="70373" y="70373"/>
                  </a:lnTo>
                  <a:lnTo>
                    <a:pt x="105934" y="41034"/>
                  </a:lnTo>
                  <a:lnTo>
                    <a:pt x="146750" y="18881"/>
                  </a:lnTo>
                  <a:lnTo>
                    <a:pt x="191855" y="4881"/>
                  </a:lnTo>
                  <a:lnTo>
                    <a:pt x="240284" y="0"/>
                  </a:lnTo>
                  <a:lnTo>
                    <a:pt x="1472691" y="0"/>
                  </a:lnTo>
                  <a:lnTo>
                    <a:pt x="1521120" y="4881"/>
                  </a:lnTo>
                  <a:lnTo>
                    <a:pt x="1566225" y="18881"/>
                  </a:lnTo>
                  <a:lnTo>
                    <a:pt x="1607041" y="41034"/>
                  </a:lnTo>
                  <a:lnTo>
                    <a:pt x="1642602" y="70373"/>
                  </a:lnTo>
                  <a:lnTo>
                    <a:pt x="1671941" y="105934"/>
                  </a:lnTo>
                  <a:lnTo>
                    <a:pt x="1694094" y="146750"/>
                  </a:lnTo>
                  <a:lnTo>
                    <a:pt x="1708094" y="191855"/>
                  </a:lnTo>
                  <a:lnTo>
                    <a:pt x="1712976" y="240284"/>
                  </a:lnTo>
                  <a:lnTo>
                    <a:pt x="1712976" y="1201420"/>
                  </a:lnTo>
                  <a:lnTo>
                    <a:pt x="1708094" y="1249848"/>
                  </a:lnTo>
                  <a:lnTo>
                    <a:pt x="1694094" y="1294953"/>
                  </a:lnTo>
                  <a:lnTo>
                    <a:pt x="1671941" y="1335769"/>
                  </a:lnTo>
                  <a:lnTo>
                    <a:pt x="1642602" y="1371330"/>
                  </a:lnTo>
                  <a:lnTo>
                    <a:pt x="1607041" y="1400669"/>
                  </a:lnTo>
                  <a:lnTo>
                    <a:pt x="1566225" y="1422822"/>
                  </a:lnTo>
                  <a:lnTo>
                    <a:pt x="1521120" y="1436822"/>
                  </a:lnTo>
                  <a:lnTo>
                    <a:pt x="1472691" y="1441703"/>
                  </a:lnTo>
                  <a:lnTo>
                    <a:pt x="240284" y="1441703"/>
                  </a:lnTo>
                  <a:lnTo>
                    <a:pt x="191855" y="1436822"/>
                  </a:lnTo>
                  <a:lnTo>
                    <a:pt x="146750" y="1422822"/>
                  </a:lnTo>
                  <a:lnTo>
                    <a:pt x="105934" y="1400669"/>
                  </a:lnTo>
                  <a:lnTo>
                    <a:pt x="70373" y="1371330"/>
                  </a:lnTo>
                  <a:lnTo>
                    <a:pt x="41034" y="1335769"/>
                  </a:lnTo>
                  <a:lnTo>
                    <a:pt x="18881" y="1294953"/>
                  </a:lnTo>
                  <a:lnTo>
                    <a:pt x="4881" y="1249848"/>
                  </a:lnTo>
                  <a:lnTo>
                    <a:pt x="0" y="1201420"/>
                  </a:lnTo>
                  <a:lnTo>
                    <a:pt x="0" y="240284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543802" y="2561970"/>
            <a:ext cx="1310005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6F2F9F"/>
                </a:solidFill>
                <a:latin typeface="Calibri"/>
                <a:cs typeface="Calibri"/>
              </a:rPr>
              <a:t>Eléments ACCOMPAGNES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MANIPULE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V</a:t>
            </a:r>
            <a:endParaRPr sz="1400">
              <a:latin typeface="Calibri"/>
              <a:cs typeface="Calibri"/>
            </a:endParaRPr>
          </a:p>
          <a:p>
            <a:pPr marL="18415" marR="11430"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l’aide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réaliser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10" dirty="0">
                <a:latin typeface="Calibri"/>
                <a:cs typeface="Calibri"/>
              </a:rPr>
              <a:t> élément acrobatique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222686" y="2604198"/>
            <a:ext cx="1846580" cy="1457960"/>
            <a:chOff x="4222686" y="2604198"/>
            <a:chExt cx="1846580" cy="1457960"/>
          </a:xfrm>
        </p:grpSpPr>
        <p:sp>
          <p:nvSpPr>
            <p:cNvPr id="23" name="object 23"/>
            <p:cNvSpPr/>
            <p:nvPr/>
          </p:nvSpPr>
          <p:spPr>
            <a:xfrm>
              <a:off x="4230623" y="2612135"/>
              <a:ext cx="1830705" cy="1442085"/>
            </a:xfrm>
            <a:custGeom>
              <a:avLst/>
              <a:gdLst/>
              <a:ahLst/>
              <a:cxnLst/>
              <a:rect l="l" t="t" r="r" b="b"/>
              <a:pathLst>
                <a:path w="1830704" h="1442085">
                  <a:moveTo>
                    <a:pt x="1590039" y="0"/>
                  </a:moveTo>
                  <a:lnTo>
                    <a:pt x="240284" y="0"/>
                  </a:lnTo>
                  <a:lnTo>
                    <a:pt x="191855" y="4881"/>
                  </a:lnTo>
                  <a:lnTo>
                    <a:pt x="146750" y="18881"/>
                  </a:lnTo>
                  <a:lnTo>
                    <a:pt x="105934" y="41034"/>
                  </a:lnTo>
                  <a:lnTo>
                    <a:pt x="70373" y="70373"/>
                  </a:lnTo>
                  <a:lnTo>
                    <a:pt x="41034" y="105934"/>
                  </a:lnTo>
                  <a:lnTo>
                    <a:pt x="18881" y="146750"/>
                  </a:lnTo>
                  <a:lnTo>
                    <a:pt x="4881" y="191855"/>
                  </a:lnTo>
                  <a:lnTo>
                    <a:pt x="0" y="240284"/>
                  </a:lnTo>
                  <a:lnTo>
                    <a:pt x="0" y="1201420"/>
                  </a:lnTo>
                  <a:lnTo>
                    <a:pt x="4881" y="1249848"/>
                  </a:lnTo>
                  <a:lnTo>
                    <a:pt x="18881" y="1294953"/>
                  </a:lnTo>
                  <a:lnTo>
                    <a:pt x="41034" y="1335769"/>
                  </a:lnTo>
                  <a:lnTo>
                    <a:pt x="70373" y="1371330"/>
                  </a:lnTo>
                  <a:lnTo>
                    <a:pt x="105934" y="1400669"/>
                  </a:lnTo>
                  <a:lnTo>
                    <a:pt x="146750" y="1422822"/>
                  </a:lnTo>
                  <a:lnTo>
                    <a:pt x="191855" y="1436822"/>
                  </a:lnTo>
                  <a:lnTo>
                    <a:pt x="240284" y="1441703"/>
                  </a:lnTo>
                  <a:lnTo>
                    <a:pt x="1590039" y="1441703"/>
                  </a:lnTo>
                  <a:lnTo>
                    <a:pt x="1638468" y="1436822"/>
                  </a:lnTo>
                  <a:lnTo>
                    <a:pt x="1683573" y="1422822"/>
                  </a:lnTo>
                  <a:lnTo>
                    <a:pt x="1724389" y="1400669"/>
                  </a:lnTo>
                  <a:lnTo>
                    <a:pt x="1759950" y="1371330"/>
                  </a:lnTo>
                  <a:lnTo>
                    <a:pt x="1789289" y="1335769"/>
                  </a:lnTo>
                  <a:lnTo>
                    <a:pt x="1811442" y="1294953"/>
                  </a:lnTo>
                  <a:lnTo>
                    <a:pt x="1825442" y="1249848"/>
                  </a:lnTo>
                  <a:lnTo>
                    <a:pt x="1830324" y="1201420"/>
                  </a:lnTo>
                  <a:lnTo>
                    <a:pt x="1830324" y="240284"/>
                  </a:lnTo>
                  <a:lnTo>
                    <a:pt x="1825442" y="191855"/>
                  </a:lnTo>
                  <a:lnTo>
                    <a:pt x="1811442" y="146750"/>
                  </a:lnTo>
                  <a:lnTo>
                    <a:pt x="1789289" y="105934"/>
                  </a:lnTo>
                  <a:lnTo>
                    <a:pt x="1759950" y="70373"/>
                  </a:lnTo>
                  <a:lnTo>
                    <a:pt x="1724389" y="41034"/>
                  </a:lnTo>
                  <a:lnTo>
                    <a:pt x="1683573" y="18881"/>
                  </a:lnTo>
                  <a:lnTo>
                    <a:pt x="1638468" y="4881"/>
                  </a:lnTo>
                  <a:lnTo>
                    <a:pt x="1590039" y="0"/>
                  </a:lnTo>
                  <a:close/>
                </a:path>
              </a:pathLst>
            </a:custGeom>
            <a:solidFill>
              <a:srgbClr val="92D050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230623" y="2612135"/>
              <a:ext cx="1830705" cy="1442085"/>
            </a:xfrm>
            <a:custGeom>
              <a:avLst/>
              <a:gdLst/>
              <a:ahLst/>
              <a:cxnLst/>
              <a:rect l="l" t="t" r="r" b="b"/>
              <a:pathLst>
                <a:path w="1830704" h="1442085">
                  <a:moveTo>
                    <a:pt x="0" y="240284"/>
                  </a:moveTo>
                  <a:lnTo>
                    <a:pt x="4881" y="191855"/>
                  </a:lnTo>
                  <a:lnTo>
                    <a:pt x="18881" y="146750"/>
                  </a:lnTo>
                  <a:lnTo>
                    <a:pt x="41034" y="105934"/>
                  </a:lnTo>
                  <a:lnTo>
                    <a:pt x="70373" y="70373"/>
                  </a:lnTo>
                  <a:lnTo>
                    <a:pt x="105934" y="41034"/>
                  </a:lnTo>
                  <a:lnTo>
                    <a:pt x="146750" y="18881"/>
                  </a:lnTo>
                  <a:lnTo>
                    <a:pt x="191855" y="4881"/>
                  </a:lnTo>
                  <a:lnTo>
                    <a:pt x="240284" y="0"/>
                  </a:lnTo>
                  <a:lnTo>
                    <a:pt x="1590039" y="0"/>
                  </a:lnTo>
                  <a:lnTo>
                    <a:pt x="1638468" y="4881"/>
                  </a:lnTo>
                  <a:lnTo>
                    <a:pt x="1683573" y="18881"/>
                  </a:lnTo>
                  <a:lnTo>
                    <a:pt x="1724389" y="41034"/>
                  </a:lnTo>
                  <a:lnTo>
                    <a:pt x="1759950" y="70373"/>
                  </a:lnTo>
                  <a:lnTo>
                    <a:pt x="1789289" y="105934"/>
                  </a:lnTo>
                  <a:lnTo>
                    <a:pt x="1811442" y="146750"/>
                  </a:lnTo>
                  <a:lnTo>
                    <a:pt x="1825442" y="191855"/>
                  </a:lnTo>
                  <a:lnTo>
                    <a:pt x="1830324" y="240284"/>
                  </a:lnTo>
                  <a:lnTo>
                    <a:pt x="1830324" y="1201420"/>
                  </a:lnTo>
                  <a:lnTo>
                    <a:pt x="1825442" y="1249848"/>
                  </a:lnTo>
                  <a:lnTo>
                    <a:pt x="1811442" y="1294953"/>
                  </a:lnTo>
                  <a:lnTo>
                    <a:pt x="1789289" y="1335769"/>
                  </a:lnTo>
                  <a:lnTo>
                    <a:pt x="1759950" y="1371330"/>
                  </a:lnTo>
                  <a:lnTo>
                    <a:pt x="1724389" y="1400669"/>
                  </a:lnTo>
                  <a:lnTo>
                    <a:pt x="1683573" y="1422822"/>
                  </a:lnTo>
                  <a:lnTo>
                    <a:pt x="1638468" y="1436822"/>
                  </a:lnTo>
                  <a:lnTo>
                    <a:pt x="1590039" y="1441703"/>
                  </a:lnTo>
                  <a:lnTo>
                    <a:pt x="240284" y="1441703"/>
                  </a:lnTo>
                  <a:lnTo>
                    <a:pt x="191855" y="1436822"/>
                  </a:lnTo>
                  <a:lnTo>
                    <a:pt x="146750" y="1422822"/>
                  </a:lnTo>
                  <a:lnTo>
                    <a:pt x="105934" y="1400669"/>
                  </a:lnTo>
                  <a:lnTo>
                    <a:pt x="70373" y="1371330"/>
                  </a:lnTo>
                  <a:lnTo>
                    <a:pt x="41034" y="1335769"/>
                  </a:lnTo>
                  <a:lnTo>
                    <a:pt x="18881" y="1294953"/>
                  </a:lnTo>
                  <a:lnTo>
                    <a:pt x="4881" y="1249848"/>
                  </a:lnTo>
                  <a:lnTo>
                    <a:pt x="0" y="1201420"/>
                  </a:lnTo>
                  <a:lnTo>
                    <a:pt x="0" y="240284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453509" y="2744851"/>
            <a:ext cx="1385570" cy="1156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7DC492"/>
                </a:solidFill>
                <a:latin typeface="Calibri"/>
                <a:cs typeface="Calibri"/>
              </a:rPr>
              <a:t>MOBILES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latin typeface="Calibri"/>
                <a:cs typeface="Calibri"/>
              </a:rPr>
              <a:t>Pyramides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STATIQUES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qui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SE </a:t>
            </a:r>
            <a:r>
              <a:rPr sz="1200" b="1" spc="-10" dirty="0">
                <a:latin typeface="Calibri"/>
                <a:cs typeface="Calibri"/>
              </a:rPr>
              <a:t>DEPLACENT</a:t>
            </a:r>
            <a:endParaRPr sz="1200">
              <a:latin typeface="Calibri"/>
              <a:cs typeface="Calibri"/>
            </a:endParaRPr>
          </a:p>
          <a:p>
            <a:pPr marL="19685" marR="14604" algn="ctr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et/ou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comportent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ELEMENTS</a:t>
            </a:r>
            <a:r>
              <a:rPr sz="1200" b="1" spc="-25" dirty="0">
                <a:latin typeface="Calibri"/>
                <a:cs typeface="Calibri"/>
              </a:rPr>
              <a:t> EN </a:t>
            </a:r>
            <a:r>
              <a:rPr sz="1200" b="1" spc="-10" dirty="0">
                <a:latin typeface="Calibri"/>
                <a:cs typeface="Calibri"/>
              </a:rPr>
              <a:t>MOUVEMENT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333426" y="1232598"/>
            <a:ext cx="5557520" cy="1214120"/>
            <a:chOff x="6333426" y="1232598"/>
            <a:chExt cx="5557520" cy="1214120"/>
          </a:xfrm>
        </p:grpSpPr>
        <p:sp>
          <p:nvSpPr>
            <p:cNvPr id="27" name="object 27"/>
            <p:cNvSpPr/>
            <p:nvPr/>
          </p:nvSpPr>
          <p:spPr>
            <a:xfrm>
              <a:off x="6341364" y="1240536"/>
              <a:ext cx="5541645" cy="1198245"/>
            </a:xfrm>
            <a:custGeom>
              <a:avLst/>
              <a:gdLst/>
              <a:ahLst/>
              <a:cxnLst/>
              <a:rect l="l" t="t" r="r" b="b"/>
              <a:pathLst>
                <a:path w="5541645" h="1198245">
                  <a:moveTo>
                    <a:pt x="5341620" y="0"/>
                  </a:moveTo>
                  <a:lnTo>
                    <a:pt x="199643" y="0"/>
                  </a:lnTo>
                  <a:lnTo>
                    <a:pt x="153875" y="5274"/>
                  </a:lnTo>
                  <a:lnTo>
                    <a:pt x="111856" y="20296"/>
                  </a:lnTo>
                  <a:lnTo>
                    <a:pt x="74787" y="43867"/>
                  </a:lnTo>
                  <a:lnTo>
                    <a:pt x="43867" y="74787"/>
                  </a:lnTo>
                  <a:lnTo>
                    <a:pt x="20296" y="111856"/>
                  </a:lnTo>
                  <a:lnTo>
                    <a:pt x="5274" y="153875"/>
                  </a:lnTo>
                  <a:lnTo>
                    <a:pt x="0" y="199643"/>
                  </a:lnTo>
                  <a:lnTo>
                    <a:pt x="0" y="998219"/>
                  </a:lnTo>
                  <a:lnTo>
                    <a:pt x="5274" y="1043988"/>
                  </a:lnTo>
                  <a:lnTo>
                    <a:pt x="20296" y="1086007"/>
                  </a:lnTo>
                  <a:lnTo>
                    <a:pt x="43867" y="1123076"/>
                  </a:lnTo>
                  <a:lnTo>
                    <a:pt x="74787" y="1153996"/>
                  </a:lnTo>
                  <a:lnTo>
                    <a:pt x="111856" y="1177567"/>
                  </a:lnTo>
                  <a:lnTo>
                    <a:pt x="153875" y="1192589"/>
                  </a:lnTo>
                  <a:lnTo>
                    <a:pt x="199643" y="1197864"/>
                  </a:lnTo>
                  <a:lnTo>
                    <a:pt x="5341620" y="1197864"/>
                  </a:lnTo>
                  <a:lnTo>
                    <a:pt x="5387388" y="1192589"/>
                  </a:lnTo>
                  <a:lnTo>
                    <a:pt x="5429407" y="1177567"/>
                  </a:lnTo>
                  <a:lnTo>
                    <a:pt x="5466476" y="1153996"/>
                  </a:lnTo>
                  <a:lnTo>
                    <a:pt x="5497396" y="1123076"/>
                  </a:lnTo>
                  <a:lnTo>
                    <a:pt x="5520967" y="1086007"/>
                  </a:lnTo>
                  <a:lnTo>
                    <a:pt x="5535989" y="1043988"/>
                  </a:lnTo>
                  <a:lnTo>
                    <a:pt x="5541264" y="998219"/>
                  </a:lnTo>
                  <a:lnTo>
                    <a:pt x="5541264" y="199643"/>
                  </a:lnTo>
                  <a:lnTo>
                    <a:pt x="5535989" y="153875"/>
                  </a:lnTo>
                  <a:lnTo>
                    <a:pt x="5520967" y="111856"/>
                  </a:lnTo>
                  <a:lnTo>
                    <a:pt x="5497396" y="74787"/>
                  </a:lnTo>
                  <a:lnTo>
                    <a:pt x="5466476" y="43867"/>
                  </a:lnTo>
                  <a:lnTo>
                    <a:pt x="5429407" y="20296"/>
                  </a:lnTo>
                  <a:lnTo>
                    <a:pt x="5387388" y="5274"/>
                  </a:lnTo>
                  <a:lnTo>
                    <a:pt x="5341620" y="0"/>
                  </a:lnTo>
                  <a:close/>
                </a:path>
              </a:pathLst>
            </a:custGeom>
            <a:solidFill>
              <a:srgbClr val="6F2F9F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41364" y="1240536"/>
              <a:ext cx="5541645" cy="1198245"/>
            </a:xfrm>
            <a:custGeom>
              <a:avLst/>
              <a:gdLst/>
              <a:ahLst/>
              <a:cxnLst/>
              <a:rect l="l" t="t" r="r" b="b"/>
              <a:pathLst>
                <a:path w="5541645" h="1198245">
                  <a:moveTo>
                    <a:pt x="0" y="199643"/>
                  </a:moveTo>
                  <a:lnTo>
                    <a:pt x="5274" y="153875"/>
                  </a:lnTo>
                  <a:lnTo>
                    <a:pt x="20296" y="111856"/>
                  </a:lnTo>
                  <a:lnTo>
                    <a:pt x="43867" y="74787"/>
                  </a:lnTo>
                  <a:lnTo>
                    <a:pt x="74787" y="43867"/>
                  </a:lnTo>
                  <a:lnTo>
                    <a:pt x="111856" y="20296"/>
                  </a:lnTo>
                  <a:lnTo>
                    <a:pt x="153875" y="5274"/>
                  </a:lnTo>
                  <a:lnTo>
                    <a:pt x="199643" y="0"/>
                  </a:lnTo>
                  <a:lnTo>
                    <a:pt x="5341620" y="0"/>
                  </a:lnTo>
                  <a:lnTo>
                    <a:pt x="5387388" y="5274"/>
                  </a:lnTo>
                  <a:lnTo>
                    <a:pt x="5429407" y="20296"/>
                  </a:lnTo>
                  <a:lnTo>
                    <a:pt x="5466476" y="43867"/>
                  </a:lnTo>
                  <a:lnTo>
                    <a:pt x="5497396" y="74787"/>
                  </a:lnTo>
                  <a:lnTo>
                    <a:pt x="5520967" y="111856"/>
                  </a:lnTo>
                  <a:lnTo>
                    <a:pt x="5535989" y="153875"/>
                  </a:lnTo>
                  <a:lnTo>
                    <a:pt x="5541264" y="199643"/>
                  </a:lnTo>
                  <a:lnTo>
                    <a:pt x="5541264" y="998219"/>
                  </a:lnTo>
                  <a:lnTo>
                    <a:pt x="5535989" y="1043988"/>
                  </a:lnTo>
                  <a:lnTo>
                    <a:pt x="5520967" y="1086007"/>
                  </a:lnTo>
                  <a:lnTo>
                    <a:pt x="5497396" y="1123076"/>
                  </a:lnTo>
                  <a:lnTo>
                    <a:pt x="5466476" y="1153996"/>
                  </a:lnTo>
                  <a:lnTo>
                    <a:pt x="5429407" y="1177567"/>
                  </a:lnTo>
                  <a:lnTo>
                    <a:pt x="5387388" y="1192589"/>
                  </a:lnTo>
                  <a:lnTo>
                    <a:pt x="5341620" y="1197864"/>
                  </a:lnTo>
                  <a:lnTo>
                    <a:pt x="199643" y="1197864"/>
                  </a:lnTo>
                  <a:lnTo>
                    <a:pt x="153875" y="1192589"/>
                  </a:lnTo>
                  <a:lnTo>
                    <a:pt x="111856" y="1177567"/>
                  </a:lnTo>
                  <a:lnTo>
                    <a:pt x="74787" y="1153996"/>
                  </a:lnTo>
                  <a:lnTo>
                    <a:pt x="43867" y="1123076"/>
                  </a:lnTo>
                  <a:lnTo>
                    <a:pt x="20296" y="1086007"/>
                  </a:lnTo>
                  <a:lnTo>
                    <a:pt x="5274" y="1043988"/>
                  </a:lnTo>
                  <a:lnTo>
                    <a:pt x="0" y="998219"/>
                  </a:lnTo>
                  <a:lnTo>
                    <a:pt x="0" y="199643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660006" y="1476247"/>
            <a:ext cx="4999355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509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6F2F9F"/>
                </a:solidFill>
                <a:latin typeface="Calibri"/>
                <a:cs typeface="Calibri"/>
              </a:rPr>
              <a:t>Les</a:t>
            </a:r>
            <a:r>
              <a:rPr sz="1800" b="1" spc="-5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6F2F9F"/>
                </a:solidFill>
                <a:latin typeface="Calibri"/>
                <a:cs typeface="Calibri"/>
              </a:rPr>
              <a:t>pyramides</a:t>
            </a:r>
            <a:r>
              <a:rPr sz="1800" b="1" spc="-5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6F2F9F"/>
                </a:solidFill>
                <a:latin typeface="Calibri"/>
                <a:cs typeface="Calibri"/>
              </a:rPr>
              <a:t>DYNAMIQUES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400" b="1" dirty="0">
                <a:latin typeface="Calibri"/>
                <a:cs typeface="Calibri"/>
              </a:rPr>
              <a:t>MOUVEMENTS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ACROBATIQUES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plusieurs,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stabilisent </a:t>
            </a:r>
            <a:r>
              <a:rPr sz="1400" spc="-20" dirty="0">
                <a:latin typeface="Calibri"/>
                <a:cs typeface="Calibri"/>
              </a:rPr>
              <a:t>pas</a:t>
            </a:r>
            <a:r>
              <a:rPr sz="1400" b="1" spc="-2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80098" y="1232598"/>
            <a:ext cx="5751195" cy="1214120"/>
            <a:chOff x="280098" y="1232598"/>
            <a:chExt cx="5751195" cy="1214120"/>
          </a:xfrm>
        </p:grpSpPr>
        <p:sp>
          <p:nvSpPr>
            <p:cNvPr id="31" name="object 31"/>
            <p:cNvSpPr/>
            <p:nvPr/>
          </p:nvSpPr>
          <p:spPr>
            <a:xfrm>
              <a:off x="288036" y="1240536"/>
              <a:ext cx="5735320" cy="1198245"/>
            </a:xfrm>
            <a:custGeom>
              <a:avLst/>
              <a:gdLst/>
              <a:ahLst/>
              <a:cxnLst/>
              <a:rect l="l" t="t" r="r" b="b"/>
              <a:pathLst>
                <a:path w="5735320" h="1198245">
                  <a:moveTo>
                    <a:pt x="5535168" y="0"/>
                  </a:moveTo>
                  <a:lnTo>
                    <a:pt x="199644" y="0"/>
                  </a:lnTo>
                  <a:lnTo>
                    <a:pt x="153867" y="5274"/>
                  </a:lnTo>
                  <a:lnTo>
                    <a:pt x="111845" y="20296"/>
                  </a:lnTo>
                  <a:lnTo>
                    <a:pt x="74776" y="43867"/>
                  </a:lnTo>
                  <a:lnTo>
                    <a:pt x="43859" y="74787"/>
                  </a:lnTo>
                  <a:lnTo>
                    <a:pt x="20291" y="111856"/>
                  </a:lnTo>
                  <a:lnTo>
                    <a:pt x="5272" y="153875"/>
                  </a:lnTo>
                  <a:lnTo>
                    <a:pt x="0" y="199643"/>
                  </a:lnTo>
                  <a:lnTo>
                    <a:pt x="0" y="998219"/>
                  </a:lnTo>
                  <a:lnTo>
                    <a:pt x="5272" y="1043988"/>
                  </a:lnTo>
                  <a:lnTo>
                    <a:pt x="20291" y="1086007"/>
                  </a:lnTo>
                  <a:lnTo>
                    <a:pt x="43859" y="1123076"/>
                  </a:lnTo>
                  <a:lnTo>
                    <a:pt x="74776" y="1153996"/>
                  </a:lnTo>
                  <a:lnTo>
                    <a:pt x="111845" y="1177567"/>
                  </a:lnTo>
                  <a:lnTo>
                    <a:pt x="153867" y="1192589"/>
                  </a:lnTo>
                  <a:lnTo>
                    <a:pt x="199644" y="1197864"/>
                  </a:lnTo>
                  <a:lnTo>
                    <a:pt x="5535168" y="1197864"/>
                  </a:lnTo>
                  <a:lnTo>
                    <a:pt x="5580936" y="1192589"/>
                  </a:lnTo>
                  <a:lnTo>
                    <a:pt x="5622955" y="1177567"/>
                  </a:lnTo>
                  <a:lnTo>
                    <a:pt x="5660024" y="1153996"/>
                  </a:lnTo>
                  <a:lnTo>
                    <a:pt x="5690944" y="1123076"/>
                  </a:lnTo>
                  <a:lnTo>
                    <a:pt x="5714515" y="1086007"/>
                  </a:lnTo>
                  <a:lnTo>
                    <a:pt x="5729537" y="1043988"/>
                  </a:lnTo>
                  <a:lnTo>
                    <a:pt x="5734812" y="998219"/>
                  </a:lnTo>
                  <a:lnTo>
                    <a:pt x="5734812" y="199643"/>
                  </a:lnTo>
                  <a:lnTo>
                    <a:pt x="5729537" y="153875"/>
                  </a:lnTo>
                  <a:lnTo>
                    <a:pt x="5714515" y="111856"/>
                  </a:lnTo>
                  <a:lnTo>
                    <a:pt x="5690944" y="74787"/>
                  </a:lnTo>
                  <a:lnTo>
                    <a:pt x="5660024" y="43867"/>
                  </a:lnTo>
                  <a:lnTo>
                    <a:pt x="5622955" y="20296"/>
                  </a:lnTo>
                  <a:lnTo>
                    <a:pt x="5580936" y="5274"/>
                  </a:lnTo>
                  <a:lnTo>
                    <a:pt x="5535168" y="0"/>
                  </a:lnTo>
                  <a:close/>
                </a:path>
              </a:pathLst>
            </a:custGeom>
            <a:solidFill>
              <a:srgbClr val="92D050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88036" y="1240536"/>
              <a:ext cx="5735320" cy="1198245"/>
            </a:xfrm>
            <a:custGeom>
              <a:avLst/>
              <a:gdLst/>
              <a:ahLst/>
              <a:cxnLst/>
              <a:rect l="l" t="t" r="r" b="b"/>
              <a:pathLst>
                <a:path w="5735320" h="1198245">
                  <a:moveTo>
                    <a:pt x="0" y="199643"/>
                  </a:moveTo>
                  <a:lnTo>
                    <a:pt x="5272" y="153875"/>
                  </a:lnTo>
                  <a:lnTo>
                    <a:pt x="20291" y="111856"/>
                  </a:lnTo>
                  <a:lnTo>
                    <a:pt x="43859" y="74787"/>
                  </a:lnTo>
                  <a:lnTo>
                    <a:pt x="74776" y="43867"/>
                  </a:lnTo>
                  <a:lnTo>
                    <a:pt x="111845" y="20296"/>
                  </a:lnTo>
                  <a:lnTo>
                    <a:pt x="153867" y="5274"/>
                  </a:lnTo>
                  <a:lnTo>
                    <a:pt x="199644" y="0"/>
                  </a:lnTo>
                  <a:lnTo>
                    <a:pt x="5535168" y="0"/>
                  </a:lnTo>
                  <a:lnTo>
                    <a:pt x="5580936" y="5274"/>
                  </a:lnTo>
                  <a:lnTo>
                    <a:pt x="5622955" y="20296"/>
                  </a:lnTo>
                  <a:lnTo>
                    <a:pt x="5660024" y="43867"/>
                  </a:lnTo>
                  <a:lnTo>
                    <a:pt x="5690944" y="74787"/>
                  </a:lnTo>
                  <a:lnTo>
                    <a:pt x="5714515" y="111856"/>
                  </a:lnTo>
                  <a:lnTo>
                    <a:pt x="5729537" y="153875"/>
                  </a:lnTo>
                  <a:lnTo>
                    <a:pt x="5734812" y="199643"/>
                  </a:lnTo>
                  <a:lnTo>
                    <a:pt x="5734812" y="998219"/>
                  </a:lnTo>
                  <a:lnTo>
                    <a:pt x="5729537" y="1043988"/>
                  </a:lnTo>
                  <a:lnTo>
                    <a:pt x="5714515" y="1086007"/>
                  </a:lnTo>
                  <a:lnTo>
                    <a:pt x="5690944" y="1123076"/>
                  </a:lnTo>
                  <a:lnTo>
                    <a:pt x="5660024" y="1153996"/>
                  </a:lnTo>
                  <a:lnTo>
                    <a:pt x="5622955" y="1177567"/>
                  </a:lnTo>
                  <a:lnTo>
                    <a:pt x="5580936" y="1192589"/>
                  </a:lnTo>
                  <a:lnTo>
                    <a:pt x="5535168" y="1197864"/>
                  </a:lnTo>
                  <a:lnTo>
                    <a:pt x="199644" y="1197864"/>
                  </a:lnTo>
                  <a:lnTo>
                    <a:pt x="153867" y="1192589"/>
                  </a:lnTo>
                  <a:lnTo>
                    <a:pt x="111845" y="1177567"/>
                  </a:lnTo>
                  <a:lnTo>
                    <a:pt x="74776" y="1153996"/>
                  </a:lnTo>
                  <a:lnTo>
                    <a:pt x="43859" y="1123076"/>
                  </a:lnTo>
                  <a:lnTo>
                    <a:pt x="20291" y="1086007"/>
                  </a:lnTo>
                  <a:lnTo>
                    <a:pt x="5272" y="1043988"/>
                  </a:lnTo>
                  <a:lnTo>
                    <a:pt x="0" y="998219"/>
                  </a:lnTo>
                  <a:lnTo>
                    <a:pt x="0" y="199643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980945" y="1461008"/>
            <a:ext cx="2439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7DC492"/>
                </a:solidFill>
              </a:rPr>
              <a:t>Les</a:t>
            </a:r>
            <a:r>
              <a:rPr sz="1800" spc="-50" dirty="0">
                <a:solidFill>
                  <a:srgbClr val="7DC492"/>
                </a:solidFill>
              </a:rPr>
              <a:t> </a:t>
            </a:r>
            <a:r>
              <a:rPr sz="1800" dirty="0">
                <a:solidFill>
                  <a:srgbClr val="7DC492"/>
                </a:solidFill>
              </a:rPr>
              <a:t>pyramides</a:t>
            </a:r>
            <a:r>
              <a:rPr sz="1800" spc="-55" dirty="0">
                <a:solidFill>
                  <a:srgbClr val="7DC492"/>
                </a:solidFill>
              </a:rPr>
              <a:t> </a:t>
            </a:r>
            <a:r>
              <a:rPr sz="1800" spc="-20" dirty="0">
                <a:solidFill>
                  <a:srgbClr val="7DC492"/>
                </a:solidFill>
              </a:rPr>
              <a:t>STATIQUES</a:t>
            </a:r>
            <a:endParaRPr sz="1800"/>
          </a:p>
        </p:txBody>
      </p:sp>
      <p:grpSp>
        <p:nvGrpSpPr>
          <p:cNvPr id="34" name="object 34"/>
          <p:cNvGrpSpPr/>
          <p:nvPr/>
        </p:nvGrpSpPr>
        <p:grpSpPr>
          <a:xfrm>
            <a:off x="1786127" y="1703819"/>
            <a:ext cx="4213225" cy="612140"/>
            <a:chOff x="1786127" y="1703819"/>
            <a:chExt cx="4213225" cy="612140"/>
          </a:xfrm>
        </p:grpSpPr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6127" y="1703819"/>
              <a:ext cx="1882902" cy="39853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6011" y="1917179"/>
              <a:ext cx="2093214" cy="398538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516127" y="1738376"/>
            <a:ext cx="536765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partenaires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RESTENT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0" dirty="0">
                <a:latin typeface="Calibri"/>
                <a:cs typeface="Calibri"/>
              </a:rPr>
              <a:t> CONTACT </a:t>
            </a:r>
            <a:r>
              <a:rPr sz="1400" spc="-10" dirty="0">
                <a:latin typeface="Calibri"/>
                <a:cs typeface="Calibri"/>
              </a:rPr>
              <a:t>durant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réalisation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l’élément.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finalisées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MAINTIEN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secondes.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39534" y="295338"/>
            <a:ext cx="2503170" cy="433705"/>
            <a:chOff x="339534" y="295338"/>
            <a:chExt cx="2503170" cy="433705"/>
          </a:xfrm>
        </p:grpSpPr>
        <p:sp>
          <p:nvSpPr>
            <p:cNvPr id="39" name="object 39"/>
            <p:cNvSpPr/>
            <p:nvPr/>
          </p:nvSpPr>
          <p:spPr>
            <a:xfrm>
              <a:off x="347472" y="303275"/>
              <a:ext cx="2487295" cy="417830"/>
            </a:xfrm>
            <a:custGeom>
              <a:avLst/>
              <a:gdLst/>
              <a:ahLst/>
              <a:cxnLst/>
              <a:rect l="l" t="t" r="r" b="b"/>
              <a:pathLst>
                <a:path w="2487295" h="417830">
                  <a:moveTo>
                    <a:pt x="2417572" y="0"/>
                  </a:moveTo>
                  <a:lnTo>
                    <a:pt x="69596" y="0"/>
                  </a:lnTo>
                  <a:lnTo>
                    <a:pt x="42508" y="5462"/>
                  </a:lnTo>
                  <a:lnTo>
                    <a:pt x="20386" y="20367"/>
                  </a:lnTo>
                  <a:lnTo>
                    <a:pt x="5470" y="42487"/>
                  </a:lnTo>
                  <a:lnTo>
                    <a:pt x="0" y="69596"/>
                  </a:lnTo>
                  <a:lnTo>
                    <a:pt x="0" y="347979"/>
                  </a:lnTo>
                  <a:lnTo>
                    <a:pt x="5470" y="375088"/>
                  </a:lnTo>
                  <a:lnTo>
                    <a:pt x="20386" y="397208"/>
                  </a:lnTo>
                  <a:lnTo>
                    <a:pt x="42508" y="412113"/>
                  </a:lnTo>
                  <a:lnTo>
                    <a:pt x="69596" y="417575"/>
                  </a:lnTo>
                  <a:lnTo>
                    <a:pt x="2417572" y="417575"/>
                  </a:lnTo>
                  <a:lnTo>
                    <a:pt x="2444680" y="412113"/>
                  </a:lnTo>
                  <a:lnTo>
                    <a:pt x="2466800" y="397208"/>
                  </a:lnTo>
                  <a:lnTo>
                    <a:pt x="2481705" y="375088"/>
                  </a:lnTo>
                  <a:lnTo>
                    <a:pt x="2487167" y="347979"/>
                  </a:lnTo>
                  <a:lnTo>
                    <a:pt x="2487167" y="69596"/>
                  </a:lnTo>
                  <a:lnTo>
                    <a:pt x="2481705" y="42487"/>
                  </a:lnTo>
                  <a:lnTo>
                    <a:pt x="2466800" y="20367"/>
                  </a:lnTo>
                  <a:lnTo>
                    <a:pt x="2444680" y="5462"/>
                  </a:lnTo>
                  <a:lnTo>
                    <a:pt x="2417572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47472" y="303275"/>
              <a:ext cx="2487295" cy="417830"/>
            </a:xfrm>
            <a:custGeom>
              <a:avLst/>
              <a:gdLst/>
              <a:ahLst/>
              <a:cxnLst/>
              <a:rect l="l" t="t" r="r" b="b"/>
              <a:pathLst>
                <a:path w="2487295" h="417830">
                  <a:moveTo>
                    <a:pt x="0" y="69596"/>
                  </a:moveTo>
                  <a:lnTo>
                    <a:pt x="5470" y="42487"/>
                  </a:lnTo>
                  <a:lnTo>
                    <a:pt x="20386" y="20367"/>
                  </a:lnTo>
                  <a:lnTo>
                    <a:pt x="42508" y="5462"/>
                  </a:lnTo>
                  <a:lnTo>
                    <a:pt x="69596" y="0"/>
                  </a:lnTo>
                  <a:lnTo>
                    <a:pt x="2417572" y="0"/>
                  </a:lnTo>
                  <a:lnTo>
                    <a:pt x="2444680" y="5462"/>
                  </a:lnTo>
                  <a:lnTo>
                    <a:pt x="2466800" y="20367"/>
                  </a:lnTo>
                  <a:lnTo>
                    <a:pt x="2481705" y="42487"/>
                  </a:lnTo>
                  <a:lnTo>
                    <a:pt x="2487167" y="69596"/>
                  </a:lnTo>
                  <a:lnTo>
                    <a:pt x="2487167" y="347979"/>
                  </a:lnTo>
                  <a:lnTo>
                    <a:pt x="2481705" y="375088"/>
                  </a:lnTo>
                  <a:lnTo>
                    <a:pt x="2466800" y="397208"/>
                  </a:lnTo>
                  <a:lnTo>
                    <a:pt x="2444680" y="412113"/>
                  </a:lnTo>
                  <a:lnTo>
                    <a:pt x="2417572" y="417575"/>
                  </a:lnTo>
                  <a:lnTo>
                    <a:pt x="69596" y="417575"/>
                  </a:lnTo>
                  <a:lnTo>
                    <a:pt x="42508" y="412113"/>
                  </a:lnTo>
                  <a:lnTo>
                    <a:pt x="20386" y="397208"/>
                  </a:lnTo>
                  <a:lnTo>
                    <a:pt x="5470" y="375088"/>
                  </a:lnTo>
                  <a:lnTo>
                    <a:pt x="0" y="347979"/>
                  </a:lnTo>
                  <a:lnTo>
                    <a:pt x="0" y="69596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03326" y="365252"/>
            <a:ext cx="21755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familles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de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pyramides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22770" y="3456114"/>
            <a:ext cx="5708015" cy="2952750"/>
            <a:chOff x="322770" y="3456114"/>
            <a:chExt cx="5708015" cy="2952750"/>
          </a:xfrm>
        </p:grpSpPr>
        <p:sp>
          <p:nvSpPr>
            <p:cNvPr id="43" name="object 43"/>
            <p:cNvSpPr/>
            <p:nvPr/>
          </p:nvSpPr>
          <p:spPr>
            <a:xfrm>
              <a:off x="330708" y="3465576"/>
              <a:ext cx="923925" cy="1285240"/>
            </a:xfrm>
            <a:custGeom>
              <a:avLst/>
              <a:gdLst/>
              <a:ahLst/>
              <a:cxnLst/>
              <a:rect l="l" t="t" r="r" b="b"/>
              <a:pathLst>
                <a:path w="923925" h="1285239">
                  <a:moveTo>
                    <a:pt x="769620" y="0"/>
                  </a:moveTo>
                  <a:lnTo>
                    <a:pt x="153923" y="0"/>
                  </a:lnTo>
                  <a:lnTo>
                    <a:pt x="105270" y="7851"/>
                  </a:lnTo>
                  <a:lnTo>
                    <a:pt x="63016" y="29711"/>
                  </a:lnTo>
                  <a:lnTo>
                    <a:pt x="29697" y="63038"/>
                  </a:lnTo>
                  <a:lnTo>
                    <a:pt x="7846" y="105290"/>
                  </a:lnTo>
                  <a:lnTo>
                    <a:pt x="0" y="153924"/>
                  </a:lnTo>
                  <a:lnTo>
                    <a:pt x="0" y="1130808"/>
                  </a:lnTo>
                  <a:lnTo>
                    <a:pt x="7846" y="1179441"/>
                  </a:lnTo>
                  <a:lnTo>
                    <a:pt x="29697" y="1221693"/>
                  </a:lnTo>
                  <a:lnTo>
                    <a:pt x="63016" y="1255020"/>
                  </a:lnTo>
                  <a:lnTo>
                    <a:pt x="105270" y="1276880"/>
                  </a:lnTo>
                  <a:lnTo>
                    <a:pt x="153923" y="1284732"/>
                  </a:lnTo>
                  <a:lnTo>
                    <a:pt x="769620" y="1284732"/>
                  </a:lnTo>
                  <a:lnTo>
                    <a:pt x="818273" y="1276880"/>
                  </a:lnTo>
                  <a:lnTo>
                    <a:pt x="860527" y="1255020"/>
                  </a:lnTo>
                  <a:lnTo>
                    <a:pt x="893846" y="1221693"/>
                  </a:lnTo>
                  <a:lnTo>
                    <a:pt x="915697" y="1179441"/>
                  </a:lnTo>
                  <a:lnTo>
                    <a:pt x="923544" y="1130808"/>
                  </a:lnTo>
                  <a:lnTo>
                    <a:pt x="923544" y="153924"/>
                  </a:lnTo>
                  <a:lnTo>
                    <a:pt x="915697" y="105290"/>
                  </a:lnTo>
                  <a:lnTo>
                    <a:pt x="893846" y="63038"/>
                  </a:lnTo>
                  <a:lnTo>
                    <a:pt x="860527" y="29711"/>
                  </a:lnTo>
                  <a:lnTo>
                    <a:pt x="818273" y="7851"/>
                  </a:lnTo>
                  <a:lnTo>
                    <a:pt x="769620" y="0"/>
                  </a:lnTo>
                  <a:close/>
                </a:path>
              </a:pathLst>
            </a:custGeom>
            <a:solidFill>
              <a:srgbClr val="92D050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30708" y="3465576"/>
              <a:ext cx="923925" cy="1285240"/>
            </a:xfrm>
            <a:custGeom>
              <a:avLst/>
              <a:gdLst/>
              <a:ahLst/>
              <a:cxnLst/>
              <a:rect l="l" t="t" r="r" b="b"/>
              <a:pathLst>
                <a:path w="923925" h="1285239">
                  <a:moveTo>
                    <a:pt x="0" y="153924"/>
                  </a:moveTo>
                  <a:lnTo>
                    <a:pt x="7846" y="105290"/>
                  </a:lnTo>
                  <a:lnTo>
                    <a:pt x="29697" y="63038"/>
                  </a:lnTo>
                  <a:lnTo>
                    <a:pt x="63016" y="29711"/>
                  </a:lnTo>
                  <a:lnTo>
                    <a:pt x="105270" y="7851"/>
                  </a:lnTo>
                  <a:lnTo>
                    <a:pt x="153923" y="0"/>
                  </a:lnTo>
                  <a:lnTo>
                    <a:pt x="769620" y="0"/>
                  </a:lnTo>
                  <a:lnTo>
                    <a:pt x="818273" y="7851"/>
                  </a:lnTo>
                  <a:lnTo>
                    <a:pt x="860527" y="29711"/>
                  </a:lnTo>
                  <a:lnTo>
                    <a:pt x="893846" y="63038"/>
                  </a:lnTo>
                  <a:lnTo>
                    <a:pt x="915697" y="105290"/>
                  </a:lnTo>
                  <a:lnTo>
                    <a:pt x="923544" y="153924"/>
                  </a:lnTo>
                  <a:lnTo>
                    <a:pt x="923544" y="1130808"/>
                  </a:lnTo>
                  <a:lnTo>
                    <a:pt x="915697" y="1179441"/>
                  </a:lnTo>
                  <a:lnTo>
                    <a:pt x="893846" y="1221693"/>
                  </a:lnTo>
                  <a:lnTo>
                    <a:pt x="860527" y="1255020"/>
                  </a:lnTo>
                  <a:lnTo>
                    <a:pt x="818273" y="1276880"/>
                  </a:lnTo>
                  <a:lnTo>
                    <a:pt x="769620" y="1284732"/>
                  </a:lnTo>
                  <a:lnTo>
                    <a:pt x="153923" y="1284732"/>
                  </a:lnTo>
                  <a:lnTo>
                    <a:pt x="105270" y="1276880"/>
                  </a:lnTo>
                  <a:lnTo>
                    <a:pt x="63016" y="1255020"/>
                  </a:lnTo>
                  <a:lnTo>
                    <a:pt x="29697" y="1221693"/>
                  </a:lnTo>
                  <a:lnTo>
                    <a:pt x="7846" y="1179441"/>
                  </a:lnTo>
                  <a:lnTo>
                    <a:pt x="0" y="1130808"/>
                  </a:lnTo>
                  <a:lnTo>
                    <a:pt x="0" y="153924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189731" y="3464052"/>
              <a:ext cx="889000" cy="1286510"/>
            </a:xfrm>
            <a:custGeom>
              <a:avLst/>
              <a:gdLst/>
              <a:ahLst/>
              <a:cxnLst/>
              <a:rect l="l" t="t" r="r" b="b"/>
              <a:pathLst>
                <a:path w="889000" h="1286510">
                  <a:moveTo>
                    <a:pt x="740409" y="0"/>
                  </a:moveTo>
                  <a:lnTo>
                    <a:pt x="148081" y="0"/>
                  </a:lnTo>
                  <a:lnTo>
                    <a:pt x="101274" y="7548"/>
                  </a:lnTo>
                  <a:lnTo>
                    <a:pt x="60624" y="28569"/>
                  </a:lnTo>
                  <a:lnTo>
                    <a:pt x="28569" y="60624"/>
                  </a:lnTo>
                  <a:lnTo>
                    <a:pt x="7548" y="101274"/>
                  </a:lnTo>
                  <a:lnTo>
                    <a:pt x="0" y="148081"/>
                  </a:lnTo>
                  <a:lnTo>
                    <a:pt x="0" y="1138174"/>
                  </a:lnTo>
                  <a:lnTo>
                    <a:pt x="7548" y="1184981"/>
                  </a:lnTo>
                  <a:lnTo>
                    <a:pt x="28569" y="1225631"/>
                  </a:lnTo>
                  <a:lnTo>
                    <a:pt x="60624" y="1257686"/>
                  </a:lnTo>
                  <a:lnTo>
                    <a:pt x="101274" y="1278707"/>
                  </a:lnTo>
                  <a:lnTo>
                    <a:pt x="148081" y="1286256"/>
                  </a:lnTo>
                  <a:lnTo>
                    <a:pt x="740409" y="1286256"/>
                  </a:lnTo>
                  <a:lnTo>
                    <a:pt x="787217" y="1278707"/>
                  </a:lnTo>
                  <a:lnTo>
                    <a:pt x="827867" y="1257686"/>
                  </a:lnTo>
                  <a:lnTo>
                    <a:pt x="859922" y="1225631"/>
                  </a:lnTo>
                  <a:lnTo>
                    <a:pt x="880943" y="1184981"/>
                  </a:lnTo>
                  <a:lnTo>
                    <a:pt x="888492" y="1138174"/>
                  </a:lnTo>
                  <a:lnTo>
                    <a:pt x="888492" y="148081"/>
                  </a:lnTo>
                  <a:lnTo>
                    <a:pt x="880943" y="101274"/>
                  </a:lnTo>
                  <a:lnTo>
                    <a:pt x="859922" y="60624"/>
                  </a:lnTo>
                  <a:lnTo>
                    <a:pt x="827867" y="28569"/>
                  </a:lnTo>
                  <a:lnTo>
                    <a:pt x="787217" y="7548"/>
                  </a:lnTo>
                  <a:lnTo>
                    <a:pt x="740409" y="0"/>
                  </a:lnTo>
                  <a:close/>
                </a:path>
              </a:pathLst>
            </a:custGeom>
            <a:solidFill>
              <a:srgbClr val="92D050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189731" y="3464052"/>
              <a:ext cx="889000" cy="1286510"/>
            </a:xfrm>
            <a:custGeom>
              <a:avLst/>
              <a:gdLst/>
              <a:ahLst/>
              <a:cxnLst/>
              <a:rect l="l" t="t" r="r" b="b"/>
              <a:pathLst>
                <a:path w="889000" h="1286510">
                  <a:moveTo>
                    <a:pt x="0" y="148081"/>
                  </a:moveTo>
                  <a:lnTo>
                    <a:pt x="7548" y="101274"/>
                  </a:lnTo>
                  <a:lnTo>
                    <a:pt x="28569" y="60624"/>
                  </a:lnTo>
                  <a:lnTo>
                    <a:pt x="60624" y="28569"/>
                  </a:lnTo>
                  <a:lnTo>
                    <a:pt x="101274" y="7548"/>
                  </a:lnTo>
                  <a:lnTo>
                    <a:pt x="148081" y="0"/>
                  </a:lnTo>
                  <a:lnTo>
                    <a:pt x="740409" y="0"/>
                  </a:lnTo>
                  <a:lnTo>
                    <a:pt x="787217" y="7548"/>
                  </a:lnTo>
                  <a:lnTo>
                    <a:pt x="827867" y="28569"/>
                  </a:lnTo>
                  <a:lnTo>
                    <a:pt x="859922" y="60624"/>
                  </a:lnTo>
                  <a:lnTo>
                    <a:pt x="880943" y="101274"/>
                  </a:lnTo>
                  <a:lnTo>
                    <a:pt x="888492" y="148081"/>
                  </a:lnTo>
                  <a:lnTo>
                    <a:pt x="888492" y="1138174"/>
                  </a:lnTo>
                  <a:lnTo>
                    <a:pt x="880943" y="1184981"/>
                  </a:lnTo>
                  <a:lnTo>
                    <a:pt x="859922" y="1225631"/>
                  </a:lnTo>
                  <a:lnTo>
                    <a:pt x="827867" y="1257686"/>
                  </a:lnTo>
                  <a:lnTo>
                    <a:pt x="787217" y="1278707"/>
                  </a:lnTo>
                  <a:lnTo>
                    <a:pt x="740409" y="1286256"/>
                  </a:lnTo>
                  <a:lnTo>
                    <a:pt x="148081" y="1286256"/>
                  </a:lnTo>
                  <a:lnTo>
                    <a:pt x="101274" y="1278707"/>
                  </a:lnTo>
                  <a:lnTo>
                    <a:pt x="60624" y="1257686"/>
                  </a:lnTo>
                  <a:lnTo>
                    <a:pt x="28569" y="1225631"/>
                  </a:lnTo>
                  <a:lnTo>
                    <a:pt x="7548" y="1184981"/>
                  </a:lnTo>
                  <a:lnTo>
                    <a:pt x="0" y="1138174"/>
                  </a:lnTo>
                  <a:lnTo>
                    <a:pt x="0" y="148081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219955" y="4206240"/>
              <a:ext cx="1803400" cy="2194560"/>
            </a:xfrm>
            <a:custGeom>
              <a:avLst/>
              <a:gdLst/>
              <a:ahLst/>
              <a:cxnLst/>
              <a:rect l="l" t="t" r="r" b="b"/>
              <a:pathLst>
                <a:path w="1803400" h="2194560">
                  <a:moveTo>
                    <a:pt x="1502410" y="0"/>
                  </a:moveTo>
                  <a:lnTo>
                    <a:pt x="300482" y="0"/>
                  </a:lnTo>
                  <a:lnTo>
                    <a:pt x="251733" y="3931"/>
                  </a:lnTo>
                  <a:lnTo>
                    <a:pt x="205492" y="15315"/>
                  </a:lnTo>
                  <a:lnTo>
                    <a:pt x="162376" y="33532"/>
                  </a:lnTo>
                  <a:lnTo>
                    <a:pt x="123005" y="57964"/>
                  </a:lnTo>
                  <a:lnTo>
                    <a:pt x="87995" y="87995"/>
                  </a:lnTo>
                  <a:lnTo>
                    <a:pt x="57964" y="123005"/>
                  </a:lnTo>
                  <a:lnTo>
                    <a:pt x="33532" y="162376"/>
                  </a:lnTo>
                  <a:lnTo>
                    <a:pt x="15315" y="205492"/>
                  </a:lnTo>
                  <a:lnTo>
                    <a:pt x="3931" y="251733"/>
                  </a:lnTo>
                  <a:lnTo>
                    <a:pt x="0" y="300482"/>
                  </a:lnTo>
                  <a:lnTo>
                    <a:pt x="0" y="1894078"/>
                  </a:lnTo>
                  <a:lnTo>
                    <a:pt x="3931" y="1942817"/>
                  </a:lnTo>
                  <a:lnTo>
                    <a:pt x="15315" y="1989053"/>
                  </a:lnTo>
                  <a:lnTo>
                    <a:pt x="33532" y="2032166"/>
                  </a:lnTo>
                  <a:lnTo>
                    <a:pt x="57964" y="2071538"/>
                  </a:lnTo>
                  <a:lnTo>
                    <a:pt x="87995" y="2106550"/>
                  </a:lnTo>
                  <a:lnTo>
                    <a:pt x="123005" y="2136584"/>
                  </a:lnTo>
                  <a:lnTo>
                    <a:pt x="162376" y="2161020"/>
                  </a:lnTo>
                  <a:lnTo>
                    <a:pt x="205492" y="2179241"/>
                  </a:lnTo>
                  <a:lnTo>
                    <a:pt x="251733" y="2190627"/>
                  </a:lnTo>
                  <a:lnTo>
                    <a:pt x="300482" y="2194560"/>
                  </a:lnTo>
                  <a:lnTo>
                    <a:pt x="1502410" y="2194560"/>
                  </a:lnTo>
                  <a:lnTo>
                    <a:pt x="1551158" y="2190627"/>
                  </a:lnTo>
                  <a:lnTo>
                    <a:pt x="1597399" y="2179241"/>
                  </a:lnTo>
                  <a:lnTo>
                    <a:pt x="1640515" y="2161020"/>
                  </a:lnTo>
                  <a:lnTo>
                    <a:pt x="1679886" y="2136584"/>
                  </a:lnTo>
                  <a:lnTo>
                    <a:pt x="1714896" y="2106550"/>
                  </a:lnTo>
                  <a:lnTo>
                    <a:pt x="1744927" y="2071538"/>
                  </a:lnTo>
                  <a:lnTo>
                    <a:pt x="1769359" y="2032166"/>
                  </a:lnTo>
                  <a:lnTo>
                    <a:pt x="1787576" y="1989053"/>
                  </a:lnTo>
                  <a:lnTo>
                    <a:pt x="1798960" y="1942817"/>
                  </a:lnTo>
                  <a:lnTo>
                    <a:pt x="1802892" y="1894078"/>
                  </a:lnTo>
                  <a:lnTo>
                    <a:pt x="1802892" y="300482"/>
                  </a:lnTo>
                  <a:lnTo>
                    <a:pt x="1798960" y="251733"/>
                  </a:lnTo>
                  <a:lnTo>
                    <a:pt x="1787576" y="205492"/>
                  </a:lnTo>
                  <a:lnTo>
                    <a:pt x="1769359" y="162376"/>
                  </a:lnTo>
                  <a:lnTo>
                    <a:pt x="1744927" y="123005"/>
                  </a:lnTo>
                  <a:lnTo>
                    <a:pt x="1714896" y="87995"/>
                  </a:lnTo>
                  <a:lnTo>
                    <a:pt x="1679886" y="57964"/>
                  </a:lnTo>
                  <a:lnTo>
                    <a:pt x="1640515" y="33532"/>
                  </a:lnTo>
                  <a:lnTo>
                    <a:pt x="1597399" y="15315"/>
                  </a:lnTo>
                  <a:lnTo>
                    <a:pt x="1551158" y="3931"/>
                  </a:lnTo>
                  <a:lnTo>
                    <a:pt x="1502410" y="0"/>
                  </a:lnTo>
                  <a:close/>
                </a:path>
              </a:pathLst>
            </a:custGeom>
            <a:solidFill>
              <a:srgbClr val="92D050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19955" y="4206240"/>
              <a:ext cx="1803400" cy="2194560"/>
            </a:xfrm>
            <a:custGeom>
              <a:avLst/>
              <a:gdLst/>
              <a:ahLst/>
              <a:cxnLst/>
              <a:rect l="l" t="t" r="r" b="b"/>
              <a:pathLst>
                <a:path w="1803400" h="2194560">
                  <a:moveTo>
                    <a:pt x="0" y="300482"/>
                  </a:moveTo>
                  <a:lnTo>
                    <a:pt x="3931" y="251733"/>
                  </a:lnTo>
                  <a:lnTo>
                    <a:pt x="15315" y="205492"/>
                  </a:lnTo>
                  <a:lnTo>
                    <a:pt x="33532" y="162376"/>
                  </a:lnTo>
                  <a:lnTo>
                    <a:pt x="57964" y="123005"/>
                  </a:lnTo>
                  <a:lnTo>
                    <a:pt x="87995" y="87995"/>
                  </a:lnTo>
                  <a:lnTo>
                    <a:pt x="123005" y="57964"/>
                  </a:lnTo>
                  <a:lnTo>
                    <a:pt x="162376" y="33532"/>
                  </a:lnTo>
                  <a:lnTo>
                    <a:pt x="205492" y="15315"/>
                  </a:lnTo>
                  <a:lnTo>
                    <a:pt x="251733" y="3931"/>
                  </a:lnTo>
                  <a:lnTo>
                    <a:pt x="300482" y="0"/>
                  </a:lnTo>
                  <a:lnTo>
                    <a:pt x="1502410" y="0"/>
                  </a:lnTo>
                  <a:lnTo>
                    <a:pt x="1551158" y="3931"/>
                  </a:lnTo>
                  <a:lnTo>
                    <a:pt x="1597399" y="15315"/>
                  </a:lnTo>
                  <a:lnTo>
                    <a:pt x="1640515" y="33532"/>
                  </a:lnTo>
                  <a:lnTo>
                    <a:pt x="1679886" y="57964"/>
                  </a:lnTo>
                  <a:lnTo>
                    <a:pt x="1714896" y="87995"/>
                  </a:lnTo>
                  <a:lnTo>
                    <a:pt x="1744927" y="123005"/>
                  </a:lnTo>
                  <a:lnTo>
                    <a:pt x="1769359" y="162376"/>
                  </a:lnTo>
                  <a:lnTo>
                    <a:pt x="1787576" y="205492"/>
                  </a:lnTo>
                  <a:lnTo>
                    <a:pt x="1798960" y="251733"/>
                  </a:lnTo>
                  <a:lnTo>
                    <a:pt x="1802892" y="300482"/>
                  </a:lnTo>
                  <a:lnTo>
                    <a:pt x="1802892" y="1894078"/>
                  </a:lnTo>
                  <a:lnTo>
                    <a:pt x="1798960" y="1942817"/>
                  </a:lnTo>
                  <a:lnTo>
                    <a:pt x="1787576" y="1989053"/>
                  </a:lnTo>
                  <a:lnTo>
                    <a:pt x="1769359" y="2032166"/>
                  </a:lnTo>
                  <a:lnTo>
                    <a:pt x="1744927" y="2071538"/>
                  </a:lnTo>
                  <a:lnTo>
                    <a:pt x="1714896" y="2106550"/>
                  </a:lnTo>
                  <a:lnTo>
                    <a:pt x="1679886" y="2136584"/>
                  </a:lnTo>
                  <a:lnTo>
                    <a:pt x="1640515" y="2161020"/>
                  </a:lnTo>
                  <a:lnTo>
                    <a:pt x="1597399" y="2179241"/>
                  </a:lnTo>
                  <a:lnTo>
                    <a:pt x="1551158" y="2190627"/>
                  </a:lnTo>
                  <a:lnTo>
                    <a:pt x="1502410" y="2194560"/>
                  </a:lnTo>
                  <a:lnTo>
                    <a:pt x="300482" y="2194560"/>
                  </a:lnTo>
                  <a:lnTo>
                    <a:pt x="251733" y="2190627"/>
                  </a:lnTo>
                  <a:lnTo>
                    <a:pt x="205492" y="2179241"/>
                  </a:lnTo>
                  <a:lnTo>
                    <a:pt x="162376" y="2161020"/>
                  </a:lnTo>
                  <a:lnTo>
                    <a:pt x="123005" y="2136584"/>
                  </a:lnTo>
                  <a:lnTo>
                    <a:pt x="87995" y="2106550"/>
                  </a:lnTo>
                  <a:lnTo>
                    <a:pt x="57964" y="2071538"/>
                  </a:lnTo>
                  <a:lnTo>
                    <a:pt x="33532" y="2032166"/>
                  </a:lnTo>
                  <a:lnTo>
                    <a:pt x="15315" y="1989053"/>
                  </a:lnTo>
                  <a:lnTo>
                    <a:pt x="3931" y="1942817"/>
                  </a:lnTo>
                  <a:lnTo>
                    <a:pt x="0" y="1894078"/>
                  </a:lnTo>
                  <a:lnTo>
                    <a:pt x="0" y="300482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404486" y="4426153"/>
            <a:ext cx="143446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95"/>
              </a:spcBef>
            </a:pPr>
            <a:endParaRPr sz="1600" dirty="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341364" y="5853811"/>
            <a:ext cx="5557520" cy="643890"/>
            <a:chOff x="6333426" y="5860986"/>
            <a:chExt cx="5557520" cy="643890"/>
          </a:xfrm>
        </p:grpSpPr>
        <p:sp>
          <p:nvSpPr>
            <p:cNvPr id="51" name="object 51"/>
            <p:cNvSpPr/>
            <p:nvPr/>
          </p:nvSpPr>
          <p:spPr>
            <a:xfrm>
              <a:off x="6341364" y="5868923"/>
              <a:ext cx="5541645" cy="628015"/>
            </a:xfrm>
            <a:custGeom>
              <a:avLst/>
              <a:gdLst/>
              <a:ahLst/>
              <a:cxnLst/>
              <a:rect l="l" t="t" r="r" b="b"/>
              <a:pathLst>
                <a:path w="5541645" h="628014">
                  <a:moveTo>
                    <a:pt x="5436616" y="0"/>
                  </a:moveTo>
                  <a:lnTo>
                    <a:pt x="104648" y="0"/>
                  </a:lnTo>
                  <a:lnTo>
                    <a:pt x="63918" y="8223"/>
                  </a:lnTo>
                  <a:lnTo>
                    <a:pt x="30654" y="30649"/>
                  </a:lnTo>
                  <a:lnTo>
                    <a:pt x="8225" y="63913"/>
                  </a:lnTo>
                  <a:lnTo>
                    <a:pt x="0" y="104647"/>
                  </a:lnTo>
                  <a:lnTo>
                    <a:pt x="0" y="523239"/>
                  </a:lnTo>
                  <a:lnTo>
                    <a:pt x="8225" y="563974"/>
                  </a:lnTo>
                  <a:lnTo>
                    <a:pt x="30654" y="597238"/>
                  </a:lnTo>
                  <a:lnTo>
                    <a:pt x="63918" y="619664"/>
                  </a:lnTo>
                  <a:lnTo>
                    <a:pt x="104648" y="627888"/>
                  </a:lnTo>
                  <a:lnTo>
                    <a:pt x="5436616" y="627888"/>
                  </a:lnTo>
                  <a:lnTo>
                    <a:pt x="5477345" y="619664"/>
                  </a:lnTo>
                  <a:lnTo>
                    <a:pt x="5510609" y="597238"/>
                  </a:lnTo>
                  <a:lnTo>
                    <a:pt x="5533038" y="563974"/>
                  </a:lnTo>
                  <a:lnTo>
                    <a:pt x="5541264" y="523239"/>
                  </a:lnTo>
                  <a:lnTo>
                    <a:pt x="5541264" y="104647"/>
                  </a:lnTo>
                  <a:lnTo>
                    <a:pt x="5533038" y="63913"/>
                  </a:lnTo>
                  <a:lnTo>
                    <a:pt x="5510609" y="30649"/>
                  </a:lnTo>
                  <a:lnTo>
                    <a:pt x="5477345" y="8223"/>
                  </a:lnTo>
                  <a:lnTo>
                    <a:pt x="5436616" y="0"/>
                  </a:lnTo>
                  <a:close/>
                </a:path>
              </a:pathLst>
            </a:custGeom>
            <a:solidFill>
              <a:srgbClr val="6F2F9F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341364" y="5868923"/>
              <a:ext cx="5541645" cy="628015"/>
            </a:xfrm>
            <a:custGeom>
              <a:avLst/>
              <a:gdLst/>
              <a:ahLst/>
              <a:cxnLst/>
              <a:rect l="l" t="t" r="r" b="b"/>
              <a:pathLst>
                <a:path w="5541645" h="628014">
                  <a:moveTo>
                    <a:pt x="0" y="104647"/>
                  </a:moveTo>
                  <a:lnTo>
                    <a:pt x="8225" y="63913"/>
                  </a:lnTo>
                  <a:lnTo>
                    <a:pt x="30654" y="30649"/>
                  </a:lnTo>
                  <a:lnTo>
                    <a:pt x="63918" y="8223"/>
                  </a:lnTo>
                  <a:lnTo>
                    <a:pt x="104648" y="0"/>
                  </a:lnTo>
                  <a:lnTo>
                    <a:pt x="5436616" y="0"/>
                  </a:lnTo>
                  <a:lnTo>
                    <a:pt x="5477345" y="8223"/>
                  </a:lnTo>
                  <a:lnTo>
                    <a:pt x="5510609" y="30649"/>
                  </a:lnTo>
                  <a:lnTo>
                    <a:pt x="5533038" y="63913"/>
                  </a:lnTo>
                  <a:lnTo>
                    <a:pt x="5541264" y="104647"/>
                  </a:lnTo>
                  <a:lnTo>
                    <a:pt x="5541264" y="523239"/>
                  </a:lnTo>
                  <a:lnTo>
                    <a:pt x="5533038" y="563974"/>
                  </a:lnTo>
                  <a:lnTo>
                    <a:pt x="5510609" y="597238"/>
                  </a:lnTo>
                  <a:lnTo>
                    <a:pt x="5477345" y="619664"/>
                  </a:lnTo>
                  <a:lnTo>
                    <a:pt x="5436616" y="627888"/>
                  </a:lnTo>
                  <a:lnTo>
                    <a:pt x="104648" y="627888"/>
                  </a:lnTo>
                  <a:lnTo>
                    <a:pt x="63918" y="619664"/>
                  </a:lnTo>
                  <a:lnTo>
                    <a:pt x="30654" y="597238"/>
                  </a:lnTo>
                  <a:lnTo>
                    <a:pt x="8225" y="563974"/>
                  </a:lnTo>
                  <a:lnTo>
                    <a:pt x="0" y="523239"/>
                  </a:lnTo>
                  <a:lnTo>
                    <a:pt x="0" y="104647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6496938" y="5895518"/>
            <a:ext cx="5230495" cy="579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lang="fr-FR" sz="1200" spc="-10" dirty="0">
                <a:solidFill>
                  <a:srgbClr val="800080"/>
                </a:solidFill>
                <a:latin typeface="Calibri"/>
                <a:cs typeface="Calibri"/>
              </a:rPr>
              <a:t>Copier coller le lien suivant:</a:t>
            </a:r>
            <a:endParaRPr lang="fr-FR" sz="1200" spc="-10" dirty="0">
              <a:solidFill>
                <a:srgbClr val="800080"/>
              </a:solidFill>
              <a:latin typeface="Calibri"/>
              <a:cs typeface="Calibri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100000"/>
              </a:lnSpc>
              <a:spcBef>
                <a:spcPts val="95"/>
              </a:spcBef>
            </a:pPr>
            <a:r>
              <a:rPr lang="fr-FR" sz="1200" spc="-10" dirty="0">
                <a:solidFill>
                  <a:srgbClr val="800080"/>
                </a:solidFill>
                <a:latin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http://patrick.messin.free.fr/acrospor/pages/kinogrammes_animations/toutes_les_animations_dynamique1.htm</a:t>
            </a:r>
          </a:p>
        </p:txBody>
      </p:sp>
      <p:grpSp>
        <p:nvGrpSpPr>
          <p:cNvPr id="54" name="object 54"/>
          <p:cNvGrpSpPr/>
          <p:nvPr/>
        </p:nvGrpSpPr>
        <p:grpSpPr>
          <a:xfrm>
            <a:off x="203898" y="3611879"/>
            <a:ext cx="11688445" cy="2893060"/>
            <a:chOff x="203898" y="3611879"/>
            <a:chExt cx="11688445" cy="2893060"/>
          </a:xfrm>
        </p:grpSpPr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22319" y="3611879"/>
              <a:ext cx="648736" cy="99669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6531" y="3611957"/>
              <a:ext cx="682537" cy="104073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6406895" y="4206239"/>
              <a:ext cx="1713230" cy="1442085"/>
            </a:xfrm>
            <a:custGeom>
              <a:avLst/>
              <a:gdLst/>
              <a:ahLst/>
              <a:cxnLst/>
              <a:rect l="l" t="t" r="r" b="b"/>
              <a:pathLst>
                <a:path w="1713229" h="1442085">
                  <a:moveTo>
                    <a:pt x="1472692" y="0"/>
                  </a:moveTo>
                  <a:lnTo>
                    <a:pt x="240283" y="0"/>
                  </a:lnTo>
                  <a:lnTo>
                    <a:pt x="191855" y="4881"/>
                  </a:lnTo>
                  <a:lnTo>
                    <a:pt x="146750" y="18881"/>
                  </a:lnTo>
                  <a:lnTo>
                    <a:pt x="105934" y="41034"/>
                  </a:lnTo>
                  <a:lnTo>
                    <a:pt x="70373" y="70373"/>
                  </a:lnTo>
                  <a:lnTo>
                    <a:pt x="41034" y="105934"/>
                  </a:lnTo>
                  <a:lnTo>
                    <a:pt x="18881" y="146750"/>
                  </a:lnTo>
                  <a:lnTo>
                    <a:pt x="4881" y="191855"/>
                  </a:lnTo>
                  <a:lnTo>
                    <a:pt x="0" y="240284"/>
                  </a:lnTo>
                  <a:lnTo>
                    <a:pt x="0" y="1201420"/>
                  </a:lnTo>
                  <a:lnTo>
                    <a:pt x="4881" y="1249848"/>
                  </a:lnTo>
                  <a:lnTo>
                    <a:pt x="18881" y="1294953"/>
                  </a:lnTo>
                  <a:lnTo>
                    <a:pt x="41034" y="1335769"/>
                  </a:lnTo>
                  <a:lnTo>
                    <a:pt x="70373" y="1371330"/>
                  </a:lnTo>
                  <a:lnTo>
                    <a:pt x="105934" y="1400669"/>
                  </a:lnTo>
                  <a:lnTo>
                    <a:pt x="146750" y="1422822"/>
                  </a:lnTo>
                  <a:lnTo>
                    <a:pt x="191855" y="1436822"/>
                  </a:lnTo>
                  <a:lnTo>
                    <a:pt x="240283" y="1441704"/>
                  </a:lnTo>
                  <a:lnTo>
                    <a:pt x="1472692" y="1441704"/>
                  </a:lnTo>
                  <a:lnTo>
                    <a:pt x="1521120" y="1436822"/>
                  </a:lnTo>
                  <a:lnTo>
                    <a:pt x="1566225" y="1422822"/>
                  </a:lnTo>
                  <a:lnTo>
                    <a:pt x="1607041" y="1400669"/>
                  </a:lnTo>
                  <a:lnTo>
                    <a:pt x="1642602" y="1371330"/>
                  </a:lnTo>
                  <a:lnTo>
                    <a:pt x="1671941" y="1335769"/>
                  </a:lnTo>
                  <a:lnTo>
                    <a:pt x="1694094" y="1294953"/>
                  </a:lnTo>
                  <a:lnTo>
                    <a:pt x="1708094" y="1249848"/>
                  </a:lnTo>
                  <a:lnTo>
                    <a:pt x="1712976" y="1201420"/>
                  </a:lnTo>
                  <a:lnTo>
                    <a:pt x="1712976" y="240284"/>
                  </a:lnTo>
                  <a:lnTo>
                    <a:pt x="1708094" y="191855"/>
                  </a:lnTo>
                  <a:lnTo>
                    <a:pt x="1694094" y="146750"/>
                  </a:lnTo>
                  <a:lnTo>
                    <a:pt x="1671941" y="105934"/>
                  </a:lnTo>
                  <a:lnTo>
                    <a:pt x="1642602" y="70373"/>
                  </a:lnTo>
                  <a:lnTo>
                    <a:pt x="1607041" y="41034"/>
                  </a:lnTo>
                  <a:lnTo>
                    <a:pt x="1566225" y="18881"/>
                  </a:lnTo>
                  <a:lnTo>
                    <a:pt x="1521120" y="4881"/>
                  </a:lnTo>
                  <a:lnTo>
                    <a:pt x="1472692" y="0"/>
                  </a:lnTo>
                  <a:close/>
                </a:path>
              </a:pathLst>
            </a:custGeom>
            <a:solidFill>
              <a:srgbClr val="6F2F9F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406895" y="4206239"/>
              <a:ext cx="1713230" cy="1442085"/>
            </a:xfrm>
            <a:custGeom>
              <a:avLst/>
              <a:gdLst/>
              <a:ahLst/>
              <a:cxnLst/>
              <a:rect l="l" t="t" r="r" b="b"/>
              <a:pathLst>
                <a:path w="1713229" h="1442085">
                  <a:moveTo>
                    <a:pt x="0" y="240284"/>
                  </a:moveTo>
                  <a:lnTo>
                    <a:pt x="4881" y="191855"/>
                  </a:lnTo>
                  <a:lnTo>
                    <a:pt x="18881" y="146750"/>
                  </a:lnTo>
                  <a:lnTo>
                    <a:pt x="41034" y="105934"/>
                  </a:lnTo>
                  <a:lnTo>
                    <a:pt x="70373" y="70373"/>
                  </a:lnTo>
                  <a:lnTo>
                    <a:pt x="105934" y="41034"/>
                  </a:lnTo>
                  <a:lnTo>
                    <a:pt x="146750" y="18881"/>
                  </a:lnTo>
                  <a:lnTo>
                    <a:pt x="191855" y="4881"/>
                  </a:lnTo>
                  <a:lnTo>
                    <a:pt x="240283" y="0"/>
                  </a:lnTo>
                  <a:lnTo>
                    <a:pt x="1472692" y="0"/>
                  </a:lnTo>
                  <a:lnTo>
                    <a:pt x="1521120" y="4881"/>
                  </a:lnTo>
                  <a:lnTo>
                    <a:pt x="1566225" y="18881"/>
                  </a:lnTo>
                  <a:lnTo>
                    <a:pt x="1607041" y="41034"/>
                  </a:lnTo>
                  <a:lnTo>
                    <a:pt x="1642602" y="70373"/>
                  </a:lnTo>
                  <a:lnTo>
                    <a:pt x="1671941" y="105934"/>
                  </a:lnTo>
                  <a:lnTo>
                    <a:pt x="1694094" y="146750"/>
                  </a:lnTo>
                  <a:lnTo>
                    <a:pt x="1708094" y="191855"/>
                  </a:lnTo>
                  <a:lnTo>
                    <a:pt x="1712976" y="240284"/>
                  </a:lnTo>
                  <a:lnTo>
                    <a:pt x="1712976" y="1201420"/>
                  </a:lnTo>
                  <a:lnTo>
                    <a:pt x="1708094" y="1249848"/>
                  </a:lnTo>
                  <a:lnTo>
                    <a:pt x="1694094" y="1294953"/>
                  </a:lnTo>
                  <a:lnTo>
                    <a:pt x="1671941" y="1335769"/>
                  </a:lnTo>
                  <a:lnTo>
                    <a:pt x="1642602" y="1371330"/>
                  </a:lnTo>
                  <a:lnTo>
                    <a:pt x="1607041" y="1400669"/>
                  </a:lnTo>
                  <a:lnTo>
                    <a:pt x="1566225" y="1422822"/>
                  </a:lnTo>
                  <a:lnTo>
                    <a:pt x="1521120" y="1436822"/>
                  </a:lnTo>
                  <a:lnTo>
                    <a:pt x="1472692" y="1441704"/>
                  </a:lnTo>
                  <a:lnTo>
                    <a:pt x="240283" y="1441704"/>
                  </a:lnTo>
                  <a:lnTo>
                    <a:pt x="191855" y="1436822"/>
                  </a:lnTo>
                  <a:lnTo>
                    <a:pt x="146750" y="1422822"/>
                  </a:lnTo>
                  <a:lnTo>
                    <a:pt x="105934" y="1400669"/>
                  </a:lnTo>
                  <a:lnTo>
                    <a:pt x="70373" y="1371330"/>
                  </a:lnTo>
                  <a:lnTo>
                    <a:pt x="41034" y="1335769"/>
                  </a:lnTo>
                  <a:lnTo>
                    <a:pt x="18881" y="1294953"/>
                  </a:lnTo>
                  <a:lnTo>
                    <a:pt x="4881" y="1249848"/>
                  </a:lnTo>
                  <a:lnTo>
                    <a:pt x="0" y="1201420"/>
                  </a:lnTo>
                  <a:lnTo>
                    <a:pt x="0" y="240284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290559" y="4239767"/>
              <a:ext cx="1713230" cy="1443355"/>
            </a:xfrm>
            <a:custGeom>
              <a:avLst/>
              <a:gdLst/>
              <a:ahLst/>
              <a:cxnLst/>
              <a:rect l="l" t="t" r="r" b="b"/>
              <a:pathLst>
                <a:path w="1713229" h="1443354">
                  <a:moveTo>
                    <a:pt x="1472438" y="0"/>
                  </a:moveTo>
                  <a:lnTo>
                    <a:pt x="240538" y="0"/>
                  </a:lnTo>
                  <a:lnTo>
                    <a:pt x="192062" y="4887"/>
                  </a:lnTo>
                  <a:lnTo>
                    <a:pt x="146911" y="18903"/>
                  </a:lnTo>
                  <a:lnTo>
                    <a:pt x="106052" y="41081"/>
                  </a:lnTo>
                  <a:lnTo>
                    <a:pt x="70453" y="70453"/>
                  </a:lnTo>
                  <a:lnTo>
                    <a:pt x="41081" y="106052"/>
                  </a:lnTo>
                  <a:lnTo>
                    <a:pt x="18903" y="146911"/>
                  </a:lnTo>
                  <a:lnTo>
                    <a:pt x="4887" y="192062"/>
                  </a:lnTo>
                  <a:lnTo>
                    <a:pt x="0" y="240537"/>
                  </a:lnTo>
                  <a:lnTo>
                    <a:pt x="0" y="1202689"/>
                  </a:lnTo>
                  <a:lnTo>
                    <a:pt x="4887" y="1251165"/>
                  </a:lnTo>
                  <a:lnTo>
                    <a:pt x="18903" y="1296316"/>
                  </a:lnTo>
                  <a:lnTo>
                    <a:pt x="41081" y="1337175"/>
                  </a:lnTo>
                  <a:lnTo>
                    <a:pt x="70453" y="1372774"/>
                  </a:lnTo>
                  <a:lnTo>
                    <a:pt x="106052" y="1402146"/>
                  </a:lnTo>
                  <a:lnTo>
                    <a:pt x="146911" y="1424324"/>
                  </a:lnTo>
                  <a:lnTo>
                    <a:pt x="192062" y="1438340"/>
                  </a:lnTo>
                  <a:lnTo>
                    <a:pt x="240538" y="1443227"/>
                  </a:lnTo>
                  <a:lnTo>
                    <a:pt x="1472438" y="1443227"/>
                  </a:lnTo>
                  <a:lnTo>
                    <a:pt x="1520913" y="1438340"/>
                  </a:lnTo>
                  <a:lnTo>
                    <a:pt x="1566064" y="1424324"/>
                  </a:lnTo>
                  <a:lnTo>
                    <a:pt x="1606923" y="1402146"/>
                  </a:lnTo>
                  <a:lnTo>
                    <a:pt x="1642522" y="1372774"/>
                  </a:lnTo>
                  <a:lnTo>
                    <a:pt x="1671894" y="1337175"/>
                  </a:lnTo>
                  <a:lnTo>
                    <a:pt x="1694072" y="1296316"/>
                  </a:lnTo>
                  <a:lnTo>
                    <a:pt x="1708088" y="1251165"/>
                  </a:lnTo>
                  <a:lnTo>
                    <a:pt x="1712976" y="1202689"/>
                  </a:lnTo>
                  <a:lnTo>
                    <a:pt x="1712976" y="240537"/>
                  </a:lnTo>
                  <a:lnTo>
                    <a:pt x="1708088" y="192062"/>
                  </a:lnTo>
                  <a:lnTo>
                    <a:pt x="1694072" y="146911"/>
                  </a:lnTo>
                  <a:lnTo>
                    <a:pt x="1671894" y="106052"/>
                  </a:lnTo>
                  <a:lnTo>
                    <a:pt x="1642522" y="70453"/>
                  </a:lnTo>
                  <a:lnTo>
                    <a:pt x="1606923" y="41081"/>
                  </a:lnTo>
                  <a:lnTo>
                    <a:pt x="1566064" y="18903"/>
                  </a:lnTo>
                  <a:lnTo>
                    <a:pt x="1520913" y="4887"/>
                  </a:lnTo>
                  <a:lnTo>
                    <a:pt x="1472438" y="0"/>
                  </a:lnTo>
                  <a:close/>
                </a:path>
              </a:pathLst>
            </a:custGeom>
            <a:solidFill>
              <a:srgbClr val="6F2F9F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290559" y="4239767"/>
              <a:ext cx="1713230" cy="1443355"/>
            </a:xfrm>
            <a:custGeom>
              <a:avLst/>
              <a:gdLst/>
              <a:ahLst/>
              <a:cxnLst/>
              <a:rect l="l" t="t" r="r" b="b"/>
              <a:pathLst>
                <a:path w="1713229" h="1443354">
                  <a:moveTo>
                    <a:pt x="0" y="240537"/>
                  </a:moveTo>
                  <a:lnTo>
                    <a:pt x="4887" y="192062"/>
                  </a:lnTo>
                  <a:lnTo>
                    <a:pt x="18903" y="146911"/>
                  </a:lnTo>
                  <a:lnTo>
                    <a:pt x="41081" y="106052"/>
                  </a:lnTo>
                  <a:lnTo>
                    <a:pt x="70453" y="70453"/>
                  </a:lnTo>
                  <a:lnTo>
                    <a:pt x="106052" y="41081"/>
                  </a:lnTo>
                  <a:lnTo>
                    <a:pt x="146911" y="18903"/>
                  </a:lnTo>
                  <a:lnTo>
                    <a:pt x="192062" y="4887"/>
                  </a:lnTo>
                  <a:lnTo>
                    <a:pt x="240538" y="0"/>
                  </a:lnTo>
                  <a:lnTo>
                    <a:pt x="1472438" y="0"/>
                  </a:lnTo>
                  <a:lnTo>
                    <a:pt x="1520913" y="4887"/>
                  </a:lnTo>
                  <a:lnTo>
                    <a:pt x="1566064" y="18903"/>
                  </a:lnTo>
                  <a:lnTo>
                    <a:pt x="1606923" y="41081"/>
                  </a:lnTo>
                  <a:lnTo>
                    <a:pt x="1642522" y="70453"/>
                  </a:lnTo>
                  <a:lnTo>
                    <a:pt x="1671894" y="106052"/>
                  </a:lnTo>
                  <a:lnTo>
                    <a:pt x="1694072" y="146911"/>
                  </a:lnTo>
                  <a:lnTo>
                    <a:pt x="1708088" y="192062"/>
                  </a:lnTo>
                  <a:lnTo>
                    <a:pt x="1712976" y="240537"/>
                  </a:lnTo>
                  <a:lnTo>
                    <a:pt x="1712976" y="1202689"/>
                  </a:lnTo>
                  <a:lnTo>
                    <a:pt x="1708088" y="1251165"/>
                  </a:lnTo>
                  <a:lnTo>
                    <a:pt x="1694072" y="1296316"/>
                  </a:lnTo>
                  <a:lnTo>
                    <a:pt x="1671894" y="1337175"/>
                  </a:lnTo>
                  <a:lnTo>
                    <a:pt x="1642522" y="1372774"/>
                  </a:lnTo>
                  <a:lnTo>
                    <a:pt x="1606923" y="1402146"/>
                  </a:lnTo>
                  <a:lnTo>
                    <a:pt x="1566064" y="1424324"/>
                  </a:lnTo>
                  <a:lnTo>
                    <a:pt x="1520913" y="1438340"/>
                  </a:lnTo>
                  <a:lnTo>
                    <a:pt x="1472438" y="1443227"/>
                  </a:lnTo>
                  <a:lnTo>
                    <a:pt x="240538" y="1443227"/>
                  </a:lnTo>
                  <a:lnTo>
                    <a:pt x="192062" y="1438340"/>
                  </a:lnTo>
                  <a:lnTo>
                    <a:pt x="146911" y="1424324"/>
                  </a:lnTo>
                  <a:lnTo>
                    <a:pt x="106052" y="1402146"/>
                  </a:lnTo>
                  <a:lnTo>
                    <a:pt x="70453" y="1372774"/>
                  </a:lnTo>
                  <a:lnTo>
                    <a:pt x="41081" y="1337175"/>
                  </a:lnTo>
                  <a:lnTo>
                    <a:pt x="18903" y="1296316"/>
                  </a:lnTo>
                  <a:lnTo>
                    <a:pt x="4887" y="1251165"/>
                  </a:lnTo>
                  <a:lnTo>
                    <a:pt x="0" y="1202689"/>
                  </a:lnTo>
                  <a:lnTo>
                    <a:pt x="0" y="240537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0171176" y="4206239"/>
              <a:ext cx="1713230" cy="1442085"/>
            </a:xfrm>
            <a:custGeom>
              <a:avLst/>
              <a:gdLst/>
              <a:ahLst/>
              <a:cxnLst/>
              <a:rect l="l" t="t" r="r" b="b"/>
              <a:pathLst>
                <a:path w="1713229" h="1442085">
                  <a:moveTo>
                    <a:pt x="1472692" y="0"/>
                  </a:moveTo>
                  <a:lnTo>
                    <a:pt x="240283" y="0"/>
                  </a:lnTo>
                  <a:lnTo>
                    <a:pt x="191855" y="4881"/>
                  </a:lnTo>
                  <a:lnTo>
                    <a:pt x="146750" y="18881"/>
                  </a:lnTo>
                  <a:lnTo>
                    <a:pt x="105934" y="41034"/>
                  </a:lnTo>
                  <a:lnTo>
                    <a:pt x="70373" y="70373"/>
                  </a:lnTo>
                  <a:lnTo>
                    <a:pt x="41034" y="105934"/>
                  </a:lnTo>
                  <a:lnTo>
                    <a:pt x="18881" y="146750"/>
                  </a:lnTo>
                  <a:lnTo>
                    <a:pt x="4881" y="191855"/>
                  </a:lnTo>
                  <a:lnTo>
                    <a:pt x="0" y="240284"/>
                  </a:lnTo>
                  <a:lnTo>
                    <a:pt x="0" y="1201420"/>
                  </a:lnTo>
                  <a:lnTo>
                    <a:pt x="4881" y="1249848"/>
                  </a:lnTo>
                  <a:lnTo>
                    <a:pt x="18881" y="1294953"/>
                  </a:lnTo>
                  <a:lnTo>
                    <a:pt x="41034" y="1335769"/>
                  </a:lnTo>
                  <a:lnTo>
                    <a:pt x="70373" y="1371330"/>
                  </a:lnTo>
                  <a:lnTo>
                    <a:pt x="105934" y="1400669"/>
                  </a:lnTo>
                  <a:lnTo>
                    <a:pt x="146750" y="1422822"/>
                  </a:lnTo>
                  <a:lnTo>
                    <a:pt x="191855" y="1436822"/>
                  </a:lnTo>
                  <a:lnTo>
                    <a:pt x="240283" y="1441704"/>
                  </a:lnTo>
                  <a:lnTo>
                    <a:pt x="1472692" y="1441704"/>
                  </a:lnTo>
                  <a:lnTo>
                    <a:pt x="1521120" y="1436822"/>
                  </a:lnTo>
                  <a:lnTo>
                    <a:pt x="1566225" y="1422822"/>
                  </a:lnTo>
                  <a:lnTo>
                    <a:pt x="1607041" y="1400669"/>
                  </a:lnTo>
                  <a:lnTo>
                    <a:pt x="1642602" y="1371330"/>
                  </a:lnTo>
                  <a:lnTo>
                    <a:pt x="1671941" y="1335769"/>
                  </a:lnTo>
                  <a:lnTo>
                    <a:pt x="1694094" y="1294953"/>
                  </a:lnTo>
                  <a:lnTo>
                    <a:pt x="1708094" y="1249848"/>
                  </a:lnTo>
                  <a:lnTo>
                    <a:pt x="1712976" y="1201420"/>
                  </a:lnTo>
                  <a:lnTo>
                    <a:pt x="1712976" y="240284"/>
                  </a:lnTo>
                  <a:lnTo>
                    <a:pt x="1708094" y="191855"/>
                  </a:lnTo>
                  <a:lnTo>
                    <a:pt x="1694094" y="146750"/>
                  </a:lnTo>
                  <a:lnTo>
                    <a:pt x="1671941" y="105934"/>
                  </a:lnTo>
                  <a:lnTo>
                    <a:pt x="1642602" y="70373"/>
                  </a:lnTo>
                  <a:lnTo>
                    <a:pt x="1607041" y="41034"/>
                  </a:lnTo>
                  <a:lnTo>
                    <a:pt x="1566225" y="18881"/>
                  </a:lnTo>
                  <a:lnTo>
                    <a:pt x="1521120" y="4881"/>
                  </a:lnTo>
                  <a:lnTo>
                    <a:pt x="1472692" y="0"/>
                  </a:lnTo>
                  <a:close/>
                </a:path>
              </a:pathLst>
            </a:custGeom>
            <a:solidFill>
              <a:srgbClr val="6F2F9F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0171176" y="4206239"/>
              <a:ext cx="1713230" cy="1442085"/>
            </a:xfrm>
            <a:custGeom>
              <a:avLst/>
              <a:gdLst/>
              <a:ahLst/>
              <a:cxnLst/>
              <a:rect l="l" t="t" r="r" b="b"/>
              <a:pathLst>
                <a:path w="1713229" h="1442085">
                  <a:moveTo>
                    <a:pt x="0" y="240284"/>
                  </a:moveTo>
                  <a:lnTo>
                    <a:pt x="4881" y="191855"/>
                  </a:lnTo>
                  <a:lnTo>
                    <a:pt x="18881" y="146750"/>
                  </a:lnTo>
                  <a:lnTo>
                    <a:pt x="41034" y="105934"/>
                  </a:lnTo>
                  <a:lnTo>
                    <a:pt x="70373" y="70373"/>
                  </a:lnTo>
                  <a:lnTo>
                    <a:pt x="105934" y="41034"/>
                  </a:lnTo>
                  <a:lnTo>
                    <a:pt x="146750" y="18881"/>
                  </a:lnTo>
                  <a:lnTo>
                    <a:pt x="191855" y="4881"/>
                  </a:lnTo>
                  <a:lnTo>
                    <a:pt x="240283" y="0"/>
                  </a:lnTo>
                  <a:lnTo>
                    <a:pt x="1472692" y="0"/>
                  </a:lnTo>
                  <a:lnTo>
                    <a:pt x="1521120" y="4881"/>
                  </a:lnTo>
                  <a:lnTo>
                    <a:pt x="1566225" y="18881"/>
                  </a:lnTo>
                  <a:lnTo>
                    <a:pt x="1607041" y="41034"/>
                  </a:lnTo>
                  <a:lnTo>
                    <a:pt x="1642602" y="70373"/>
                  </a:lnTo>
                  <a:lnTo>
                    <a:pt x="1671941" y="105934"/>
                  </a:lnTo>
                  <a:lnTo>
                    <a:pt x="1694094" y="146750"/>
                  </a:lnTo>
                  <a:lnTo>
                    <a:pt x="1708094" y="191855"/>
                  </a:lnTo>
                  <a:lnTo>
                    <a:pt x="1712976" y="240284"/>
                  </a:lnTo>
                  <a:lnTo>
                    <a:pt x="1712976" y="1201420"/>
                  </a:lnTo>
                  <a:lnTo>
                    <a:pt x="1708094" y="1249848"/>
                  </a:lnTo>
                  <a:lnTo>
                    <a:pt x="1694094" y="1294953"/>
                  </a:lnTo>
                  <a:lnTo>
                    <a:pt x="1671941" y="1335769"/>
                  </a:lnTo>
                  <a:lnTo>
                    <a:pt x="1642602" y="1371330"/>
                  </a:lnTo>
                  <a:lnTo>
                    <a:pt x="1607041" y="1400669"/>
                  </a:lnTo>
                  <a:lnTo>
                    <a:pt x="1566225" y="1422822"/>
                  </a:lnTo>
                  <a:lnTo>
                    <a:pt x="1521120" y="1436822"/>
                  </a:lnTo>
                  <a:lnTo>
                    <a:pt x="1472692" y="1441704"/>
                  </a:lnTo>
                  <a:lnTo>
                    <a:pt x="240283" y="1441704"/>
                  </a:lnTo>
                  <a:lnTo>
                    <a:pt x="191855" y="1436822"/>
                  </a:lnTo>
                  <a:lnTo>
                    <a:pt x="146750" y="1422822"/>
                  </a:lnTo>
                  <a:lnTo>
                    <a:pt x="105934" y="1400669"/>
                  </a:lnTo>
                  <a:lnTo>
                    <a:pt x="70373" y="1371330"/>
                  </a:lnTo>
                  <a:lnTo>
                    <a:pt x="41034" y="1335769"/>
                  </a:lnTo>
                  <a:lnTo>
                    <a:pt x="18881" y="1294953"/>
                  </a:lnTo>
                  <a:lnTo>
                    <a:pt x="4881" y="1249848"/>
                  </a:lnTo>
                  <a:lnTo>
                    <a:pt x="0" y="1201420"/>
                  </a:lnTo>
                  <a:lnTo>
                    <a:pt x="0" y="240284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31195" y="4352543"/>
              <a:ext cx="1367494" cy="114909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23147" y="4430304"/>
              <a:ext cx="1433999" cy="1054571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11836" y="4925567"/>
              <a:ext cx="3855720" cy="1571625"/>
            </a:xfrm>
            <a:custGeom>
              <a:avLst/>
              <a:gdLst/>
              <a:ahLst/>
              <a:cxnLst/>
              <a:rect l="l" t="t" r="r" b="b"/>
              <a:pathLst>
                <a:path w="3855720" h="1571625">
                  <a:moveTo>
                    <a:pt x="3593846" y="0"/>
                  </a:moveTo>
                  <a:lnTo>
                    <a:pt x="261873" y="0"/>
                  </a:lnTo>
                  <a:lnTo>
                    <a:pt x="214802" y="4218"/>
                  </a:lnTo>
                  <a:lnTo>
                    <a:pt x="170498" y="16380"/>
                  </a:lnTo>
                  <a:lnTo>
                    <a:pt x="129701" y="35748"/>
                  </a:lnTo>
                  <a:lnTo>
                    <a:pt x="93152" y="61581"/>
                  </a:lnTo>
                  <a:lnTo>
                    <a:pt x="61589" y="93142"/>
                  </a:lnTo>
                  <a:lnTo>
                    <a:pt x="35753" y="129690"/>
                  </a:lnTo>
                  <a:lnTo>
                    <a:pt x="16383" y="170488"/>
                  </a:lnTo>
                  <a:lnTo>
                    <a:pt x="4219" y="214795"/>
                  </a:lnTo>
                  <a:lnTo>
                    <a:pt x="0" y="261873"/>
                  </a:lnTo>
                  <a:lnTo>
                    <a:pt x="0" y="1309369"/>
                  </a:lnTo>
                  <a:lnTo>
                    <a:pt x="4219" y="1356441"/>
                  </a:lnTo>
                  <a:lnTo>
                    <a:pt x="16383" y="1400745"/>
                  </a:lnTo>
                  <a:lnTo>
                    <a:pt x="35753" y="1441542"/>
                  </a:lnTo>
                  <a:lnTo>
                    <a:pt x="61589" y="1478091"/>
                  </a:lnTo>
                  <a:lnTo>
                    <a:pt x="93152" y="1509654"/>
                  </a:lnTo>
                  <a:lnTo>
                    <a:pt x="129701" y="1535490"/>
                  </a:lnTo>
                  <a:lnTo>
                    <a:pt x="170498" y="1554860"/>
                  </a:lnTo>
                  <a:lnTo>
                    <a:pt x="214802" y="1567024"/>
                  </a:lnTo>
                  <a:lnTo>
                    <a:pt x="261873" y="1571243"/>
                  </a:lnTo>
                  <a:lnTo>
                    <a:pt x="3593846" y="1571243"/>
                  </a:lnTo>
                  <a:lnTo>
                    <a:pt x="3640924" y="1567024"/>
                  </a:lnTo>
                  <a:lnTo>
                    <a:pt x="3685231" y="1554860"/>
                  </a:lnTo>
                  <a:lnTo>
                    <a:pt x="3726029" y="1535490"/>
                  </a:lnTo>
                  <a:lnTo>
                    <a:pt x="3762577" y="1509654"/>
                  </a:lnTo>
                  <a:lnTo>
                    <a:pt x="3794138" y="1478091"/>
                  </a:lnTo>
                  <a:lnTo>
                    <a:pt x="3819971" y="1441542"/>
                  </a:lnTo>
                  <a:lnTo>
                    <a:pt x="3839339" y="1400745"/>
                  </a:lnTo>
                  <a:lnTo>
                    <a:pt x="3851501" y="1356441"/>
                  </a:lnTo>
                  <a:lnTo>
                    <a:pt x="3855719" y="1309369"/>
                  </a:lnTo>
                  <a:lnTo>
                    <a:pt x="3855719" y="261873"/>
                  </a:lnTo>
                  <a:lnTo>
                    <a:pt x="3851501" y="214795"/>
                  </a:lnTo>
                  <a:lnTo>
                    <a:pt x="3839339" y="170488"/>
                  </a:lnTo>
                  <a:lnTo>
                    <a:pt x="3819971" y="129690"/>
                  </a:lnTo>
                  <a:lnTo>
                    <a:pt x="3794138" y="93142"/>
                  </a:lnTo>
                  <a:lnTo>
                    <a:pt x="3762577" y="61581"/>
                  </a:lnTo>
                  <a:lnTo>
                    <a:pt x="3726029" y="35748"/>
                  </a:lnTo>
                  <a:lnTo>
                    <a:pt x="3685231" y="16380"/>
                  </a:lnTo>
                  <a:lnTo>
                    <a:pt x="3640924" y="4218"/>
                  </a:lnTo>
                  <a:lnTo>
                    <a:pt x="3593846" y="0"/>
                  </a:lnTo>
                  <a:close/>
                </a:path>
              </a:pathLst>
            </a:custGeom>
            <a:solidFill>
              <a:srgbClr val="92D050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11836" y="4925567"/>
              <a:ext cx="3855720" cy="1571625"/>
            </a:xfrm>
            <a:custGeom>
              <a:avLst/>
              <a:gdLst/>
              <a:ahLst/>
              <a:cxnLst/>
              <a:rect l="l" t="t" r="r" b="b"/>
              <a:pathLst>
                <a:path w="3855720" h="1571625">
                  <a:moveTo>
                    <a:pt x="0" y="261873"/>
                  </a:moveTo>
                  <a:lnTo>
                    <a:pt x="4219" y="214795"/>
                  </a:lnTo>
                  <a:lnTo>
                    <a:pt x="16383" y="170488"/>
                  </a:lnTo>
                  <a:lnTo>
                    <a:pt x="35753" y="129690"/>
                  </a:lnTo>
                  <a:lnTo>
                    <a:pt x="61589" y="93142"/>
                  </a:lnTo>
                  <a:lnTo>
                    <a:pt x="93152" y="61581"/>
                  </a:lnTo>
                  <a:lnTo>
                    <a:pt x="129701" y="35748"/>
                  </a:lnTo>
                  <a:lnTo>
                    <a:pt x="170498" y="16380"/>
                  </a:lnTo>
                  <a:lnTo>
                    <a:pt x="214802" y="4218"/>
                  </a:lnTo>
                  <a:lnTo>
                    <a:pt x="261873" y="0"/>
                  </a:lnTo>
                  <a:lnTo>
                    <a:pt x="3593846" y="0"/>
                  </a:lnTo>
                  <a:lnTo>
                    <a:pt x="3640924" y="4218"/>
                  </a:lnTo>
                  <a:lnTo>
                    <a:pt x="3685231" y="16380"/>
                  </a:lnTo>
                  <a:lnTo>
                    <a:pt x="3726029" y="35748"/>
                  </a:lnTo>
                  <a:lnTo>
                    <a:pt x="3762577" y="61581"/>
                  </a:lnTo>
                  <a:lnTo>
                    <a:pt x="3794138" y="93142"/>
                  </a:lnTo>
                  <a:lnTo>
                    <a:pt x="3819971" y="129690"/>
                  </a:lnTo>
                  <a:lnTo>
                    <a:pt x="3839339" y="170488"/>
                  </a:lnTo>
                  <a:lnTo>
                    <a:pt x="3851501" y="214795"/>
                  </a:lnTo>
                  <a:lnTo>
                    <a:pt x="3855719" y="261873"/>
                  </a:lnTo>
                  <a:lnTo>
                    <a:pt x="3855719" y="1309369"/>
                  </a:lnTo>
                  <a:lnTo>
                    <a:pt x="3851501" y="1356441"/>
                  </a:lnTo>
                  <a:lnTo>
                    <a:pt x="3839339" y="1400745"/>
                  </a:lnTo>
                  <a:lnTo>
                    <a:pt x="3819971" y="1441542"/>
                  </a:lnTo>
                  <a:lnTo>
                    <a:pt x="3794138" y="1478091"/>
                  </a:lnTo>
                  <a:lnTo>
                    <a:pt x="3762577" y="1509654"/>
                  </a:lnTo>
                  <a:lnTo>
                    <a:pt x="3726029" y="1535490"/>
                  </a:lnTo>
                  <a:lnTo>
                    <a:pt x="3685231" y="1554860"/>
                  </a:lnTo>
                  <a:lnTo>
                    <a:pt x="3640924" y="1567024"/>
                  </a:lnTo>
                  <a:lnTo>
                    <a:pt x="3593846" y="1571243"/>
                  </a:lnTo>
                  <a:lnTo>
                    <a:pt x="261873" y="1571243"/>
                  </a:lnTo>
                  <a:lnTo>
                    <a:pt x="214802" y="1567024"/>
                  </a:lnTo>
                  <a:lnTo>
                    <a:pt x="170498" y="1554860"/>
                  </a:lnTo>
                  <a:lnTo>
                    <a:pt x="129701" y="1535490"/>
                  </a:lnTo>
                  <a:lnTo>
                    <a:pt x="93152" y="1509654"/>
                  </a:lnTo>
                  <a:lnTo>
                    <a:pt x="61589" y="1478091"/>
                  </a:lnTo>
                  <a:lnTo>
                    <a:pt x="35753" y="1441542"/>
                  </a:lnTo>
                  <a:lnTo>
                    <a:pt x="16383" y="1400745"/>
                  </a:lnTo>
                  <a:lnTo>
                    <a:pt x="4219" y="1356441"/>
                  </a:lnTo>
                  <a:lnTo>
                    <a:pt x="0" y="1309369"/>
                  </a:lnTo>
                  <a:lnTo>
                    <a:pt x="0" y="261873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1372616" y="4894834"/>
            <a:ext cx="16217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Elles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peuvent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être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en: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95603" y="6253073"/>
            <a:ext cx="5930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7DC492"/>
                </a:solidFill>
                <a:latin typeface="Calibri"/>
                <a:cs typeface="Calibri"/>
              </a:rPr>
              <a:t>CHAINE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877057" y="6253073"/>
            <a:ext cx="5962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7DC492"/>
                </a:solidFill>
                <a:latin typeface="Calibri"/>
                <a:cs typeface="Calibri"/>
              </a:rPr>
              <a:t>MIROIR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347472" y="3160776"/>
            <a:ext cx="7640320" cy="3046730"/>
            <a:chOff x="347472" y="3160776"/>
            <a:chExt cx="7640320" cy="3046730"/>
          </a:xfrm>
        </p:grpSpPr>
        <p:pic>
          <p:nvPicPr>
            <p:cNvPr id="71" name="object 7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7472" y="5247136"/>
              <a:ext cx="1668779" cy="882391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42972" y="5247135"/>
              <a:ext cx="1311854" cy="960014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371600" y="3448812"/>
              <a:ext cx="1666239" cy="1283335"/>
            </a:xfrm>
            <a:custGeom>
              <a:avLst/>
              <a:gdLst/>
              <a:ahLst/>
              <a:cxnLst/>
              <a:rect l="l" t="t" r="r" b="b"/>
              <a:pathLst>
                <a:path w="1666239" h="1283335">
                  <a:moveTo>
                    <a:pt x="1451864" y="0"/>
                  </a:moveTo>
                  <a:lnTo>
                    <a:pt x="213868" y="0"/>
                  </a:lnTo>
                  <a:lnTo>
                    <a:pt x="164831" y="5648"/>
                  </a:lnTo>
                  <a:lnTo>
                    <a:pt x="119816" y="21738"/>
                  </a:lnTo>
                  <a:lnTo>
                    <a:pt x="80107" y="46986"/>
                  </a:lnTo>
                  <a:lnTo>
                    <a:pt x="46986" y="80107"/>
                  </a:lnTo>
                  <a:lnTo>
                    <a:pt x="21738" y="119816"/>
                  </a:lnTo>
                  <a:lnTo>
                    <a:pt x="5648" y="164831"/>
                  </a:lnTo>
                  <a:lnTo>
                    <a:pt x="0" y="213868"/>
                  </a:lnTo>
                  <a:lnTo>
                    <a:pt x="0" y="1069339"/>
                  </a:lnTo>
                  <a:lnTo>
                    <a:pt x="5648" y="1118376"/>
                  </a:lnTo>
                  <a:lnTo>
                    <a:pt x="21738" y="1163391"/>
                  </a:lnTo>
                  <a:lnTo>
                    <a:pt x="46986" y="1203100"/>
                  </a:lnTo>
                  <a:lnTo>
                    <a:pt x="80107" y="1236221"/>
                  </a:lnTo>
                  <a:lnTo>
                    <a:pt x="119816" y="1261469"/>
                  </a:lnTo>
                  <a:lnTo>
                    <a:pt x="164831" y="1277559"/>
                  </a:lnTo>
                  <a:lnTo>
                    <a:pt x="213868" y="1283208"/>
                  </a:lnTo>
                  <a:lnTo>
                    <a:pt x="1451864" y="1283208"/>
                  </a:lnTo>
                  <a:lnTo>
                    <a:pt x="1500900" y="1277559"/>
                  </a:lnTo>
                  <a:lnTo>
                    <a:pt x="1545915" y="1261469"/>
                  </a:lnTo>
                  <a:lnTo>
                    <a:pt x="1585624" y="1236221"/>
                  </a:lnTo>
                  <a:lnTo>
                    <a:pt x="1618745" y="1203100"/>
                  </a:lnTo>
                  <a:lnTo>
                    <a:pt x="1643993" y="1163391"/>
                  </a:lnTo>
                  <a:lnTo>
                    <a:pt x="1660083" y="1118376"/>
                  </a:lnTo>
                  <a:lnTo>
                    <a:pt x="1665732" y="1069339"/>
                  </a:lnTo>
                  <a:lnTo>
                    <a:pt x="1665732" y="213868"/>
                  </a:lnTo>
                  <a:lnTo>
                    <a:pt x="1660083" y="164831"/>
                  </a:lnTo>
                  <a:lnTo>
                    <a:pt x="1643993" y="119816"/>
                  </a:lnTo>
                  <a:lnTo>
                    <a:pt x="1618745" y="80107"/>
                  </a:lnTo>
                  <a:lnTo>
                    <a:pt x="1585624" y="46986"/>
                  </a:lnTo>
                  <a:lnTo>
                    <a:pt x="1545915" y="21738"/>
                  </a:lnTo>
                  <a:lnTo>
                    <a:pt x="1500900" y="5648"/>
                  </a:lnTo>
                  <a:lnTo>
                    <a:pt x="1451864" y="0"/>
                  </a:lnTo>
                  <a:close/>
                </a:path>
              </a:pathLst>
            </a:custGeom>
            <a:solidFill>
              <a:srgbClr val="92D050">
                <a:alpha val="2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371600" y="3448812"/>
              <a:ext cx="1666239" cy="1283335"/>
            </a:xfrm>
            <a:custGeom>
              <a:avLst/>
              <a:gdLst/>
              <a:ahLst/>
              <a:cxnLst/>
              <a:rect l="l" t="t" r="r" b="b"/>
              <a:pathLst>
                <a:path w="1666239" h="1283335">
                  <a:moveTo>
                    <a:pt x="0" y="213868"/>
                  </a:moveTo>
                  <a:lnTo>
                    <a:pt x="5648" y="164831"/>
                  </a:lnTo>
                  <a:lnTo>
                    <a:pt x="21738" y="119816"/>
                  </a:lnTo>
                  <a:lnTo>
                    <a:pt x="46986" y="80107"/>
                  </a:lnTo>
                  <a:lnTo>
                    <a:pt x="80107" y="46986"/>
                  </a:lnTo>
                  <a:lnTo>
                    <a:pt x="119816" y="21738"/>
                  </a:lnTo>
                  <a:lnTo>
                    <a:pt x="164831" y="5648"/>
                  </a:lnTo>
                  <a:lnTo>
                    <a:pt x="213868" y="0"/>
                  </a:lnTo>
                  <a:lnTo>
                    <a:pt x="1451864" y="0"/>
                  </a:lnTo>
                  <a:lnTo>
                    <a:pt x="1500900" y="5648"/>
                  </a:lnTo>
                  <a:lnTo>
                    <a:pt x="1545915" y="21738"/>
                  </a:lnTo>
                  <a:lnTo>
                    <a:pt x="1585624" y="46986"/>
                  </a:lnTo>
                  <a:lnTo>
                    <a:pt x="1618745" y="80107"/>
                  </a:lnTo>
                  <a:lnTo>
                    <a:pt x="1643993" y="119816"/>
                  </a:lnTo>
                  <a:lnTo>
                    <a:pt x="1660083" y="164831"/>
                  </a:lnTo>
                  <a:lnTo>
                    <a:pt x="1665732" y="213868"/>
                  </a:lnTo>
                  <a:lnTo>
                    <a:pt x="1665732" y="1069339"/>
                  </a:lnTo>
                  <a:lnTo>
                    <a:pt x="1660083" y="1118376"/>
                  </a:lnTo>
                  <a:lnTo>
                    <a:pt x="1643993" y="1163391"/>
                  </a:lnTo>
                  <a:lnTo>
                    <a:pt x="1618745" y="1203100"/>
                  </a:lnTo>
                  <a:lnTo>
                    <a:pt x="1585624" y="1236221"/>
                  </a:lnTo>
                  <a:lnTo>
                    <a:pt x="1545915" y="1261469"/>
                  </a:lnTo>
                  <a:lnTo>
                    <a:pt x="1500900" y="1277559"/>
                  </a:lnTo>
                  <a:lnTo>
                    <a:pt x="1451864" y="1283208"/>
                  </a:lnTo>
                  <a:lnTo>
                    <a:pt x="213868" y="1283208"/>
                  </a:lnTo>
                  <a:lnTo>
                    <a:pt x="164831" y="1277559"/>
                  </a:lnTo>
                  <a:lnTo>
                    <a:pt x="119816" y="1261469"/>
                  </a:lnTo>
                  <a:lnTo>
                    <a:pt x="80107" y="1236221"/>
                  </a:lnTo>
                  <a:lnTo>
                    <a:pt x="46986" y="1203100"/>
                  </a:lnTo>
                  <a:lnTo>
                    <a:pt x="21738" y="1163391"/>
                  </a:lnTo>
                  <a:lnTo>
                    <a:pt x="5648" y="1118376"/>
                  </a:lnTo>
                  <a:lnTo>
                    <a:pt x="0" y="1069339"/>
                  </a:lnTo>
                  <a:lnTo>
                    <a:pt x="0" y="213868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41007" y="4376928"/>
              <a:ext cx="1446276" cy="113233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23416" y="3808476"/>
              <a:ext cx="1581895" cy="582168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754380" y="3188208"/>
              <a:ext cx="76200" cy="278130"/>
            </a:xfrm>
            <a:custGeom>
              <a:avLst/>
              <a:gdLst/>
              <a:ahLst/>
              <a:cxnLst/>
              <a:rect l="l" t="t" r="r" b="b"/>
              <a:pathLst>
                <a:path w="76200" h="278129">
                  <a:moveTo>
                    <a:pt x="31750" y="201549"/>
                  </a:moveTo>
                  <a:lnTo>
                    <a:pt x="0" y="201549"/>
                  </a:lnTo>
                  <a:lnTo>
                    <a:pt x="38100" y="277749"/>
                  </a:lnTo>
                  <a:lnTo>
                    <a:pt x="69850" y="214249"/>
                  </a:lnTo>
                  <a:lnTo>
                    <a:pt x="31750" y="214249"/>
                  </a:lnTo>
                  <a:lnTo>
                    <a:pt x="31750" y="201549"/>
                  </a:lnTo>
                  <a:close/>
                </a:path>
                <a:path w="76200" h="278129">
                  <a:moveTo>
                    <a:pt x="44450" y="0"/>
                  </a:moveTo>
                  <a:lnTo>
                    <a:pt x="31750" y="0"/>
                  </a:lnTo>
                  <a:lnTo>
                    <a:pt x="31750" y="214249"/>
                  </a:lnTo>
                  <a:lnTo>
                    <a:pt x="44450" y="214249"/>
                  </a:lnTo>
                  <a:lnTo>
                    <a:pt x="44450" y="0"/>
                  </a:lnTo>
                  <a:close/>
                </a:path>
                <a:path w="76200" h="278129">
                  <a:moveTo>
                    <a:pt x="76200" y="201549"/>
                  </a:moveTo>
                  <a:lnTo>
                    <a:pt x="44450" y="201549"/>
                  </a:lnTo>
                  <a:lnTo>
                    <a:pt x="44450" y="214249"/>
                  </a:lnTo>
                  <a:lnTo>
                    <a:pt x="69850" y="214249"/>
                  </a:lnTo>
                  <a:lnTo>
                    <a:pt x="76200" y="201549"/>
                  </a:lnTo>
                  <a:close/>
                </a:path>
              </a:pathLst>
            </a:custGeom>
            <a:solidFill>
              <a:srgbClr val="3D87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665224" y="3182112"/>
              <a:ext cx="287655" cy="242570"/>
            </a:xfrm>
            <a:custGeom>
              <a:avLst/>
              <a:gdLst/>
              <a:ahLst/>
              <a:cxnLst/>
              <a:rect l="l" t="t" r="r" b="b"/>
              <a:pathLst>
                <a:path w="287655" h="242570">
                  <a:moveTo>
                    <a:pt x="224080" y="199757"/>
                  </a:moveTo>
                  <a:lnTo>
                    <a:pt x="204724" y="222885"/>
                  </a:lnTo>
                  <a:lnTo>
                    <a:pt x="287655" y="242570"/>
                  </a:lnTo>
                  <a:lnTo>
                    <a:pt x="272546" y="207899"/>
                  </a:lnTo>
                  <a:lnTo>
                    <a:pt x="233806" y="207899"/>
                  </a:lnTo>
                  <a:lnTo>
                    <a:pt x="224080" y="199757"/>
                  </a:lnTo>
                  <a:close/>
                </a:path>
                <a:path w="287655" h="242570">
                  <a:moveTo>
                    <a:pt x="234256" y="187598"/>
                  </a:moveTo>
                  <a:lnTo>
                    <a:pt x="224080" y="199757"/>
                  </a:lnTo>
                  <a:lnTo>
                    <a:pt x="233806" y="207899"/>
                  </a:lnTo>
                  <a:lnTo>
                    <a:pt x="244094" y="195834"/>
                  </a:lnTo>
                  <a:lnTo>
                    <a:pt x="234256" y="187598"/>
                  </a:lnTo>
                  <a:close/>
                </a:path>
                <a:path w="287655" h="242570">
                  <a:moveTo>
                    <a:pt x="253619" y="164464"/>
                  </a:moveTo>
                  <a:lnTo>
                    <a:pt x="234256" y="187598"/>
                  </a:lnTo>
                  <a:lnTo>
                    <a:pt x="244094" y="195834"/>
                  </a:lnTo>
                  <a:lnTo>
                    <a:pt x="233806" y="207899"/>
                  </a:lnTo>
                  <a:lnTo>
                    <a:pt x="272546" y="207899"/>
                  </a:lnTo>
                  <a:lnTo>
                    <a:pt x="253619" y="164464"/>
                  </a:lnTo>
                  <a:close/>
                </a:path>
                <a:path w="287655" h="242570">
                  <a:moveTo>
                    <a:pt x="10159" y="0"/>
                  </a:moveTo>
                  <a:lnTo>
                    <a:pt x="0" y="12191"/>
                  </a:lnTo>
                  <a:lnTo>
                    <a:pt x="224080" y="199757"/>
                  </a:lnTo>
                  <a:lnTo>
                    <a:pt x="234256" y="187598"/>
                  </a:lnTo>
                  <a:lnTo>
                    <a:pt x="10159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611880" y="3160776"/>
              <a:ext cx="76200" cy="278130"/>
            </a:xfrm>
            <a:custGeom>
              <a:avLst/>
              <a:gdLst/>
              <a:ahLst/>
              <a:cxnLst/>
              <a:rect l="l" t="t" r="r" b="b"/>
              <a:pathLst>
                <a:path w="76200" h="278129">
                  <a:moveTo>
                    <a:pt x="31750" y="201549"/>
                  </a:moveTo>
                  <a:lnTo>
                    <a:pt x="0" y="201549"/>
                  </a:lnTo>
                  <a:lnTo>
                    <a:pt x="38100" y="277749"/>
                  </a:lnTo>
                  <a:lnTo>
                    <a:pt x="69850" y="214249"/>
                  </a:lnTo>
                  <a:lnTo>
                    <a:pt x="31750" y="214249"/>
                  </a:lnTo>
                  <a:lnTo>
                    <a:pt x="31750" y="201549"/>
                  </a:lnTo>
                  <a:close/>
                </a:path>
                <a:path w="76200" h="278129">
                  <a:moveTo>
                    <a:pt x="44450" y="0"/>
                  </a:moveTo>
                  <a:lnTo>
                    <a:pt x="31750" y="0"/>
                  </a:lnTo>
                  <a:lnTo>
                    <a:pt x="31750" y="214249"/>
                  </a:lnTo>
                  <a:lnTo>
                    <a:pt x="44450" y="214249"/>
                  </a:lnTo>
                  <a:lnTo>
                    <a:pt x="44450" y="0"/>
                  </a:lnTo>
                  <a:close/>
                </a:path>
                <a:path w="76200" h="278129">
                  <a:moveTo>
                    <a:pt x="76200" y="201549"/>
                  </a:moveTo>
                  <a:lnTo>
                    <a:pt x="44450" y="201549"/>
                  </a:lnTo>
                  <a:lnTo>
                    <a:pt x="44450" y="214249"/>
                  </a:lnTo>
                  <a:lnTo>
                    <a:pt x="69850" y="214249"/>
                  </a:lnTo>
                  <a:lnTo>
                    <a:pt x="76200" y="201549"/>
                  </a:lnTo>
                  <a:close/>
                </a:path>
              </a:pathLst>
            </a:custGeom>
            <a:solidFill>
              <a:srgbClr val="3D87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455164" y="3205099"/>
              <a:ext cx="275590" cy="245745"/>
            </a:xfrm>
            <a:custGeom>
              <a:avLst/>
              <a:gdLst/>
              <a:ahLst/>
              <a:cxnLst/>
              <a:rect l="l" t="t" r="r" b="b"/>
              <a:pathLst>
                <a:path w="275589" h="245745">
                  <a:moveTo>
                    <a:pt x="31623" y="166624"/>
                  </a:moveTo>
                  <a:lnTo>
                    <a:pt x="0" y="245617"/>
                  </a:lnTo>
                  <a:lnTo>
                    <a:pt x="82296" y="223520"/>
                  </a:lnTo>
                  <a:lnTo>
                    <a:pt x="69740" y="209423"/>
                  </a:lnTo>
                  <a:lnTo>
                    <a:pt x="52705" y="209423"/>
                  </a:lnTo>
                  <a:lnTo>
                    <a:pt x="42163" y="197612"/>
                  </a:lnTo>
                  <a:lnTo>
                    <a:pt x="51685" y="189150"/>
                  </a:lnTo>
                  <a:lnTo>
                    <a:pt x="31623" y="166624"/>
                  </a:lnTo>
                  <a:close/>
                </a:path>
                <a:path w="275589" h="245745">
                  <a:moveTo>
                    <a:pt x="51685" y="189150"/>
                  </a:moveTo>
                  <a:lnTo>
                    <a:pt x="42163" y="197612"/>
                  </a:lnTo>
                  <a:lnTo>
                    <a:pt x="52705" y="209423"/>
                  </a:lnTo>
                  <a:lnTo>
                    <a:pt x="62219" y="200978"/>
                  </a:lnTo>
                  <a:lnTo>
                    <a:pt x="51685" y="189150"/>
                  </a:lnTo>
                  <a:close/>
                </a:path>
                <a:path w="275589" h="245745">
                  <a:moveTo>
                    <a:pt x="62219" y="200978"/>
                  </a:moveTo>
                  <a:lnTo>
                    <a:pt x="52705" y="209423"/>
                  </a:lnTo>
                  <a:lnTo>
                    <a:pt x="69740" y="209423"/>
                  </a:lnTo>
                  <a:lnTo>
                    <a:pt x="62219" y="200978"/>
                  </a:lnTo>
                  <a:close/>
                </a:path>
                <a:path w="275589" h="245745">
                  <a:moveTo>
                    <a:pt x="264541" y="0"/>
                  </a:moveTo>
                  <a:lnTo>
                    <a:pt x="51685" y="189150"/>
                  </a:lnTo>
                  <a:lnTo>
                    <a:pt x="62219" y="200978"/>
                  </a:lnTo>
                  <a:lnTo>
                    <a:pt x="275209" y="11937"/>
                  </a:lnTo>
                  <a:lnTo>
                    <a:pt x="264541" y="0"/>
                  </a:lnTo>
                  <a:close/>
                </a:path>
              </a:pathLst>
            </a:custGeom>
            <a:solidFill>
              <a:srgbClr val="42B99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ZoneTexte 81">
            <a:extLst>
              <a:ext uri="{FF2B5EF4-FFF2-40B4-BE49-F238E27FC236}">
                <a16:creationId xmlns:a16="http://schemas.microsoft.com/office/drawing/2014/main" id="{FDE8CE63-9049-83E4-F6E3-8CD8D2FC4015}"/>
              </a:ext>
            </a:extLst>
          </p:cNvPr>
          <p:cNvSpPr txBox="1"/>
          <p:nvPr/>
        </p:nvSpPr>
        <p:spPr>
          <a:xfrm>
            <a:off x="4396740" y="4503301"/>
            <a:ext cx="146716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hlinkClick r:id="rId14"/>
              </a:rPr>
              <a:t>http://patrick.messin.free.fr/acrospor/pages/kinogrammes_animations/toutes_les_animations_mobile.htm</a:t>
            </a:r>
            <a:endParaRPr lang="fr-FR" sz="1400" dirty="0"/>
          </a:p>
          <a:p>
            <a:endParaRPr lang="fr-FR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21563" y="242315"/>
              <a:ext cx="3411220" cy="419100"/>
            </a:xfrm>
            <a:custGeom>
              <a:avLst/>
              <a:gdLst/>
              <a:ahLst/>
              <a:cxnLst/>
              <a:rect l="l" t="t" r="r" b="b"/>
              <a:pathLst>
                <a:path w="3411220" h="419100">
                  <a:moveTo>
                    <a:pt x="3340862" y="0"/>
                  </a:moveTo>
                  <a:lnTo>
                    <a:pt x="69850" y="0"/>
                  </a:lnTo>
                  <a:lnTo>
                    <a:pt x="42658" y="5484"/>
                  </a:lnTo>
                  <a:lnTo>
                    <a:pt x="20456" y="20447"/>
                  </a:lnTo>
                  <a:lnTo>
                    <a:pt x="5488" y="42648"/>
                  </a:lnTo>
                  <a:lnTo>
                    <a:pt x="0" y="69850"/>
                  </a:lnTo>
                  <a:lnTo>
                    <a:pt x="0" y="349249"/>
                  </a:lnTo>
                  <a:lnTo>
                    <a:pt x="5488" y="376451"/>
                  </a:lnTo>
                  <a:lnTo>
                    <a:pt x="20456" y="398652"/>
                  </a:lnTo>
                  <a:lnTo>
                    <a:pt x="42658" y="413615"/>
                  </a:lnTo>
                  <a:lnTo>
                    <a:pt x="69850" y="419099"/>
                  </a:lnTo>
                  <a:lnTo>
                    <a:pt x="3340862" y="419099"/>
                  </a:lnTo>
                  <a:lnTo>
                    <a:pt x="3368063" y="413615"/>
                  </a:lnTo>
                  <a:lnTo>
                    <a:pt x="3390265" y="398652"/>
                  </a:lnTo>
                  <a:lnTo>
                    <a:pt x="3405227" y="376451"/>
                  </a:lnTo>
                  <a:lnTo>
                    <a:pt x="3410712" y="349249"/>
                  </a:lnTo>
                  <a:lnTo>
                    <a:pt x="3410712" y="69850"/>
                  </a:lnTo>
                  <a:lnTo>
                    <a:pt x="3405227" y="42648"/>
                  </a:lnTo>
                  <a:lnTo>
                    <a:pt x="3390265" y="20447"/>
                  </a:lnTo>
                  <a:lnTo>
                    <a:pt x="3368063" y="5484"/>
                  </a:lnTo>
                  <a:lnTo>
                    <a:pt x="33408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1563" y="242315"/>
              <a:ext cx="3411220" cy="419100"/>
            </a:xfrm>
            <a:custGeom>
              <a:avLst/>
              <a:gdLst/>
              <a:ahLst/>
              <a:cxnLst/>
              <a:rect l="l" t="t" r="r" b="b"/>
              <a:pathLst>
                <a:path w="3411220" h="419100">
                  <a:moveTo>
                    <a:pt x="0" y="69850"/>
                  </a:moveTo>
                  <a:lnTo>
                    <a:pt x="5488" y="42648"/>
                  </a:lnTo>
                  <a:lnTo>
                    <a:pt x="20456" y="20447"/>
                  </a:lnTo>
                  <a:lnTo>
                    <a:pt x="42658" y="5484"/>
                  </a:lnTo>
                  <a:lnTo>
                    <a:pt x="69850" y="0"/>
                  </a:lnTo>
                  <a:lnTo>
                    <a:pt x="3340862" y="0"/>
                  </a:lnTo>
                  <a:lnTo>
                    <a:pt x="3368063" y="5484"/>
                  </a:lnTo>
                  <a:lnTo>
                    <a:pt x="3390265" y="20447"/>
                  </a:lnTo>
                  <a:lnTo>
                    <a:pt x="3405227" y="42648"/>
                  </a:lnTo>
                  <a:lnTo>
                    <a:pt x="3410712" y="69850"/>
                  </a:lnTo>
                  <a:lnTo>
                    <a:pt x="3410712" y="349249"/>
                  </a:lnTo>
                  <a:lnTo>
                    <a:pt x="3405227" y="376451"/>
                  </a:lnTo>
                  <a:lnTo>
                    <a:pt x="3390265" y="398652"/>
                  </a:lnTo>
                  <a:lnTo>
                    <a:pt x="3368063" y="413615"/>
                  </a:lnTo>
                  <a:lnTo>
                    <a:pt x="3340862" y="419099"/>
                  </a:lnTo>
                  <a:lnTo>
                    <a:pt x="69850" y="419099"/>
                  </a:lnTo>
                  <a:lnTo>
                    <a:pt x="42658" y="413615"/>
                  </a:lnTo>
                  <a:lnTo>
                    <a:pt x="20456" y="398652"/>
                  </a:lnTo>
                  <a:lnTo>
                    <a:pt x="5488" y="376451"/>
                  </a:lnTo>
                  <a:lnTo>
                    <a:pt x="0" y="349249"/>
                  </a:lnTo>
                  <a:lnTo>
                    <a:pt x="0" y="69850"/>
                  </a:lnTo>
                  <a:close/>
                </a:path>
              </a:pathLst>
            </a:custGeom>
            <a:ln w="15875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55193" y="305816"/>
            <a:ext cx="5658485" cy="2673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183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7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pyramides</a:t>
            </a:r>
            <a:r>
              <a:rPr sz="1600" b="1" i="1" spc="-5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statiques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spc="-10" dirty="0" err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empilement</a:t>
            </a:r>
            <a:r>
              <a:rPr lang="fr-FR"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permettent</a:t>
            </a:r>
            <a:r>
              <a:rPr sz="14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4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1CACE3"/>
              </a:buClr>
              <a:buChar char="-"/>
              <a:tabLst>
                <a:tab pos="103505" algn="l"/>
              </a:tabLst>
            </a:pPr>
            <a:r>
              <a:rPr sz="1400" spc="-10" dirty="0">
                <a:latin typeface="Calibri"/>
                <a:cs typeface="Calibri"/>
              </a:rPr>
              <a:t>Apprendre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placements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sécuritaires</a:t>
            </a:r>
            <a:endParaRPr sz="14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1CACE3"/>
              </a:buClr>
              <a:buChar char="-"/>
              <a:tabLst>
                <a:tab pos="103505" algn="l"/>
              </a:tabLst>
            </a:pPr>
            <a:r>
              <a:rPr sz="1400" dirty="0">
                <a:latin typeface="Calibri"/>
                <a:cs typeface="Calibri"/>
              </a:rPr>
              <a:t>Connaitre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zones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d’appuis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interdites</a:t>
            </a:r>
            <a:endParaRPr sz="14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1CACE3"/>
              </a:buClr>
              <a:buChar char="-"/>
              <a:tabLst>
                <a:tab pos="103505" algn="l"/>
              </a:tabLst>
            </a:pPr>
            <a:r>
              <a:rPr sz="1400" spc="-10" dirty="0">
                <a:latin typeface="Calibri"/>
                <a:cs typeface="Calibri"/>
              </a:rPr>
              <a:t>Comprendre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notions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biomécaniques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essentielles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(alignement,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stabilité,…)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0"/>
              </a:spcBef>
              <a:buClr>
                <a:srgbClr val="1CACE3"/>
              </a:buClr>
              <a:buFont typeface="Calibri"/>
              <a:buChar char="-"/>
            </a:pP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compensations</a:t>
            </a:r>
            <a:r>
              <a:rPr sz="14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4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masse</a:t>
            </a:r>
            <a:r>
              <a:rPr sz="14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permettent</a:t>
            </a:r>
            <a:r>
              <a:rPr sz="140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"/>
              </a:spcBef>
              <a:buClr>
                <a:srgbClr val="1CACE3"/>
              </a:buClr>
              <a:buChar char="-"/>
              <a:tabLst>
                <a:tab pos="103505" algn="l"/>
              </a:tabLst>
            </a:pPr>
            <a:r>
              <a:rPr sz="1400" spc="-10" dirty="0">
                <a:latin typeface="Calibri"/>
                <a:cs typeface="Calibri"/>
              </a:rPr>
              <a:t>Apprendre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sécuritaires</a:t>
            </a:r>
            <a:endParaRPr sz="14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1CACE3"/>
              </a:buClr>
              <a:buChar char="-"/>
              <a:tabLst>
                <a:tab pos="103505" algn="l"/>
              </a:tabLst>
            </a:pPr>
            <a:r>
              <a:rPr sz="1400" spc="-10" dirty="0">
                <a:latin typeface="Calibri"/>
                <a:cs typeface="Calibri"/>
              </a:rPr>
              <a:t>Comprendre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notions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biomécaniques essentielles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(équilibre,…)</a:t>
            </a:r>
            <a:endParaRPr sz="14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buClr>
                <a:srgbClr val="1CACE3"/>
              </a:buClr>
              <a:buChar char="-"/>
              <a:tabLst>
                <a:tab pos="103505" algn="l"/>
              </a:tabLst>
            </a:pPr>
            <a:r>
              <a:rPr sz="1400" dirty="0">
                <a:latin typeface="Calibri"/>
                <a:cs typeface="Calibri"/>
              </a:rPr>
              <a:t>Découvrir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tempo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4136" y="357632"/>
            <a:ext cx="11294110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fois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cadre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fonctionnement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(voir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entrée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l’activité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page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36),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10" dirty="0">
                <a:latin typeface="Calibri"/>
                <a:cs typeface="Calibri"/>
              </a:rPr>
              <a:t> complexifier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déjà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travaillées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réussies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0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-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Diminuant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surface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zones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contact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au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sol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11977" y="2064766"/>
            <a:ext cx="22809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-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Diminuant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nombre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d’appui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4136" y="2917901"/>
            <a:ext cx="17278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-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Prenant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10" dirty="0">
                <a:latin typeface="Calibri"/>
                <a:cs typeface="Calibri"/>
              </a:rPr>
              <a:t> hauteur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13273" y="2917901"/>
            <a:ext cx="217804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latin typeface="Calibri"/>
                <a:cs typeface="Calibri"/>
              </a:rPr>
              <a:t>ou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72353" y="3772027"/>
            <a:ext cx="23774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-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Modifiant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nature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appuis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4136" y="4411802"/>
            <a:ext cx="426021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-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Ajoutant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10" dirty="0">
                <a:latin typeface="Calibri"/>
                <a:cs typeface="Calibri"/>
              </a:rPr>
              <a:t> l’instabilité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(appui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manuel,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renversement…)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944" y="5479186"/>
            <a:ext cx="11019155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045" indent="-93345">
              <a:lnSpc>
                <a:spcPct val="100000"/>
              </a:lnSpc>
              <a:spcBef>
                <a:spcPts val="100"/>
              </a:spcBef>
              <a:buFont typeface="Calibri"/>
              <a:buChar char="-"/>
              <a:tabLst>
                <a:tab pos="106045" algn="l"/>
              </a:tabLst>
            </a:pPr>
            <a:r>
              <a:rPr sz="1400" b="1" spc="-10" dirty="0">
                <a:latin typeface="Calibri"/>
                <a:cs typeface="Calibri"/>
              </a:rPr>
              <a:t>Complexifier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montage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et/ou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démontage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utilisant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0" dirty="0">
                <a:latin typeface="Calibri"/>
                <a:cs typeface="Calibri"/>
              </a:rPr>
              <a:t> pyramides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dynamiques,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enlevant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joker,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…</a:t>
            </a:r>
            <a:endParaRPr sz="1400" dirty="0">
              <a:latin typeface="Calibri"/>
              <a:cs typeface="Calibri"/>
            </a:endParaRPr>
          </a:p>
          <a:p>
            <a:pPr marL="24765" marR="5080" indent="92075">
              <a:lnSpc>
                <a:spcPct val="100000"/>
              </a:lnSpc>
              <a:spcBef>
                <a:spcPts val="1685"/>
              </a:spcBef>
              <a:buFont typeface="Calibri"/>
              <a:buChar char="-"/>
              <a:tabLst>
                <a:tab pos="116839" algn="l"/>
              </a:tabLst>
            </a:pPr>
            <a:r>
              <a:rPr sz="1400" b="1" dirty="0">
                <a:latin typeface="Calibri"/>
                <a:cs typeface="Calibri"/>
              </a:rPr>
              <a:t>On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peut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augmenter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nombre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partenaires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dans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les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pyramides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travaillant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trio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(renforcement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notion</a:t>
            </a:r>
            <a:r>
              <a:rPr sz="1400" spc="-20" dirty="0">
                <a:latin typeface="Calibri"/>
                <a:cs typeface="Calibri"/>
              </a:rPr>
              <a:t> d’aide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parade,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répartition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du </a:t>
            </a:r>
            <a:r>
              <a:rPr sz="1400" dirty="0">
                <a:latin typeface="Calibri"/>
                <a:cs typeface="Calibri"/>
              </a:rPr>
              <a:t>poids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permettant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pyramide</a:t>
            </a:r>
            <a:r>
              <a:rPr lang="fr-FR" sz="1400" spc="-10" dirty="0">
                <a:latin typeface="Calibri"/>
                <a:cs typeface="Calibri"/>
              </a:rPr>
              <a:t>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difficulté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supérieure)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puis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quatuor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(réinvestissement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déjà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travaillées,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effet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visuel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plus </a:t>
            </a:r>
            <a:r>
              <a:rPr sz="1400" spc="-10" dirty="0">
                <a:latin typeface="Calibri"/>
                <a:cs typeface="Calibri"/>
              </a:rPr>
              <a:t>impressionnant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4)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57627" y="752855"/>
            <a:ext cx="8932545" cy="4663440"/>
            <a:chOff x="2357627" y="752855"/>
            <a:chExt cx="8932545" cy="466344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73295" y="752855"/>
              <a:ext cx="2517917" cy="11780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319" y="1833372"/>
              <a:ext cx="1606234" cy="1213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37420" y="1833372"/>
              <a:ext cx="1452317" cy="121309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57627" y="2439923"/>
              <a:ext cx="1024454" cy="15697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1380" y="2439923"/>
              <a:ext cx="896498" cy="15697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52416" y="2439923"/>
              <a:ext cx="888694" cy="156972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75319" y="3576827"/>
              <a:ext cx="1260757" cy="99502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61575" y="3576875"/>
              <a:ext cx="1131668" cy="9951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30495" y="4349496"/>
              <a:ext cx="2156350" cy="10667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73929" y="204673"/>
            <a:ext cx="6958965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2055">
              <a:lnSpc>
                <a:spcPct val="100000"/>
              </a:lnSpc>
              <a:spcBef>
                <a:spcPts val="10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éléments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accompagnés</a:t>
            </a:r>
            <a:r>
              <a:rPr sz="14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permettent</a:t>
            </a:r>
            <a:r>
              <a:rPr sz="14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374140" indent="-92075">
              <a:lnSpc>
                <a:spcPct val="100000"/>
              </a:lnSpc>
              <a:buChar char="-"/>
              <a:tabLst>
                <a:tab pos="1374140" algn="l"/>
              </a:tabLst>
            </a:pPr>
            <a:r>
              <a:rPr sz="1400" dirty="0">
                <a:latin typeface="Calibri"/>
                <a:cs typeface="Calibri"/>
              </a:rPr>
              <a:t>Aborder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rapidement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l’acrobatie.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Influence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positive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motivation.</a:t>
            </a:r>
            <a:endParaRPr sz="1400">
              <a:latin typeface="Calibri"/>
              <a:cs typeface="Calibri"/>
            </a:endParaRPr>
          </a:p>
          <a:p>
            <a:pPr marL="1374140" indent="-92075">
              <a:lnSpc>
                <a:spcPct val="100000"/>
              </a:lnSpc>
              <a:buChar char="-"/>
              <a:tabLst>
                <a:tab pos="1374140" algn="l"/>
              </a:tabLst>
            </a:pPr>
            <a:r>
              <a:rPr sz="1400" dirty="0">
                <a:latin typeface="Calibri"/>
                <a:cs typeface="Calibri"/>
              </a:rPr>
              <a:t>Aborder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éléments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rotation</a:t>
            </a:r>
            <a:endParaRPr sz="1400">
              <a:latin typeface="Calibri"/>
              <a:cs typeface="Calibri"/>
            </a:endParaRPr>
          </a:p>
          <a:p>
            <a:pPr marL="1374140" indent="-92075">
              <a:lnSpc>
                <a:spcPct val="100000"/>
              </a:lnSpc>
              <a:buChar char="-"/>
              <a:tabLst>
                <a:tab pos="1374140" algn="l"/>
              </a:tabLst>
            </a:pPr>
            <a:r>
              <a:rPr sz="1400" spc="-10" dirty="0">
                <a:latin typeface="Calibri"/>
                <a:cs typeface="Calibri"/>
              </a:rPr>
              <a:t>Apprendre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éléments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acrobatiques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individuels</a:t>
            </a:r>
            <a:endParaRPr sz="1400">
              <a:latin typeface="Calibri"/>
              <a:cs typeface="Calibri"/>
            </a:endParaRPr>
          </a:p>
          <a:p>
            <a:pPr marL="1374140" indent="-92075">
              <a:lnSpc>
                <a:spcPct val="100000"/>
              </a:lnSpc>
              <a:buChar char="-"/>
              <a:tabLst>
                <a:tab pos="1374140" algn="l"/>
              </a:tabLst>
            </a:pPr>
            <a:r>
              <a:rPr sz="1400" spc="-10" dirty="0">
                <a:latin typeface="Calibri"/>
                <a:cs typeface="Calibri"/>
              </a:rPr>
              <a:t>Renforcer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rôle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moteur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réalisation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d’une</a:t>
            </a:r>
            <a:r>
              <a:rPr sz="1400" spc="-10" dirty="0">
                <a:latin typeface="Calibri"/>
                <a:cs typeface="Calibri"/>
              </a:rPr>
              <a:t> pyramide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i="1" dirty="0">
                <a:latin typeface="Calibri"/>
                <a:cs typeface="Calibri"/>
              </a:rPr>
              <a:t>Exemple</a:t>
            </a:r>
            <a:r>
              <a:rPr sz="1400" i="1" spc="-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: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flip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accompagné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(photos),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saut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de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main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accompagné,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salti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et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roulades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accompagnés…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6938" y="3192907"/>
            <a:ext cx="8775700" cy="1733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éléments</a:t>
            </a:r>
            <a:r>
              <a:rPr sz="1400" b="1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avec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envol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permettent</a:t>
            </a:r>
            <a:r>
              <a:rPr sz="14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4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spc="-10" dirty="0">
                <a:latin typeface="Calibri"/>
                <a:cs typeface="Calibri"/>
              </a:rPr>
              <a:t>Favoriser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premières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impulsions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avant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arrière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suite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greffer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rotations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phase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aérienne</a:t>
            </a:r>
            <a:endParaRPr sz="140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spc="-10" dirty="0">
                <a:latin typeface="Calibri"/>
                <a:cs typeface="Calibri"/>
              </a:rPr>
              <a:t>Renforcer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stabiliser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synchronisation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actions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(notion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tempo)</a:t>
            </a:r>
            <a:endParaRPr sz="140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spc="-10" dirty="0">
                <a:latin typeface="Calibri"/>
                <a:cs typeface="Calibri"/>
              </a:rPr>
              <a:t>Apprendre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réceptionner</a:t>
            </a:r>
            <a:r>
              <a:rPr sz="1400" dirty="0">
                <a:latin typeface="Calibri"/>
                <a:cs typeface="Calibri"/>
              </a:rPr>
              <a:t> ses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partenaires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Dans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cette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phase,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recours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trio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facilitateur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premières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hauteur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(diminution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charge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2).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25" dirty="0">
                <a:latin typeface="Calibri"/>
                <a:cs typeface="Calibri"/>
              </a:rPr>
              <a:t>L’amplitude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recherchée.</a:t>
            </a:r>
            <a:endParaRPr sz="1400">
              <a:latin typeface="Calibri"/>
              <a:cs typeface="Calibri"/>
            </a:endParaRPr>
          </a:p>
          <a:p>
            <a:pPr marL="2434590">
              <a:lnSpc>
                <a:spcPct val="100000"/>
              </a:lnSpc>
              <a:spcBef>
                <a:spcPts val="1680"/>
              </a:spcBef>
            </a:pPr>
            <a:r>
              <a:rPr sz="1400" i="1" dirty="0">
                <a:latin typeface="Calibri"/>
                <a:cs typeface="Calibri"/>
              </a:rPr>
              <a:t>Exemple</a:t>
            </a:r>
            <a:r>
              <a:rPr sz="1400" i="1" spc="-70" dirty="0">
                <a:latin typeface="Calibri"/>
                <a:cs typeface="Calibri"/>
              </a:rPr>
              <a:t> </a:t>
            </a:r>
            <a:r>
              <a:rPr sz="1400" i="1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3626" y="234378"/>
            <a:ext cx="10055860" cy="3074670"/>
            <a:chOff x="313626" y="234378"/>
            <a:chExt cx="10055860" cy="30746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8847" y="995171"/>
              <a:ext cx="2136648" cy="14203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0656" y="1290827"/>
              <a:ext cx="2558796" cy="13136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22419" y="1549907"/>
              <a:ext cx="2906268" cy="14919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28004" y="1947671"/>
              <a:ext cx="2439924" cy="1251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5611" y="2165604"/>
              <a:ext cx="2043683" cy="11430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1563" y="242315"/>
              <a:ext cx="3411220" cy="419100"/>
            </a:xfrm>
            <a:custGeom>
              <a:avLst/>
              <a:gdLst/>
              <a:ahLst/>
              <a:cxnLst/>
              <a:rect l="l" t="t" r="r" b="b"/>
              <a:pathLst>
                <a:path w="3411220" h="419100">
                  <a:moveTo>
                    <a:pt x="3340862" y="0"/>
                  </a:moveTo>
                  <a:lnTo>
                    <a:pt x="69850" y="0"/>
                  </a:lnTo>
                  <a:lnTo>
                    <a:pt x="42658" y="5484"/>
                  </a:lnTo>
                  <a:lnTo>
                    <a:pt x="20456" y="20447"/>
                  </a:lnTo>
                  <a:lnTo>
                    <a:pt x="5488" y="42648"/>
                  </a:lnTo>
                  <a:lnTo>
                    <a:pt x="0" y="69850"/>
                  </a:lnTo>
                  <a:lnTo>
                    <a:pt x="0" y="349249"/>
                  </a:lnTo>
                  <a:lnTo>
                    <a:pt x="5488" y="376451"/>
                  </a:lnTo>
                  <a:lnTo>
                    <a:pt x="20456" y="398652"/>
                  </a:lnTo>
                  <a:lnTo>
                    <a:pt x="42658" y="413615"/>
                  </a:lnTo>
                  <a:lnTo>
                    <a:pt x="69850" y="419099"/>
                  </a:lnTo>
                  <a:lnTo>
                    <a:pt x="3340862" y="419099"/>
                  </a:lnTo>
                  <a:lnTo>
                    <a:pt x="3368063" y="413615"/>
                  </a:lnTo>
                  <a:lnTo>
                    <a:pt x="3390265" y="398652"/>
                  </a:lnTo>
                  <a:lnTo>
                    <a:pt x="3405227" y="376451"/>
                  </a:lnTo>
                  <a:lnTo>
                    <a:pt x="3410712" y="349249"/>
                  </a:lnTo>
                  <a:lnTo>
                    <a:pt x="3410712" y="69850"/>
                  </a:lnTo>
                  <a:lnTo>
                    <a:pt x="3405227" y="42648"/>
                  </a:lnTo>
                  <a:lnTo>
                    <a:pt x="3390265" y="20447"/>
                  </a:lnTo>
                  <a:lnTo>
                    <a:pt x="3368063" y="5484"/>
                  </a:lnTo>
                  <a:lnTo>
                    <a:pt x="33408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1563" y="242315"/>
              <a:ext cx="3411220" cy="419100"/>
            </a:xfrm>
            <a:custGeom>
              <a:avLst/>
              <a:gdLst/>
              <a:ahLst/>
              <a:cxnLst/>
              <a:rect l="l" t="t" r="r" b="b"/>
              <a:pathLst>
                <a:path w="3411220" h="419100">
                  <a:moveTo>
                    <a:pt x="0" y="69850"/>
                  </a:moveTo>
                  <a:lnTo>
                    <a:pt x="5488" y="42648"/>
                  </a:lnTo>
                  <a:lnTo>
                    <a:pt x="20456" y="20447"/>
                  </a:lnTo>
                  <a:lnTo>
                    <a:pt x="42658" y="5484"/>
                  </a:lnTo>
                  <a:lnTo>
                    <a:pt x="69850" y="0"/>
                  </a:lnTo>
                  <a:lnTo>
                    <a:pt x="3340862" y="0"/>
                  </a:lnTo>
                  <a:lnTo>
                    <a:pt x="3368063" y="5484"/>
                  </a:lnTo>
                  <a:lnTo>
                    <a:pt x="3390265" y="20447"/>
                  </a:lnTo>
                  <a:lnTo>
                    <a:pt x="3405227" y="42648"/>
                  </a:lnTo>
                  <a:lnTo>
                    <a:pt x="3410712" y="69850"/>
                  </a:lnTo>
                  <a:lnTo>
                    <a:pt x="3410712" y="349249"/>
                  </a:lnTo>
                  <a:lnTo>
                    <a:pt x="3405227" y="376451"/>
                  </a:lnTo>
                  <a:lnTo>
                    <a:pt x="3390265" y="398652"/>
                  </a:lnTo>
                  <a:lnTo>
                    <a:pt x="3368063" y="413615"/>
                  </a:lnTo>
                  <a:lnTo>
                    <a:pt x="3340862" y="419099"/>
                  </a:lnTo>
                  <a:lnTo>
                    <a:pt x="69850" y="419099"/>
                  </a:lnTo>
                  <a:lnTo>
                    <a:pt x="42658" y="413615"/>
                  </a:lnTo>
                  <a:lnTo>
                    <a:pt x="20456" y="398652"/>
                  </a:lnTo>
                  <a:lnTo>
                    <a:pt x="5488" y="376451"/>
                  </a:lnTo>
                  <a:lnTo>
                    <a:pt x="0" y="349249"/>
                  </a:lnTo>
                  <a:lnTo>
                    <a:pt x="0" y="69850"/>
                  </a:lnTo>
                  <a:close/>
                </a:path>
              </a:pathLst>
            </a:custGeom>
            <a:ln w="15875">
              <a:solidFill>
                <a:srgbClr val="1CAC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84936" y="305816"/>
            <a:ext cx="22860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7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pyramides</a:t>
            </a:r>
            <a:r>
              <a:rPr sz="1600" b="1" i="1" spc="-5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dynamiques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732276" y="4319015"/>
            <a:ext cx="8312150" cy="2397760"/>
            <a:chOff x="3732276" y="4319015"/>
            <a:chExt cx="8312150" cy="239776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32276" y="4319015"/>
              <a:ext cx="2322576" cy="13594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4876" y="4578095"/>
              <a:ext cx="2782824" cy="16261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17891" y="4910327"/>
              <a:ext cx="2627376" cy="15361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91344" y="5180075"/>
              <a:ext cx="2052827" cy="15361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0667" y="325323"/>
            <a:ext cx="7847330" cy="3441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105"/>
              </a:spcBef>
            </a:pP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Complexification</a:t>
            </a:r>
            <a:r>
              <a:rPr sz="14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</a:t>
            </a:r>
            <a:r>
              <a:rPr sz="14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pyramides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dynamiques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156210" indent="-92075">
              <a:lnSpc>
                <a:spcPct val="100000"/>
              </a:lnSpc>
              <a:spcBef>
                <a:spcPts val="1680"/>
              </a:spcBef>
              <a:buFont typeface="Calibri"/>
              <a:buChar char="-"/>
              <a:tabLst>
                <a:tab pos="156210" algn="l"/>
              </a:tabLst>
            </a:pPr>
            <a:r>
              <a:rPr sz="1400" b="1" dirty="0">
                <a:latin typeface="Calibri"/>
                <a:cs typeface="Calibri"/>
              </a:rPr>
              <a:t>Augmenter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hauteur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ajoutant</a:t>
            </a:r>
            <a:r>
              <a:rPr sz="1400" dirty="0">
                <a:latin typeface="Calibri"/>
                <a:cs typeface="Calibri"/>
              </a:rPr>
              <a:t> un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partenaire</a:t>
            </a:r>
            <a:r>
              <a:rPr sz="1400" dirty="0">
                <a:latin typeface="Calibri"/>
                <a:cs typeface="Calibri"/>
              </a:rPr>
              <a:t> 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l’impulsion ou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augmentant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l’efficacité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l’impulsion</a:t>
            </a:r>
            <a:endParaRPr sz="140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Exemple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trio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carrée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assis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trio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carrée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debout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pousse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jambes</a:t>
            </a:r>
            <a:endParaRPr sz="1400">
              <a:latin typeface="Calibri"/>
              <a:cs typeface="Calibri"/>
            </a:endParaRPr>
          </a:p>
          <a:p>
            <a:pPr marL="116839" indent="-92075">
              <a:lnSpc>
                <a:spcPct val="100000"/>
              </a:lnSpc>
              <a:spcBef>
                <a:spcPts val="1680"/>
              </a:spcBef>
              <a:buFont typeface="Calibri"/>
              <a:buChar char="-"/>
              <a:tabLst>
                <a:tab pos="116839" algn="l"/>
              </a:tabLst>
            </a:pPr>
            <a:r>
              <a:rPr sz="1400" b="1" dirty="0">
                <a:latin typeface="Calibri"/>
                <a:cs typeface="Calibri"/>
              </a:rPr>
              <a:t>Rupture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contact</a:t>
            </a:r>
            <a:endParaRPr sz="140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Exemple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saut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vertical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taille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lâche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puis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rattrape </a:t>
            </a:r>
            <a:r>
              <a:rPr sz="1400" spc="-50" dirty="0">
                <a:latin typeface="Calibri"/>
                <a:cs typeface="Calibri"/>
              </a:rPr>
              <a:t>V</a:t>
            </a:r>
            <a:endParaRPr sz="1400">
              <a:latin typeface="Calibri"/>
              <a:cs typeface="Calibri"/>
            </a:endParaRPr>
          </a:p>
          <a:p>
            <a:pPr marL="116839" indent="-92075">
              <a:lnSpc>
                <a:spcPct val="100000"/>
              </a:lnSpc>
              <a:spcBef>
                <a:spcPts val="1685"/>
              </a:spcBef>
              <a:buFont typeface="Calibri"/>
              <a:buChar char="-"/>
              <a:tabLst>
                <a:tab pos="116839" algn="l"/>
              </a:tabLst>
            </a:pPr>
            <a:r>
              <a:rPr sz="1400" b="1" dirty="0">
                <a:latin typeface="Calibri"/>
                <a:cs typeface="Calibri"/>
              </a:rPr>
              <a:t>Ajouter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élément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phase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aérienne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Exemple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saut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vertical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taille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saut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carpé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V</a:t>
            </a:r>
            <a:endParaRPr sz="1400">
              <a:latin typeface="Calibri"/>
              <a:cs typeface="Calibri"/>
            </a:endParaRPr>
          </a:p>
          <a:p>
            <a:pPr marL="106045" indent="-93345">
              <a:lnSpc>
                <a:spcPct val="100000"/>
              </a:lnSpc>
              <a:spcBef>
                <a:spcPts val="1680"/>
              </a:spcBef>
              <a:buFont typeface="Calibri"/>
              <a:buChar char="-"/>
              <a:tabLst>
                <a:tab pos="106045" algn="l"/>
              </a:tabLst>
            </a:pPr>
            <a:r>
              <a:rPr sz="1400" b="1" dirty="0">
                <a:latin typeface="Calibri"/>
                <a:cs typeface="Calibri"/>
              </a:rPr>
              <a:t>Ajouter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rotation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longitudinale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ou</a:t>
            </a:r>
            <a:r>
              <a:rPr sz="1400" b="1" spc="-10" dirty="0">
                <a:latin typeface="Calibri"/>
                <a:cs typeface="Calibri"/>
              </a:rPr>
              <a:t> transversale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Exemple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trio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lancer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rattraper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puis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lancer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salto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arrière</a:t>
            </a:r>
            <a:endParaRPr sz="1400">
              <a:latin typeface="Calibri"/>
              <a:cs typeface="Calibri"/>
            </a:endParaRPr>
          </a:p>
          <a:p>
            <a:pPr marL="106045" indent="-93345">
              <a:lnSpc>
                <a:spcPct val="100000"/>
              </a:lnSpc>
              <a:spcBef>
                <a:spcPts val="1680"/>
              </a:spcBef>
              <a:buFont typeface="Calibri"/>
              <a:buChar char="-"/>
              <a:tabLst>
                <a:tab pos="106045" algn="l"/>
              </a:tabLst>
            </a:pPr>
            <a:r>
              <a:rPr sz="1400" b="1" dirty="0">
                <a:latin typeface="Calibri"/>
                <a:cs typeface="Calibri"/>
              </a:rPr>
              <a:t>Ajouter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réception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sur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partenaire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Exemple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saut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vertical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taille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arriver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cuisses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P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27659" y="263652"/>
              <a:ext cx="1217930" cy="419100"/>
            </a:xfrm>
            <a:custGeom>
              <a:avLst/>
              <a:gdLst/>
              <a:ahLst/>
              <a:cxnLst/>
              <a:rect l="l" t="t" r="r" b="b"/>
              <a:pathLst>
                <a:path w="1217930" h="419100">
                  <a:moveTo>
                    <a:pt x="1147826" y="0"/>
                  </a:moveTo>
                  <a:lnTo>
                    <a:pt x="69850" y="0"/>
                  </a:lnTo>
                  <a:lnTo>
                    <a:pt x="42658" y="5484"/>
                  </a:lnTo>
                  <a:lnTo>
                    <a:pt x="20456" y="20447"/>
                  </a:lnTo>
                  <a:lnTo>
                    <a:pt x="5488" y="42648"/>
                  </a:lnTo>
                  <a:lnTo>
                    <a:pt x="0" y="69850"/>
                  </a:lnTo>
                  <a:lnTo>
                    <a:pt x="0" y="349250"/>
                  </a:lnTo>
                  <a:lnTo>
                    <a:pt x="5488" y="376451"/>
                  </a:lnTo>
                  <a:lnTo>
                    <a:pt x="20456" y="398652"/>
                  </a:lnTo>
                  <a:lnTo>
                    <a:pt x="42658" y="413615"/>
                  </a:lnTo>
                  <a:lnTo>
                    <a:pt x="69850" y="419100"/>
                  </a:lnTo>
                  <a:lnTo>
                    <a:pt x="1147826" y="419100"/>
                  </a:lnTo>
                  <a:lnTo>
                    <a:pt x="1175027" y="413615"/>
                  </a:lnTo>
                  <a:lnTo>
                    <a:pt x="1197229" y="398653"/>
                  </a:lnTo>
                  <a:lnTo>
                    <a:pt x="1212191" y="376451"/>
                  </a:lnTo>
                  <a:lnTo>
                    <a:pt x="1217676" y="349250"/>
                  </a:lnTo>
                  <a:lnTo>
                    <a:pt x="1217676" y="69850"/>
                  </a:lnTo>
                  <a:lnTo>
                    <a:pt x="1212191" y="42648"/>
                  </a:lnTo>
                  <a:lnTo>
                    <a:pt x="1197229" y="20447"/>
                  </a:lnTo>
                  <a:lnTo>
                    <a:pt x="1175027" y="5484"/>
                  </a:lnTo>
                  <a:lnTo>
                    <a:pt x="1147826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7659" y="263652"/>
              <a:ext cx="1217930" cy="419100"/>
            </a:xfrm>
            <a:custGeom>
              <a:avLst/>
              <a:gdLst/>
              <a:ahLst/>
              <a:cxnLst/>
              <a:rect l="l" t="t" r="r" b="b"/>
              <a:pathLst>
                <a:path w="1217930" h="419100">
                  <a:moveTo>
                    <a:pt x="0" y="69850"/>
                  </a:moveTo>
                  <a:lnTo>
                    <a:pt x="5488" y="42648"/>
                  </a:lnTo>
                  <a:lnTo>
                    <a:pt x="20456" y="20447"/>
                  </a:lnTo>
                  <a:lnTo>
                    <a:pt x="42658" y="5484"/>
                  </a:lnTo>
                  <a:lnTo>
                    <a:pt x="69850" y="0"/>
                  </a:lnTo>
                  <a:lnTo>
                    <a:pt x="1147826" y="0"/>
                  </a:lnTo>
                  <a:lnTo>
                    <a:pt x="1175027" y="5484"/>
                  </a:lnTo>
                  <a:lnTo>
                    <a:pt x="1197229" y="20447"/>
                  </a:lnTo>
                  <a:lnTo>
                    <a:pt x="1212191" y="42648"/>
                  </a:lnTo>
                  <a:lnTo>
                    <a:pt x="1217676" y="69850"/>
                  </a:lnTo>
                  <a:lnTo>
                    <a:pt x="1217676" y="349250"/>
                  </a:lnTo>
                  <a:lnTo>
                    <a:pt x="1212191" y="376451"/>
                  </a:lnTo>
                  <a:lnTo>
                    <a:pt x="1197229" y="398653"/>
                  </a:lnTo>
                  <a:lnTo>
                    <a:pt x="1175027" y="413615"/>
                  </a:lnTo>
                  <a:lnTo>
                    <a:pt x="1147826" y="419100"/>
                  </a:lnTo>
                  <a:lnTo>
                    <a:pt x="69850" y="419100"/>
                  </a:lnTo>
                  <a:lnTo>
                    <a:pt x="42658" y="413615"/>
                  </a:lnTo>
                  <a:lnTo>
                    <a:pt x="20456" y="398652"/>
                  </a:lnTo>
                  <a:lnTo>
                    <a:pt x="5488" y="376451"/>
                  </a:lnTo>
                  <a:lnTo>
                    <a:pt x="0" y="349250"/>
                  </a:lnTo>
                  <a:lnTo>
                    <a:pt x="0" y="69850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23748" y="326517"/>
            <a:ext cx="8255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10" dirty="0">
                <a:latin typeface="Calibri"/>
                <a:cs typeface="Calibri"/>
              </a:rPr>
              <a:t> prises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7892" y="1247902"/>
            <a:ext cx="97720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 MT"/>
                <a:cs typeface="Arial MT"/>
              </a:rPr>
              <a:t>Les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contacts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entre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partenaires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peuvent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se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faire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sur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toutes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les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parties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du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corps,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il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est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donc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difficile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tous</a:t>
            </a:r>
            <a:r>
              <a:rPr sz="1600" spc="-25" dirty="0">
                <a:latin typeface="Arial MT"/>
                <a:cs typeface="Arial MT"/>
              </a:rPr>
              <a:t> les </a:t>
            </a:r>
            <a:r>
              <a:rPr sz="1600" spc="-10" dirty="0">
                <a:latin typeface="Arial MT"/>
                <a:cs typeface="Arial MT"/>
              </a:rPr>
              <a:t>décrire.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 MT"/>
                <a:cs typeface="Arial MT"/>
              </a:rPr>
              <a:t>Les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prises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principalement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utilisées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en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milieu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scolaire: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7892" y="2711323"/>
            <a:ext cx="64966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1.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Les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contacts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mains de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V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sur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spc="-50" dirty="0">
                <a:latin typeface="Arial"/>
                <a:cs typeface="Arial"/>
              </a:rPr>
              <a:t>P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Arial MT"/>
                <a:cs typeface="Arial MT"/>
              </a:rPr>
              <a:t>Les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doigts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du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V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sont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écartés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serrent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la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partie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du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contact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avec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lui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6023" y="3390900"/>
            <a:ext cx="7912608" cy="318363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6998" y="558749"/>
            <a:ext cx="21932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2.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Les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prises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mains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6998" y="1290954"/>
            <a:ext cx="315658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5656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Prise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par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les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avant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bras </a:t>
            </a:r>
            <a:r>
              <a:rPr sz="1600" dirty="0">
                <a:latin typeface="Arial MT"/>
                <a:cs typeface="Arial MT"/>
              </a:rPr>
              <a:t>(pour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les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pyramides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«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en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traction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50" dirty="0">
                <a:latin typeface="Arial MT"/>
                <a:cs typeface="Arial MT"/>
              </a:rPr>
              <a:t>» </a:t>
            </a:r>
            <a:r>
              <a:rPr sz="1600" dirty="0">
                <a:latin typeface="Arial MT"/>
                <a:cs typeface="Arial MT"/>
              </a:rPr>
              <a:t>ou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« </a:t>
            </a:r>
            <a:r>
              <a:rPr sz="1600" spc="-10" dirty="0">
                <a:latin typeface="Arial MT"/>
                <a:cs typeface="Arial MT"/>
              </a:rPr>
              <a:t>compensation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masse </a:t>
            </a:r>
            <a:r>
              <a:rPr sz="1600" spc="-25" dirty="0">
                <a:latin typeface="Arial MT"/>
                <a:cs typeface="Arial MT"/>
              </a:rPr>
              <a:t>»)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68228" y="1290954"/>
            <a:ext cx="45135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655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Prise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paume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contre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paume</a:t>
            </a:r>
            <a:endParaRPr sz="1600">
              <a:latin typeface="Arial"/>
              <a:cs typeface="Arial"/>
            </a:endParaRPr>
          </a:p>
          <a:p>
            <a:pPr marL="914400" marR="5080" indent="-902335">
              <a:lnSpc>
                <a:spcPct val="100000"/>
              </a:lnSpc>
            </a:pPr>
            <a:r>
              <a:rPr sz="1600" dirty="0">
                <a:latin typeface="Arial MT"/>
                <a:cs typeface="Arial MT"/>
              </a:rPr>
              <a:t>(prise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unilatérale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(droite/droite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ou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gauche/gauche, </a:t>
            </a:r>
            <a:r>
              <a:rPr sz="1600" dirty="0">
                <a:latin typeface="Arial MT"/>
                <a:cs typeface="Arial MT"/>
              </a:rPr>
              <a:t>permet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un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appui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stable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solide)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1373" y="3973829"/>
            <a:ext cx="485775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 MT"/>
                <a:cs typeface="Arial MT"/>
              </a:rPr>
              <a:t>Prise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inverse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600">
              <a:latin typeface="Arial MT"/>
              <a:cs typeface="Arial MT"/>
            </a:endParaRPr>
          </a:p>
          <a:p>
            <a:pPr marL="12700" marR="1369695" algn="just">
              <a:lnSpc>
                <a:spcPct val="100000"/>
              </a:lnSpc>
            </a:pPr>
            <a:r>
              <a:rPr sz="1600" dirty="0">
                <a:latin typeface="Arial MT"/>
                <a:cs typeface="Arial MT"/>
              </a:rPr>
              <a:t>(attention: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ne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jamais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croiser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les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doigts. </a:t>
            </a:r>
            <a:r>
              <a:rPr sz="1600" dirty="0">
                <a:latin typeface="Arial MT"/>
                <a:cs typeface="Arial MT"/>
              </a:rPr>
              <a:t>Utilisée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quand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V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est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en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appui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en</a:t>
            </a:r>
            <a:r>
              <a:rPr sz="1600" spc="-20" dirty="0">
                <a:latin typeface="Arial MT"/>
                <a:cs typeface="Arial MT"/>
              </a:rPr>
              <a:t> sens </a:t>
            </a:r>
            <a:r>
              <a:rPr sz="1600" dirty="0">
                <a:latin typeface="Arial MT"/>
                <a:cs typeface="Arial MT"/>
              </a:rPr>
              <a:t>inverse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105" dirty="0">
                <a:latin typeface="Arial MT"/>
                <a:cs typeface="Arial MT"/>
              </a:rPr>
              <a:t>P,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appuis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gauche/droite</a:t>
            </a:r>
            <a:endParaRPr sz="16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</a:pPr>
            <a:r>
              <a:rPr sz="1600" dirty="0">
                <a:latin typeface="Arial MT"/>
                <a:cs typeface="Arial MT"/>
              </a:rPr>
              <a:t>ou</a:t>
            </a:r>
            <a:r>
              <a:rPr sz="1600" spc="-10" dirty="0">
                <a:latin typeface="Arial MT"/>
                <a:cs typeface="Arial MT"/>
              </a:rPr>
              <a:t> droite/gauche)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46047" y="2107692"/>
            <a:ext cx="9700260" cy="4451985"/>
            <a:chOff x="1146047" y="2107692"/>
            <a:chExt cx="9700260" cy="44519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6047" y="2107692"/>
              <a:ext cx="2877312" cy="15529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70519" y="2107692"/>
              <a:ext cx="2875787" cy="17266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0303" y="4338827"/>
              <a:ext cx="1456944" cy="22204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3460" y="757554"/>
            <a:ext cx="18878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Prise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carré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(trio)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5299" y="757554"/>
            <a:ext cx="32200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Prise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avec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les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bras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alternés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(trio)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11095" y="1085088"/>
            <a:ext cx="8703945" cy="2344420"/>
            <a:chOff x="1911095" y="1085088"/>
            <a:chExt cx="8703945" cy="23444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0015" y="1085088"/>
              <a:ext cx="2104644" cy="23439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1095" y="1085088"/>
              <a:ext cx="1770887" cy="18486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575" y="319278"/>
            <a:ext cx="2485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3.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Les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prises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pieds/mains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79001" y="777979"/>
            <a:ext cx="3061335" cy="75501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94970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latin typeface="Arial"/>
                <a:cs typeface="Arial"/>
              </a:rPr>
              <a:t>Prise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mains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sur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pieds</a:t>
            </a:r>
            <a:endParaRPr sz="1600">
              <a:latin typeface="Arial"/>
              <a:cs typeface="Arial"/>
            </a:endParaRPr>
          </a:p>
          <a:p>
            <a:pPr marL="561975" marR="5080" indent="-549910">
              <a:lnSpc>
                <a:spcPct val="102099"/>
              </a:lnSpc>
              <a:spcBef>
                <a:spcPts val="165"/>
              </a:spcBef>
            </a:pPr>
            <a:r>
              <a:rPr sz="1400" dirty="0">
                <a:latin typeface="Arial MT"/>
                <a:cs typeface="Arial MT"/>
              </a:rPr>
              <a:t>Main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posée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sur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voute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plantaire </a:t>
            </a:r>
            <a:r>
              <a:rPr sz="1400" dirty="0">
                <a:latin typeface="Arial MT"/>
                <a:cs typeface="Arial MT"/>
              </a:rPr>
              <a:t>et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talon,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doigts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écartés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5863" y="777979"/>
            <a:ext cx="3574415" cy="96837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927100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latin typeface="Arial"/>
                <a:cs typeface="Arial"/>
              </a:rPr>
              <a:t>Prise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Rigodon</a:t>
            </a:r>
            <a:endParaRPr sz="1600">
              <a:latin typeface="Arial"/>
              <a:cs typeface="Arial"/>
            </a:endParaRPr>
          </a:p>
          <a:p>
            <a:pPr marL="253365" marR="5080" indent="-241300">
              <a:lnSpc>
                <a:spcPct val="102099"/>
              </a:lnSpc>
              <a:spcBef>
                <a:spcPts val="165"/>
              </a:spcBef>
            </a:pPr>
            <a:r>
              <a:rPr sz="1400" dirty="0">
                <a:latin typeface="Arial MT"/>
                <a:cs typeface="Arial MT"/>
              </a:rPr>
              <a:t>Pour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les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éléments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dynamiques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départ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du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sol, </a:t>
            </a:r>
            <a:r>
              <a:rPr sz="1400" dirty="0">
                <a:latin typeface="Arial MT"/>
                <a:cs typeface="Arial MT"/>
              </a:rPr>
              <a:t>Mains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posées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sur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les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cuisses</a:t>
            </a:r>
            <a:endParaRPr sz="1400">
              <a:latin typeface="Arial MT"/>
              <a:cs typeface="Arial MT"/>
            </a:endParaRPr>
          </a:p>
          <a:p>
            <a:pPr marL="56515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V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pose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l’avant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du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pied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sur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les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mains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60" dirty="0">
                <a:latin typeface="Arial MT"/>
                <a:cs typeface="Arial MT"/>
              </a:rPr>
              <a:t>P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6090" y="3672281"/>
            <a:ext cx="552640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marR="5080" indent="-27368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Prises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pieds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dans</a:t>
            </a:r>
            <a:r>
              <a:rPr sz="16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mains,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partenaires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dans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le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même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sens </a:t>
            </a:r>
            <a:r>
              <a:rPr sz="1400" dirty="0">
                <a:latin typeface="Arial MT"/>
                <a:cs typeface="Arial MT"/>
              </a:rPr>
              <a:t>Utilisée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pour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travail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statique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du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 debout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sur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et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travail </a:t>
            </a:r>
            <a:r>
              <a:rPr sz="1400" dirty="0">
                <a:latin typeface="Arial MT"/>
                <a:cs typeface="Arial MT"/>
              </a:rPr>
              <a:t>dynamique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vers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l’avant.</a:t>
            </a:r>
            <a:r>
              <a:rPr sz="1400" spc="-1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Au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moins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l’index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sous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talon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50" dirty="0">
                <a:latin typeface="Arial MT"/>
                <a:cs typeface="Arial MT"/>
              </a:rPr>
              <a:t>V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6575" y="3672281"/>
            <a:ext cx="4956810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Prise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pieds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dans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mains,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partenaire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en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sens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inverse</a:t>
            </a:r>
            <a:endParaRPr sz="1600">
              <a:latin typeface="Arial"/>
              <a:cs typeface="Arial"/>
            </a:endParaRPr>
          </a:p>
          <a:p>
            <a:pPr marL="553720" marR="755650" algn="ctr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Utilisée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pour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travail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dynamique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vers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l’arrière </a:t>
            </a:r>
            <a:r>
              <a:rPr sz="1400" dirty="0">
                <a:latin typeface="Arial MT"/>
                <a:cs typeface="Arial MT"/>
              </a:rPr>
              <a:t>Au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moins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l’index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sous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l’avant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pied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50" dirty="0">
                <a:latin typeface="Arial MT"/>
                <a:cs typeface="Arial MT"/>
              </a:rPr>
              <a:t>V</a:t>
            </a:r>
            <a:endParaRPr sz="1400">
              <a:latin typeface="Arial MT"/>
              <a:cs typeface="Arial MT"/>
            </a:endParaRPr>
          </a:p>
          <a:p>
            <a:pPr marR="361950" algn="ctr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V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appui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son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pied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sur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l’épaule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50" dirty="0">
                <a:latin typeface="Arial MT"/>
                <a:cs typeface="Arial MT"/>
              </a:rPr>
              <a:t>P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23316" y="1623060"/>
            <a:ext cx="10689590" cy="4780915"/>
            <a:chOff x="623316" y="1623060"/>
            <a:chExt cx="10689590" cy="47809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316" y="1783080"/>
              <a:ext cx="4443984" cy="1371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71559" y="1623060"/>
              <a:ext cx="1360931" cy="16078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3391" y="4646676"/>
              <a:ext cx="1703832" cy="17571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91399" y="4410455"/>
              <a:ext cx="3921252" cy="1752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4900" y="245363"/>
            <a:ext cx="9982200" cy="636727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80769"/>
            <a:ext cx="9012936" cy="66751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64236" y="350520"/>
              <a:ext cx="2842260" cy="382905"/>
            </a:xfrm>
            <a:custGeom>
              <a:avLst/>
              <a:gdLst/>
              <a:ahLst/>
              <a:cxnLst/>
              <a:rect l="l" t="t" r="r" b="b"/>
              <a:pathLst>
                <a:path w="2842260" h="382905">
                  <a:moveTo>
                    <a:pt x="2778506" y="0"/>
                  </a:moveTo>
                  <a:lnTo>
                    <a:pt x="63754" y="0"/>
                  </a:lnTo>
                  <a:lnTo>
                    <a:pt x="38940" y="5014"/>
                  </a:lnTo>
                  <a:lnTo>
                    <a:pt x="18675" y="18684"/>
                  </a:lnTo>
                  <a:lnTo>
                    <a:pt x="5010" y="38951"/>
                  </a:lnTo>
                  <a:lnTo>
                    <a:pt x="0" y="63753"/>
                  </a:lnTo>
                  <a:lnTo>
                    <a:pt x="0" y="318769"/>
                  </a:lnTo>
                  <a:lnTo>
                    <a:pt x="5010" y="343572"/>
                  </a:lnTo>
                  <a:lnTo>
                    <a:pt x="18675" y="363839"/>
                  </a:lnTo>
                  <a:lnTo>
                    <a:pt x="38940" y="377509"/>
                  </a:lnTo>
                  <a:lnTo>
                    <a:pt x="63754" y="382524"/>
                  </a:lnTo>
                  <a:lnTo>
                    <a:pt x="2778506" y="382524"/>
                  </a:lnTo>
                  <a:lnTo>
                    <a:pt x="2803308" y="377509"/>
                  </a:lnTo>
                  <a:lnTo>
                    <a:pt x="2823575" y="363839"/>
                  </a:lnTo>
                  <a:lnTo>
                    <a:pt x="2837245" y="343572"/>
                  </a:lnTo>
                  <a:lnTo>
                    <a:pt x="2842260" y="318769"/>
                  </a:lnTo>
                  <a:lnTo>
                    <a:pt x="2842260" y="63753"/>
                  </a:lnTo>
                  <a:lnTo>
                    <a:pt x="2837245" y="38951"/>
                  </a:lnTo>
                  <a:lnTo>
                    <a:pt x="2823575" y="18684"/>
                  </a:lnTo>
                  <a:lnTo>
                    <a:pt x="2803308" y="5014"/>
                  </a:lnTo>
                  <a:lnTo>
                    <a:pt x="2778506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64236" y="350520"/>
              <a:ext cx="2842260" cy="382905"/>
            </a:xfrm>
            <a:custGeom>
              <a:avLst/>
              <a:gdLst/>
              <a:ahLst/>
              <a:cxnLst/>
              <a:rect l="l" t="t" r="r" b="b"/>
              <a:pathLst>
                <a:path w="2842260" h="382905">
                  <a:moveTo>
                    <a:pt x="0" y="63753"/>
                  </a:moveTo>
                  <a:lnTo>
                    <a:pt x="5010" y="38951"/>
                  </a:lnTo>
                  <a:lnTo>
                    <a:pt x="18675" y="18684"/>
                  </a:lnTo>
                  <a:lnTo>
                    <a:pt x="38940" y="5014"/>
                  </a:lnTo>
                  <a:lnTo>
                    <a:pt x="63754" y="0"/>
                  </a:lnTo>
                  <a:lnTo>
                    <a:pt x="2778506" y="0"/>
                  </a:lnTo>
                  <a:lnTo>
                    <a:pt x="2803308" y="5014"/>
                  </a:lnTo>
                  <a:lnTo>
                    <a:pt x="2823575" y="18684"/>
                  </a:lnTo>
                  <a:lnTo>
                    <a:pt x="2837245" y="38951"/>
                  </a:lnTo>
                  <a:lnTo>
                    <a:pt x="2842260" y="63753"/>
                  </a:lnTo>
                  <a:lnTo>
                    <a:pt x="2842260" y="318769"/>
                  </a:lnTo>
                  <a:lnTo>
                    <a:pt x="2837245" y="343572"/>
                  </a:lnTo>
                  <a:lnTo>
                    <a:pt x="2823575" y="363839"/>
                  </a:lnTo>
                  <a:lnTo>
                    <a:pt x="2803308" y="377509"/>
                  </a:lnTo>
                  <a:lnTo>
                    <a:pt x="2778506" y="382524"/>
                  </a:lnTo>
                  <a:lnTo>
                    <a:pt x="63754" y="382524"/>
                  </a:lnTo>
                  <a:lnTo>
                    <a:pt x="38940" y="377509"/>
                  </a:lnTo>
                  <a:lnTo>
                    <a:pt x="18675" y="363839"/>
                  </a:lnTo>
                  <a:lnTo>
                    <a:pt x="5010" y="343572"/>
                  </a:lnTo>
                  <a:lnTo>
                    <a:pt x="0" y="318769"/>
                  </a:lnTo>
                  <a:lnTo>
                    <a:pt x="0" y="63753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51840" y="395731"/>
            <a:ext cx="11194415" cy="6066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383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Calibri"/>
                <a:cs typeface="Calibri"/>
              </a:rPr>
              <a:t>La</a:t>
            </a:r>
            <a:r>
              <a:rPr sz="1600" b="1" i="1" spc="-35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construction</a:t>
            </a:r>
            <a:r>
              <a:rPr sz="1600" b="1" i="1" spc="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des</a:t>
            </a:r>
            <a:r>
              <a:rPr sz="1600" b="1" i="1" spc="-15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pyramides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0"/>
              </a:spcBef>
            </a:pP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Quelque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type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distingue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phase</a:t>
            </a:r>
            <a:r>
              <a:rPr lang="fr-FR" sz="1400" spc="-10" dirty="0">
                <a:latin typeface="Calibri"/>
                <a:cs typeface="Calibri"/>
              </a:rPr>
              <a:t>s</a:t>
            </a:r>
            <a:r>
              <a:rPr sz="1400" spc="-10" dirty="0"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phase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préparation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(construction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base,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placement,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chemin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d’impulsion,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,,,</a:t>
            </a:r>
            <a:endParaRPr sz="14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phase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réalisation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(maintien,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transition,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phase</a:t>
            </a:r>
            <a:r>
              <a:rPr sz="1400" spc="-10" dirty="0">
                <a:latin typeface="Calibri"/>
                <a:cs typeface="Calibri"/>
              </a:rPr>
              <a:t> aérienne,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…)</a:t>
            </a:r>
            <a:endParaRPr sz="14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phase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réception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phases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préparation </a:t>
            </a:r>
            <a:r>
              <a:rPr sz="1400" dirty="0">
                <a:latin typeface="Calibri"/>
                <a:cs typeface="Calibri"/>
              </a:rPr>
              <a:t>(ou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montage)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réception </a:t>
            </a:r>
            <a:r>
              <a:rPr sz="1400" dirty="0">
                <a:latin typeface="Calibri"/>
                <a:cs typeface="Calibri"/>
              </a:rPr>
              <a:t>(ou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démontage)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très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importantes.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font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parties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pyramide.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Elles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doivent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prévues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à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l’avance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et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maîtrisée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(ordre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montée,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ordre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descente,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placement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précis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appuis).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Chacun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savoir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qu’il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à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chaque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phase.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Calibri"/>
                <a:cs typeface="Calibri"/>
              </a:rPr>
              <a:t>Les</a:t>
            </a:r>
            <a:r>
              <a:rPr sz="1800" b="1" i="1" spc="-3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procédures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de</a:t>
            </a:r>
            <a:r>
              <a:rPr sz="1800" b="1" i="1" spc="-3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construction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par</a:t>
            </a:r>
            <a:r>
              <a:rPr sz="1800" b="1" i="1" spc="-3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P.MESSIN</a:t>
            </a:r>
            <a:endParaRPr sz="1800" dirty="0">
              <a:latin typeface="Calibri"/>
              <a:cs typeface="Calibri"/>
            </a:endParaRPr>
          </a:p>
          <a:p>
            <a:pPr marL="140970" indent="-128270">
              <a:lnSpc>
                <a:spcPct val="100000"/>
              </a:lnSpc>
              <a:spcBef>
                <a:spcPts val="1710"/>
              </a:spcBef>
              <a:buAutoNum type="arabicPlain"/>
              <a:tabLst>
                <a:tab pos="140970" algn="l"/>
              </a:tabLst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Définition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l'action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Quoi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?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Quelle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construire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?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Dans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plupart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cas,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faut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déterminer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position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porteur(s),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puis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(s)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voltigeur(s)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et/ou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joker(s)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imaginent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placement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possible.</a:t>
            </a:r>
            <a:endParaRPr sz="1400" dirty="0">
              <a:latin typeface="Calibri"/>
              <a:cs typeface="Calibri"/>
            </a:endParaRPr>
          </a:p>
          <a:p>
            <a:pPr marL="12700" marR="15113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Quelle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pyramide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choisir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?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Chacun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apporter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"l'eau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moulin"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doivent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écouter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idées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autres.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Puis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l'idée qui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enthousiasme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est </a:t>
            </a:r>
            <a:r>
              <a:rPr sz="1400" spc="-10" dirty="0">
                <a:latin typeface="Calibri"/>
                <a:cs typeface="Calibri"/>
              </a:rPr>
              <a:t>essayée,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quitte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tester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aussi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autres.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bout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compte,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faudra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choisir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(ou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montage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démontage)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originale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mais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maîtrisée.</a:t>
            </a:r>
            <a:endParaRPr sz="1400" dirty="0">
              <a:latin typeface="Calibri"/>
              <a:cs typeface="Calibri"/>
            </a:endParaRPr>
          </a:p>
          <a:p>
            <a:pPr marL="141605" indent="-128905">
              <a:lnSpc>
                <a:spcPct val="100000"/>
              </a:lnSpc>
              <a:spcBef>
                <a:spcPts val="1680"/>
              </a:spcBef>
              <a:buAutoNum type="arabicPlain" startAt="2"/>
              <a:tabLst>
                <a:tab pos="141605" algn="l"/>
              </a:tabLst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Détermination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l'espace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nécessaire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?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Quelle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?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Penser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aux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d'élan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l'envergure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mouvements.</a:t>
            </a:r>
            <a:endParaRPr sz="1400" dirty="0">
              <a:latin typeface="Calibri"/>
              <a:cs typeface="Calibri"/>
            </a:endParaRPr>
          </a:p>
          <a:p>
            <a:pPr marL="140970" indent="-128270">
              <a:lnSpc>
                <a:spcPct val="100000"/>
              </a:lnSpc>
              <a:spcBef>
                <a:spcPts val="1680"/>
              </a:spcBef>
              <a:buAutoNum type="arabicPlain" startAt="3"/>
              <a:tabLst>
                <a:tab pos="140970" algn="l"/>
              </a:tabLst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Chronologie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l'action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ordre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?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Comment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monter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?</a:t>
            </a:r>
            <a:endParaRPr sz="1400" dirty="0">
              <a:latin typeface="Calibri"/>
              <a:cs typeface="Calibri"/>
            </a:endParaRPr>
          </a:p>
          <a:p>
            <a:pPr marL="12700" marR="6604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Il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faut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tenir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compte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pénibilité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stabilité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chaque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position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rapport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capacités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chacun,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telle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manière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qu'il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n'y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risque</a:t>
            </a:r>
            <a:r>
              <a:rPr sz="1400" spc="-25" dirty="0">
                <a:latin typeface="Calibri"/>
                <a:cs typeface="Calibri"/>
              </a:rPr>
              <a:t> de </a:t>
            </a:r>
            <a:r>
              <a:rPr sz="1400" dirty="0">
                <a:latin typeface="Calibri"/>
                <a:cs typeface="Calibri"/>
              </a:rPr>
              <a:t>chute,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puisse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aboutir.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Comment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démonter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?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simple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démonter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inverse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montée,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mais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trouver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original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modifier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démontage,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notamment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façon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acrobatique.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1840" y="322910"/>
            <a:ext cx="11468100" cy="67050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Quelles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étapes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?</a:t>
            </a:r>
            <a:endParaRPr sz="1400" dirty="0">
              <a:latin typeface="Calibri"/>
              <a:cs typeface="Calibri"/>
            </a:endParaRPr>
          </a:p>
          <a:p>
            <a:pPr marL="12700" marR="3429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Il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faut,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mesure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possible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difficulté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demande,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réaliser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portions.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permet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mettre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évidence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difficultés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dirty="0">
                <a:latin typeface="Calibri"/>
                <a:cs typeface="Calibri"/>
              </a:rPr>
              <a:t>prévoir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parades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apprentissages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nécessaires.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Lorsqu'on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prêt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monter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démonter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globale,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faut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demander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parades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extérieures </a:t>
            </a:r>
            <a:r>
              <a:rPr sz="1400" dirty="0">
                <a:latin typeface="Calibri"/>
                <a:cs typeface="Calibri"/>
              </a:rPr>
              <a:t>et/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utiliser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matériel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suffisant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(gros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tapis,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plinths,...)</a:t>
            </a:r>
            <a:endParaRPr sz="1400" dirty="0">
              <a:latin typeface="Calibri"/>
              <a:cs typeface="Calibri"/>
            </a:endParaRPr>
          </a:p>
          <a:p>
            <a:pPr marL="140970" indent="-128270">
              <a:lnSpc>
                <a:spcPct val="100000"/>
              </a:lnSpc>
              <a:spcBef>
                <a:spcPts val="1680"/>
              </a:spcBef>
              <a:buAutoNum type="arabicPlain" startAt="4"/>
              <a:tabLst>
                <a:tab pos="140970" algn="l"/>
              </a:tabLst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Rôle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chacun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quoi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quand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?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25" dirty="0">
                <a:latin typeface="Calibri"/>
                <a:cs typeface="Calibri"/>
              </a:rPr>
              <a:t>Tout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monde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trouve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rôle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Souvent,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gabarit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lang="fr-FR" sz="1400" spc="-25" dirty="0">
                <a:latin typeface="Calibri"/>
                <a:cs typeface="Calibri"/>
              </a:rPr>
              <a:t>et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capacités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détermine</a:t>
            </a:r>
            <a:r>
              <a:rPr lang="fr-FR" sz="1400" dirty="0">
                <a:latin typeface="Calibri"/>
                <a:cs typeface="Calibri"/>
              </a:rPr>
              <a:t>nt</a:t>
            </a:r>
            <a:r>
              <a:rPr sz="1400" dirty="0">
                <a:latin typeface="Calibri"/>
                <a:cs typeface="Calibri"/>
              </a:rPr>
              <a:t>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Toutefois,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hésiter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inverser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positions</a:t>
            </a:r>
            <a:r>
              <a:rPr lang="fr-FR" sz="1400" dirty="0">
                <a:latin typeface="Calibri"/>
                <a:cs typeface="Calibri"/>
              </a:rPr>
              <a:t>, cela 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 err="1">
                <a:latin typeface="Calibri"/>
                <a:cs typeface="Calibri"/>
              </a:rPr>
              <a:t>peut</a:t>
            </a:r>
            <a:r>
              <a:rPr lang="fr-FR" sz="140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contribuer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réussite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d'une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quoi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original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mettre</a:t>
            </a:r>
            <a:r>
              <a:rPr sz="1400" dirty="0">
                <a:latin typeface="Calibri"/>
                <a:cs typeface="Calibri"/>
              </a:rPr>
              <a:t> 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lourd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haut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?...</a:t>
            </a:r>
            <a:endParaRPr sz="1400" dirty="0">
              <a:latin typeface="Calibri"/>
              <a:cs typeface="Calibri"/>
            </a:endParaRPr>
          </a:p>
          <a:p>
            <a:pPr marL="140970" indent="-128270">
              <a:lnSpc>
                <a:spcPct val="100000"/>
              </a:lnSpc>
              <a:spcBef>
                <a:spcPts val="1685"/>
              </a:spcBef>
              <a:buAutoNum type="arabicPlain" startAt="5"/>
              <a:tabLst>
                <a:tab pos="140970" algn="l"/>
              </a:tabLst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Mise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au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point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prises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manuelles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Comment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tenir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?</a:t>
            </a:r>
            <a:endParaRPr sz="1400" dirty="0">
              <a:latin typeface="Calibri"/>
              <a:cs typeface="Calibri"/>
            </a:endParaRPr>
          </a:p>
          <a:p>
            <a:pPr marL="12700" marR="20701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très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important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rechercher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efficace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accompagner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mouvement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0" dirty="0">
                <a:latin typeface="Calibri"/>
                <a:cs typeface="Calibri"/>
              </a:rPr>
              <a:t> bloquer.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Généralement,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près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corps,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plus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force.</a:t>
            </a:r>
            <a:endParaRPr sz="1400" dirty="0">
              <a:latin typeface="Calibri"/>
              <a:cs typeface="Calibri"/>
            </a:endParaRPr>
          </a:p>
          <a:p>
            <a:pPr marL="140970" indent="-128270">
              <a:lnSpc>
                <a:spcPct val="100000"/>
              </a:lnSpc>
              <a:spcBef>
                <a:spcPts val="1680"/>
              </a:spcBef>
              <a:buAutoNum type="arabicPlain" startAt="6"/>
              <a:tabLst>
                <a:tab pos="140970" algn="l"/>
              </a:tabLst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Mise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au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point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du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positionnement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appuis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 placer ses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?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porteur,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faut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évaluer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direction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l'intensité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déséquilibre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potentiel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charge,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mettre </a:t>
            </a:r>
            <a:r>
              <a:rPr sz="1400" dirty="0">
                <a:latin typeface="Calibri"/>
                <a:cs typeface="Calibri"/>
              </a:rPr>
              <a:t>ses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opposition.</a:t>
            </a:r>
            <a:endParaRPr sz="1400" dirty="0">
              <a:latin typeface="Calibri"/>
              <a:cs typeface="Calibri"/>
            </a:endParaRPr>
          </a:p>
          <a:p>
            <a:pPr marL="12700" marR="60007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voltigeur,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faut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grimper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nombre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minimum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d'appuis.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faut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prévoir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comment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orienter,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d'autant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voltigeur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peut </a:t>
            </a:r>
            <a:r>
              <a:rPr sz="1400" spc="-10" dirty="0">
                <a:latin typeface="Calibri"/>
                <a:cs typeface="Calibri"/>
              </a:rPr>
              <a:t>également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maintenir </a:t>
            </a:r>
            <a:r>
              <a:rPr sz="1400" dirty="0">
                <a:latin typeface="Calibri"/>
                <a:cs typeface="Calibri"/>
              </a:rPr>
              <a:t>(cf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ci-</a:t>
            </a:r>
            <a:r>
              <a:rPr sz="1400" dirty="0">
                <a:latin typeface="Calibri"/>
                <a:cs typeface="Calibri"/>
              </a:rPr>
              <a:t>dessus)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"danser"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porteurs.</a:t>
            </a:r>
            <a:endParaRPr sz="1400" dirty="0">
              <a:latin typeface="Calibri"/>
              <a:cs typeface="Calibri"/>
            </a:endParaRPr>
          </a:p>
          <a:p>
            <a:pPr marL="12700" marR="660400" indent="128270">
              <a:lnSpc>
                <a:spcPct val="100000"/>
              </a:lnSpc>
              <a:spcBef>
                <a:spcPts val="1680"/>
              </a:spcBef>
              <a:buAutoNum type="arabicPlain" startAt="7"/>
              <a:tabLst>
                <a:tab pos="140970" algn="l"/>
              </a:tabLst>
            </a:pPr>
            <a:r>
              <a:rPr sz="1400" dirty="0">
                <a:latin typeface="Calibri"/>
                <a:cs typeface="Calibri"/>
              </a:rPr>
              <a:t>-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Repères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déclenchement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et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synchronisation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l'action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(ou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vont)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donner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départ 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chaque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partie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l'action,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signaux </a:t>
            </a:r>
            <a:r>
              <a:rPr sz="1400" spc="-50" dirty="0">
                <a:latin typeface="Calibri"/>
                <a:cs typeface="Calibri"/>
              </a:rPr>
              <a:t>?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responsable, </a:t>
            </a:r>
            <a:r>
              <a:rPr sz="1400" dirty="0">
                <a:latin typeface="Calibri"/>
                <a:cs typeface="Calibri"/>
              </a:rPr>
              <a:t>s'il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nécessaire,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sera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mieux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placé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vu,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entendu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senti.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Des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signaux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préparation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préférables.</a:t>
            </a:r>
            <a:endParaRPr sz="1400" dirty="0">
              <a:latin typeface="Calibri"/>
              <a:cs typeface="Calibri"/>
            </a:endParaRPr>
          </a:p>
          <a:p>
            <a:pPr marL="12700" marR="724344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signaux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d'actions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sont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brefs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afin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d'agir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simultanément. </a:t>
            </a:r>
            <a:r>
              <a:rPr sz="1400" dirty="0">
                <a:latin typeface="Calibri"/>
                <a:cs typeface="Calibri"/>
              </a:rPr>
              <a:t>Ils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ordres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299085" lvl="1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Signaux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visuels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regarde):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Lorsque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Laure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déclenche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40" dirty="0">
                <a:latin typeface="Calibri"/>
                <a:cs typeface="Calibri"/>
              </a:rPr>
              <a:t>ATR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Quand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Paul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monte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bras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moment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Mylène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redresse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pyramide...)</a:t>
            </a:r>
            <a:endParaRPr sz="1400" dirty="0">
              <a:latin typeface="Calibri"/>
              <a:cs typeface="Calibri"/>
            </a:endParaRPr>
          </a:p>
          <a:p>
            <a:pPr marL="299085" lvl="1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Signaux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auditifs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où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musique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change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rythme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Lorsque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Killian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crie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"GO"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troisième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claquement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doigts</a:t>
            </a:r>
            <a:r>
              <a:rPr sz="1400" spc="-25" dirty="0">
                <a:latin typeface="Calibri"/>
                <a:cs typeface="Calibri"/>
              </a:rPr>
              <a:t> ...</a:t>
            </a:r>
            <a:endParaRPr sz="1400" dirty="0">
              <a:latin typeface="Calibri"/>
              <a:cs typeface="Calibri"/>
            </a:endParaRPr>
          </a:p>
          <a:p>
            <a:pPr marL="299085" lvl="1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Signaux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tactiles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kinesthésiques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Quand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Carole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presse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main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/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Dès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Nicolas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soulève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bras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...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680"/>
              </a:spcBef>
            </a:pPr>
            <a:r>
              <a:rPr sz="1400" spc="-10" dirty="0">
                <a:latin typeface="Calibri"/>
                <a:cs typeface="Calibri"/>
              </a:rPr>
              <a:t>Remarques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Lorsqu'on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essaye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monter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démonter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sans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succès,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suffit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très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souvent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modifier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plusieurs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réussir.</a:t>
            </a:r>
            <a:r>
              <a:rPr sz="1400" spc="2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Il </a:t>
            </a:r>
            <a:r>
              <a:rPr sz="1400" spc="-10" dirty="0">
                <a:latin typeface="Calibri"/>
                <a:cs typeface="Calibri"/>
              </a:rPr>
              <a:t>existe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pratiquement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toujours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plusieurs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monter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démonter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pyramide.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permet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rendre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possible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figure,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lui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donner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</a:t>
            </a:r>
            <a:r>
              <a:rPr sz="1400" spc="-10" dirty="0">
                <a:latin typeface="Calibri"/>
                <a:cs typeface="Calibri"/>
              </a:rPr>
              <a:t>l'originalité.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ci-dessus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s'appliquent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même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façon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éléments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liaison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collectifs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avec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contact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80415" y="327659"/>
              <a:ext cx="2950845" cy="384175"/>
            </a:xfrm>
            <a:custGeom>
              <a:avLst/>
              <a:gdLst/>
              <a:ahLst/>
              <a:cxnLst/>
              <a:rect l="l" t="t" r="r" b="b"/>
              <a:pathLst>
                <a:path w="2950845" h="384175">
                  <a:moveTo>
                    <a:pt x="2886456" y="0"/>
                  </a:moveTo>
                  <a:lnTo>
                    <a:pt x="64008" y="0"/>
                  </a:lnTo>
                  <a:lnTo>
                    <a:pt x="39090" y="5036"/>
                  </a:lnTo>
                  <a:lnTo>
                    <a:pt x="18745" y="18764"/>
                  </a:lnTo>
                  <a:lnTo>
                    <a:pt x="5029" y="39112"/>
                  </a:lnTo>
                  <a:lnTo>
                    <a:pt x="0" y="64008"/>
                  </a:lnTo>
                  <a:lnTo>
                    <a:pt x="0" y="320040"/>
                  </a:lnTo>
                  <a:lnTo>
                    <a:pt x="5029" y="344935"/>
                  </a:lnTo>
                  <a:lnTo>
                    <a:pt x="18745" y="365283"/>
                  </a:lnTo>
                  <a:lnTo>
                    <a:pt x="39090" y="379011"/>
                  </a:lnTo>
                  <a:lnTo>
                    <a:pt x="64008" y="384048"/>
                  </a:lnTo>
                  <a:lnTo>
                    <a:pt x="2886456" y="384048"/>
                  </a:lnTo>
                  <a:lnTo>
                    <a:pt x="2911351" y="379011"/>
                  </a:lnTo>
                  <a:lnTo>
                    <a:pt x="2931699" y="365283"/>
                  </a:lnTo>
                  <a:lnTo>
                    <a:pt x="2945427" y="344935"/>
                  </a:lnTo>
                  <a:lnTo>
                    <a:pt x="2950464" y="320040"/>
                  </a:lnTo>
                  <a:lnTo>
                    <a:pt x="2950464" y="64008"/>
                  </a:lnTo>
                  <a:lnTo>
                    <a:pt x="2945427" y="39112"/>
                  </a:lnTo>
                  <a:lnTo>
                    <a:pt x="2931699" y="18764"/>
                  </a:lnTo>
                  <a:lnTo>
                    <a:pt x="2911351" y="5036"/>
                  </a:lnTo>
                  <a:lnTo>
                    <a:pt x="288645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0415" y="327659"/>
              <a:ext cx="2950845" cy="384175"/>
            </a:xfrm>
            <a:custGeom>
              <a:avLst/>
              <a:gdLst/>
              <a:ahLst/>
              <a:cxnLst/>
              <a:rect l="l" t="t" r="r" b="b"/>
              <a:pathLst>
                <a:path w="2950845" h="384175">
                  <a:moveTo>
                    <a:pt x="0" y="64008"/>
                  </a:moveTo>
                  <a:lnTo>
                    <a:pt x="5029" y="39112"/>
                  </a:lnTo>
                  <a:lnTo>
                    <a:pt x="18745" y="18764"/>
                  </a:lnTo>
                  <a:lnTo>
                    <a:pt x="39090" y="5036"/>
                  </a:lnTo>
                  <a:lnTo>
                    <a:pt x="64008" y="0"/>
                  </a:lnTo>
                  <a:lnTo>
                    <a:pt x="2886456" y="0"/>
                  </a:lnTo>
                  <a:lnTo>
                    <a:pt x="2911351" y="5036"/>
                  </a:lnTo>
                  <a:lnTo>
                    <a:pt x="2931699" y="18764"/>
                  </a:lnTo>
                  <a:lnTo>
                    <a:pt x="2945427" y="39112"/>
                  </a:lnTo>
                  <a:lnTo>
                    <a:pt x="2950464" y="64008"/>
                  </a:lnTo>
                  <a:lnTo>
                    <a:pt x="2950464" y="320040"/>
                  </a:lnTo>
                  <a:lnTo>
                    <a:pt x="2945427" y="344935"/>
                  </a:lnTo>
                  <a:lnTo>
                    <a:pt x="2931699" y="365283"/>
                  </a:lnTo>
                  <a:lnTo>
                    <a:pt x="2911351" y="379011"/>
                  </a:lnTo>
                  <a:lnTo>
                    <a:pt x="2886456" y="384048"/>
                  </a:lnTo>
                  <a:lnTo>
                    <a:pt x="64008" y="384048"/>
                  </a:lnTo>
                  <a:lnTo>
                    <a:pt x="39090" y="379011"/>
                  </a:lnTo>
                  <a:lnTo>
                    <a:pt x="18745" y="365283"/>
                  </a:lnTo>
                  <a:lnTo>
                    <a:pt x="5029" y="344935"/>
                  </a:lnTo>
                  <a:lnTo>
                    <a:pt x="0" y="320040"/>
                  </a:lnTo>
                  <a:lnTo>
                    <a:pt x="0" y="64008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0415" y="1120139"/>
              <a:ext cx="1792605" cy="373380"/>
            </a:xfrm>
            <a:custGeom>
              <a:avLst/>
              <a:gdLst/>
              <a:ahLst/>
              <a:cxnLst/>
              <a:rect l="l" t="t" r="r" b="b"/>
              <a:pathLst>
                <a:path w="1792605" h="373380">
                  <a:moveTo>
                    <a:pt x="1729994" y="0"/>
                  </a:moveTo>
                  <a:lnTo>
                    <a:pt x="62230" y="0"/>
                  </a:lnTo>
                  <a:lnTo>
                    <a:pt x="38008" y="4883"/>
                  </a:lnTo>
                  <a:lnTo>
                    <a:pt x="18227" y="18208"/>
                  </a:lnTo>
                  <a:lnTo>
                    <a:pt x="4890" y="37986"/>
                  </a:lnTo>
                  <a:lnTo>
                    <a:pt x="0" y="62230"/>
                  </a:lnTo>
                  <a:lnTo>
                    <a:pt x="0" y="311150"/>
                  </a:lnTo>
                  <a:lnTo>
                    <a:pt x="4890" y="335393"/>
                  </a:lnTo>
                  <a:lnTo>
                    <a:pt x="18227" y="355171"/>
                  </a:lnTo>
                  <a:lnTo>
                    <a:pt x="38008" y="368496"/>
                  </a:lnTo>
                  <a:lnTo>
                    <a:pt x="62230" y="373380"/>
                  </a:lnTo>
                  <a:lnTo>
                    <a:pt x="1729994" y="373380"/>
                  </a:lnTo>
                  <a:lnTo>
                    <a:pt x="1754237" y="368496"/>
                  </a:lnTo>
                  <a:lnTo>
                    <a:pt x="1774015" y="355171"/>
                  </a:lnTo>
                  <a:lnTo>
                    <a:pt x="1787340" y="335393"/>
                  </a:lnTo>
                  <a:lnTo>
                    <a:pt x="1792224" y="311150"/>
                  </a:lnTo>
                  <a:lnTo>
                    <a:pt x="1792224" y="62230"/>
                  </a:lnTo>
                  <a:lnTo>
                    <a:pt x="1787340" y="37986"/>
                  </a:lnTo>
                  <a:lnTo>
                    <a:pt x="1774015" y="18208"/>
                  </a:lnTo>
                  <a:lnTo>
                    <a:pt x="1754237" y="4883"/>
                  </a:lnTo>
                  <a:lnTo>
                    <a:pt x="1729994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0415" y="1120139"/>
              <a:ext cx="1792605" cy="373380"/>
            </a:xfrm>
            <a:custGeom>
              <a:avLst/>
              <a:gdLst/>
              <a:ahLst/>
              <a:cxnLst/>
              <a:rect l="l" t="t" r="r" b="b"/>
              <a:pathLst>
                <a:path w="1792605" h="373380">
                  <a:moveTo>
                    <a:pt x="0" y="62230"/>
                  </a:moveTo>
                  <a:lnTo>
                    <a:pt x="4890" y="37986"/>
                  </a:lnTo>
                  <a:lnTo>
                    <a:pt x="18227" y="18208"/>
                  </a:lnTo>
                  <a:lnTo>
                    <a:pt x="38008" y="4883"/>
                  </a:lnTo>
                  <a:lnTo>
                    <a:pt x="62230" y="0"/>
                  </a:lnTo>
                  <a:lnTo>
                    <a:pt x="1729994" y="0"/>
                  </a:lnTo>
                  <a:lnTo>
                    <a:pt x="1754237" y="4883"/>
                  </a:lnTo>
                  <a:lnTo>
                    <a:pt x="1774015" y="18208"/>
                  </a:lnTo>
                  <a:lnTo>
                    <a:pt x="1787340" y="37986"/>
                  </a:lnTo>
                  <a:lnTo>
                    <a:pt x="1792224" y="62230"/>
                  </a:lnTo>
                  <a:lnTo>
                    <a:pt x="1792224" y="311150"/>
                  </a:lnTo>
                  <a:lnTo>
                    <a:pt x="1787340" y="335393"/>
                  </a:lnTo>
                  <a:lnTo>
                    <a:pt x="1774015" y="355171"/>
                  </a:lnTo>
                  <a:lnTo>
                    <a:pt x="1754237" y="368496"/>
                  </a:lnTo>
                  <a:lnTo>
                    <a:pt x="1729994" y="373380"/>
                  </a:lnTo>
                  <a:lnTo>
                    <a:pt x="62230" y="373380"/>
                  </a:lnTo>
                  <a:lnTo>
                    <a:pt x="38008" y="368496"/>
                  </a:lnTo>
                  <a:lnTo>
                    <a:pt x="18227" y="355171"/>
                  </a:lnTo>
                  <a:lnTo>
                    <a:pt x="4890" y="335393"/>
                  </a:lnTo>
                  <a:lnTo>
                    <a:pt x="0" y="311150"/>
                  </a:lnTo>
                  <a:lnTo>
                    <a:pt x="0" y="62230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0415" y="3093720"/>
              <a:ext cx="1792605" cy="373380"/>
            </a:xfrm>
            <a:custGeom>
              <a:avLst/>
              <a:gdLst/>
              <a:ahLst/>
              <a:cxnLst/>
              <a:rect l="l" t="t" r="r" b="b"/>
              <a:pathLst>
                <a:path w="1792605" h="373379">
                  <a:moveTo>
                    <a:pt x="1729994" y="0"/>
                  </a:moveTo>
                  <a:lnTo>
                    <a:pt x="62230" y="0"/>
                  </a:lnTo>
                  <a:lnTo>
                    <a:pt x="38008" y="4883"/>
                  </a:lnTo>
                  <a:lnTo>
                    <a:pt x="18227" y="18208"/>
                  </a:lnTo>
                  <a:lnTo>
                    <a:pt x="4890" y="37986"/>
                  </a:lnTo>
                  <a:lnTo>
                    <a:pt x="0" y="62229"/>
                  </a:lnTo>
                  <a:lnTo>
                    <a:pt x="0" y="311150"/>
                  </a:lnTo>
                  <a:lnTo>
                    <a:pt x="4890" y="335393"/>
                  </a:lnTo>
                  <a:lnTo>
                    <a:pt x="18227" y="355171"/>
                  </a:lnTo>
                  <a:lnTo>
                    <a:pt x="38008" y="368496"/>
                  </a:lnTo>
                  <a:lnTo>
                    <a:pt x="62230" y="373379"/>
                  </a:lnTo>
                  <a:lnTo>
                    <a:pt x="1729994" y="373379"/>
                  </a:lnTo>
                  <a:lnTo>
                    <a:pt x="1754237" y="368496"/>
                  </a:lnTo>
                  <a:lnTo>
                    <a:pt x="1774015" y="355171"/>
                  </a:lnTo>
                  <a:lnTo>
                    <a:pt x="1787340" y="335393"/>
                  </a:lnTo>
                  <a:lnTo>
                    <a:pt x="1792224" y="311150"/>
                  </a:lnTo>
                  <a:lnTo>
                    <a:pt x="1792224" y="62229"/>
                  </a:lnTo>
                  <a:lnTo>
                    <a:pt x="1787340" y="37986"/>
                  </a:lnTo>
                  <a:lnTo>
                    <a:pt x="1774015" y="18208"/>
                  </a:lnTo>
                  <a:lnTo>
                    <a:pt x="1754237" y="4883"/>
                  </a:lnTo>
                  <a:lnTo>
                    <a:pt x="1729994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0415" y="3093720"/>
              <a:ext cx="1792605" cy="373380"/>
            </a:xfrm>
            <a:custGeom>
              <a:avLst/>
              <a:gdLst/>
              <a:ahLst/>
              <a:cxnLst/>
              <a:rect l="l" t="t" r="r" b="b"/>
              <a:pathLst>
                <a:path w="1792605" h="373379">
                  <a:moveTo>
                    <a:pt x="0" y="62229"/>
                  </a:moveTo>
                  <a:lnTo>
                    <a:pt x="4890" y="37986"/>
                  </a:lnTo>
                  <a:lnTo>
                    <a:pt x="18227" y="18208"/>
                  </a:lnTo>
                  <a:lnTo>
                    <a:pt x="38008" y="4883"/>
                  </a:lnTo>
                  <a:lnTo>
                    <a:pt x="62230" y="0"/>
                  </a:lnTo>
                  <a:lnTo>
                    <a:pt x="1729994" y="0"/>
                  </a:lnTo>
                  <a:lnTo>
                    <a:pt x="1754237" y="4883"/>
                  </a:lnTo>
                  <a:lnTo>
                    <a:pt x="1774015" y="18208"/>
                  </a:lnTo>
                  <a:lnTo>
                    <a:pt x="1787340" y="37986"/>
                  </a:lnTo>
                  <a:lnTo>
                    <a:pt x="1792224" y="62229"/>
                  </a:lnTo>
                  <a:lnTo>
                    <a:pt x="1792224" y="311150"/>
                  </a:lnTo>
                  <a:lnTo>
                    <a:pt x="1787340" y="335393"/>
                  </a:lnTo>
                  <a:lnTo>
                    <a:pt x="1774015" y="355171"/>
                  </a:lnTo>
                  <a:lnTo>
                    <a:pt x="1754237" y="368496"/>
                  </a:lnTo>
                  <a:lnTo>
                    <a:pt x="1729994" y="373379"/>
                  </a:lnTo>
                  <a:lnTo>
                    <a:pt x="62230" y="373379"/>
                  </a:lnTo>
                  <a:lnTo>
                    <a:pt x="38008" y="368496"/>
                  </a:lnTo>
                  <a:lnTo>
                    <a:pt x="18227" y="355171"/>
                  </a:lnTo>
                  <a:lnTo>
                    <a:pt x="4890" y="335393"/>
                  </a:lnTo>
                  <a:lnTo>
                    <a:pt x="0" y="311150"/>
                  </a:lnTo>
                  <a:lnTo>
                    <a:pt x="0" y="6222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85089" y="372617"/>
            <a:ext cx="11344910" cy="6379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414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CONNAISSANCES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SECURITAIRES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600">
              <a:latin typeface="Calibri"/>
              <a:cs typeface="Calibri"/>
            </a:endParaRPr>
          </a:p>
          <a:p>
            <a:pPr marL="110489">
              <a:lnSpc>
                <a:spcPct val="100000"/>
              </a:lnSpc>
            </a:pPr>
            <a:r>
              <a:rPr sz="1600" b="1" i="1" dirty="0">
                <a:latin typeface="Calibri"/>
                <a:cs typeface="Calibri"/>
              </a:rPr>
              <a:t>La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sécurité</a:t>
            </a:r>
            <a:r>
              <a:rPr sz="1600" b="1" i="1" spc="-3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passive</a:t>
            </a:r>
            <a:endParaRPr sz="160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  <a:spcBef>
                <a:spcPts val="875"/>
              </a:spcBef>
            </a:pPr>
            <a:r>
              <a:rPr sz="1400" b="1" spc="-20" dirty="0">
                <a:latin typeface="Calibri"/>
                <a:cs typeface="Calibri"/>
              </a:rPr>
              <a:t>Tapis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réception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prévenir </a:t>
            </a:r>
            <a:r>
              <a:rPr sz="1400" dirty="0">
                <a:latin typeface="Calibri"/>
                <a:cs typeface="Calibri"/>
              </a:rPr>
              <a:t>toutes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chutes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possibles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dès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prennent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hauteur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induisent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mouvement</a:t>
            </a:r>
            <a:endParaRPr sz="140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Aménagement</a:t>
            </a:r>
            <a:r>
              <a:rPr sz="1400" dirty="0">
                <a:latin typeface="Calibri"/>
                <a:cs typeface="Calibri"/>
              </a:rPr>
              <a:t> du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matériel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période</a:t>
            </a:r>
            <a:r>
              <a:rPr sz="1400" spc="-10" dirty="0">
                <a:latin typeface="Calibri"/>
                <a:cs typeface="Calibri"/>
              </a:rPr>
              <a:t> d’apprentissage.</a:t>
            </a:r>
            <a:endParaRPr sz="140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  <a:spcBef>
                <a:spcPts val="1685"/>
              </a:spcBef>
            </a:pPr>
            <a:r>
              <a:rPr sz="1400" b="1" spc="-10" dirty="0">
                <a:latin typeface="Calibri"/>
                <a:cs typeface="Calibri"/>
              </a:rPr>
              <a:t>Ecartement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minimal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groupes,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aux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bords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praticable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mur</a:t>
            </a:r>
            <a:endParaRPr sz="140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  <a:spcBef>
                <a:spcPts val="1680"/>
              </a:spcBef>
            </a:pPr>
            <a:r>
              <a:rPr sz="1400" b="1" spc="-25" dirty="0">
                <a:latin typeface="Calibri"/>
                <a:cs typeface="Calibri"/>
              </a:rPr>
              <a:t>Tenue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vestimentaire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coiffure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adaptées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0"/>
              </a:spcBef>
            </a:pPr>
            <a:endParaRPr sz="1400">
              <a:latin typeface="Calibri"/>
              <a:cs typeface="Calibri"/>
            </a:endParaRPr>
          </a:p>
          <a:p>
            <a:pPr marL="165100">
              <a:lnSpc>
                <a:spcPct val="100000"/>
              </a:lnSpc>
            </a:pPr>
            <a:r>
              <a:rPr sz="1600" b="1" i="1" dirty="0">
                <a:latin typeface="Calibri"/>
                <a:cs typeface="Calibri"/>
              </a:rPr>
              <a:t>La</a:t>
            </a:r>
            <a:r>
              <a:rPr sz="1600" b="1" i="1" spc="-5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sécurité</a:t>
            </a:r>
            <a:r>
              <a:rPr sz="1600" b="1" i="1" spc="-35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active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1400" b="1" spc="-10" dirty="0">
                <a:latin typeface="Calibri"/>
                <a:cs typeface="Calibri"/>
              </a:rPr>
              <a:t>Manipulation,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aide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et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parade</a:t>
            </a:r>
            <a:endParaRPr sz="1400">
              <a:latin typeface="Calibri"/>
              <a:cs typeface="Calibri"/>
            </a:endParaRPr>
          </a:p>
          <a:p>
            <a:pPr marL="12700" marR="81280" indent="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spc="-10" dirty="0">
                <a:latin typeface="Calibri"/>
                <a:cs typeface="Calibri"/>
              </a:rPr>
              <a:t>Pareur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placé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près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pyramide,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posture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adaptée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(jambes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écartées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fléchies,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stables,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droit)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être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prêt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à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intervenir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près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centre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gravité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voltigeur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pousser,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tenir, retenir,</a:t>
            </a:r>
            <a:r>
              <a:rPr sz="1400" spc="-10" dirty="0">
                <a:latin typeface="Calibri"/>
                <a:cs typeface="Calibri"/>
              </a:rPr>
              <a:t> amortir,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accompagner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25" dirty="0">
                <a:latin typeface="Calibri"/>
                <a:cs typeface="Calibri"/>
              </a:rPr>
              <a:t> sol</a:t>
            </a:r>
            <a:endParaRPr sz="140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spc="-35" dirty="0">
                <a:latin typeface="Calibri"/>
                <a:cs typeface="Calibri"/>
              </a:rPr>
              <a:t>L’aide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rôle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essentiel</a:t>
            </a:r>
            <a:r>
              <a:rPr sz="1400" dirty="0">
                <a:latin typeface="Calibri"/>
                <a:cs typeface="Calibri"/>
              </a:rPr>
              <a:t> dans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l’apprentissage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0" dirty="0">
                <a:latin typeface="Calibri"/>
                <a:cs typeface="Calibri"/>
              </a:rPr>
              <a:t> pyramides.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intervient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aider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élèves 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construire,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tenir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déconstruire</a:t>
            </a:r>
            <a:endParaRPr sz="140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manipulation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l’élève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laisse </a:t>
            </a:r>
            <a:r>
              <a:rPr sz="1400" i="1" dirty="0">
                <a:latin typeface="Calibri"/>
                <a:cs typeface="Calibri"/>
              </a:rPr>
              <a:t>guider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part.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b="1" spc="-10" dirty="0">
                <a:latin typeface="Calibri"/>
                <a:cs typeface="Calibri"/>
              </a:rPr>
              <a:t>Porteur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et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voltigeur</a:t>
            </a:r>
            <a:endParaRPr sz="140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spcBef>
                <a:spcPts val="5"/>
              </a:spcBef>
              <a:buChar char="-"/>
              <a:tabLst>
                <a:tab pos="104775" algn="l"/>
              </a:tabLst>
            </a:pPr>
            <a:r>
              <a:rPr sz="1400" dirty="0">
                <a:latin typeface="Calibri"/>
                <a:cs typeface="Calibri"/>
              </a:rPr>
              <a:t>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correctement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porter,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jamais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lâcher</a:t>
            </a:r>
            <a:r>
              <a:rPr sz="1400" spc="-10" dirty="0">
                <a:latin typeface="Calibri"/>
                <a:cs typeface="Calibri"/>
              </a:rPr>
              <a:t> avant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l’arrivée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0" dirty="0">
                <a:latin typeface="Calibri"/>
                <a:cs typeface="Calibri"/>
              </a:rPr>
              <a:t> voltigeur,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communiquer,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prévenir</a:t>
            </a:r>
            <a:r>
              <a:rPr sz="1400" dirty="0">
                <a:latin typeface="Calibri"/>
                <a:cs typeface="Calibri"/>
              </a:rPr>
              <a:t> s’il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lâche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ne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tient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pas.</a:t>
            </a:r>
            <a:endParaRPr sz="140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voltigeur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attention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prendre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zones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d’appui,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jamais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piétiner,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rester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trop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longtemps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porteur,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prendre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appel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sauter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déconstruire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figure,…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10" dirty="0">
                <a:latin typeface="Calibri"/>
                <a:cs typeface="Calibri"/>
              </a:rPr>
              <a:t> communication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entre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les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gymnastes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est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primordiale,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indispensable.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Avant,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pendant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après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prévoir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construction-</a:t>
            </a:r>
            <a:r>
              <a:rPr sz="1400" spc="-20" dirty="0">
                <a:latin typeface="Calibri"/>
                <a:cs typeface="Calibri"/>
              </a:rPr>
              <a:t>tenue-</a:t>
            </a:r>
            <a:r>
              <a:rPr sz="1400" spc="-10" dirty="0">
                <a:latin typeface="Calibri"/>
                <a:cs typeface="Calibri"/>
              </a:rPr>
              <a:t>démontage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attention </a:t>
            </a:r>
            <a:r>
              <a:rPr sz="1400" dirty="0">
                <a:latin typeface="Calibri"/>
                <a:cs typeface="Calibri"/>
              </a:rPr>
              <a:t>je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vais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tomber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arrière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lâche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remonte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ton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bassin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…et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discuter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réalisation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posteriori.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80415" y="320040"/>
              <a:ext cx="3083560" cy="489584"/>
            </a:xfrm>
            <a:custGeom>
              <a:avLst/>
              <a:gdLst/>
              <a:ahLst/>
              <a:cxnLst/>
              <a:rect l="l" t="t" r="r" b="b"/>
              <a:pathLst>
                <a:path w="3083560" h="489584">
                  <a:moveTo>
                    <a:pt x="3001518" y="0"/>
                  </a:moveTo>
                  <a:lnTo>
                    <a:pt x="81534" y="0"/>
                  </a:lnTo>
                  <a:lnTo>
                    <a:pt x="49795" y="6399"/>
                  </a:lnTo>
                  <a:lnTo>
                    <a:pt x="23879" y="23860"/>
                  </a:lnTo>
                  <a:lnTo>
                    <a:pt x="6406" y="49774"/>
                  </a:lnTo>
                  <a:lnTo>
                    <a:pt x="0" y="81533"/>
                  </a:lnTo>
                  <a:lnTo>
                    <a:pt x="0" y="407669"/>
                  </a:lnTo>
                  <a:lnTo>
                    <a:pt x="6406" y="439429"/>
                  </a:lnTo>
                  <a:lnTo>
                    <a:pt x="23879" y="465343"/>
                  </a:lnTo>
                  <a:lnTo>
                    <a:pt x="49795" y="482804"/>
                  </a:lnTo>
                  <a:lnTo>
                    <a:pt x="81534" y="489203"/>
                  </a:lnTo>
                  <a:lnTo>
                    <a:pt x="3001518" y="489203"/>
                  </a:lnTo>
                  <a:lnTo>
                    <a:pt x="3033277" y="482804"/>
                  </a:lnTo>
                  <a:lnTo>
                    <a:pt x="3059191" y="465343"/>
                  </a:lnTo>
                  <a:lnTo>
                    <a:pt x="3076652" y="439429"/>
                  </a:lnTo>
                  <a:lnTo>
                    <a:pt x="3083052" y="407669"/>
                  </a:lnTo>
                  <a:lnTo>
                    <a:pt x="3083052" y="81533"/>
                  </a:lnTo>
                  <a:lnTo>
                    <a:pt x="3076652" y="49774"/>
                  </a:lnTo>
                  <a:lnTo>
                    <a:pt x="3059191" y="23860"/>
                  </a:lnTo>
                  <a:lnTo>
                    <a:pt x="3033277" y="6399"/>
                  </a:lnTo>
                  <a:lnTo>
                    <a:pt x="3001518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0415" y="320040"/>
              <a:ext cx="3083560" cy="489584"/>
            </a:xfrm>
            <a:custGeom>
              <a:avLst/>
              <a:gdLst/>
              <a:ahLst/>
              <a:cxnLst/>
              <a:rect l="l" t="t" r="r" b="b"/>
              <a:pathLst>
                <a:path w="3083560" h="489584">
                  <a:moveTo>
                    <a:pt x="0" y="81533"/>
                  </a:moveTo>
                  <a:lnTo>
                    <a:pt x="6406" y="49774"/>
                  </a:lnTo>
                  <a:lnTo>
                    <a:pt x="23879" y="23860"/>
                  </a:lnTo>
                  <a:lnTo>
                    <a:pt x="49795" y="6399"/>
                  </a:lnTo>
                  <a:lnTo>
                    <a:pt x="81534" y="0"/>
                  </a:lnTo>
                  <a:lnTo>
                    <a:pt x="3001518" y="0"/>
                  </a:lnTo>
                  <a:lnTo>
                    <a:pt x="3033277" y="6399"/>
                  </a:lnTo>
                  <a:lnTo>
                    <a:pt x="3059191" y="23860"/>
                  </a:lnTo>
                  <a:lnTo>
                    <a:pt x="3076652" y="49774"/>
                  </a:lnTo>
                  <a:lnTo>
                    <a:pt x="3083052" y="81533"/>
                  </a:lnTo>
                  <a:lnTo>
                    <a:pt x="3083052" y="407669"/>
                  </a:lnTo>
                  <a:lnTo>
                    <a:pt x="3076652" y="439429"/>
                  </a:lnTo>
                  <a:lnTo>
                    <a:pt x="3059191" y="465343"/>
                  </a:lnTo>
                  <a:lnTo>
                    <a:pt x="3033277" y="482804"/>
                  </a:lnTo>
                  <a:lnTo>
                    <a:pt x="3001518" y="489203"/>
                  </a:lnTo>
                  <a:lnTo>
                    <a:pt x="81534" y="489203"/>
                  </a:lnTo>
                  <a:lnTo>
                    <a:pt x="49795" y="482804"/>
                  </a:lnTo>
                  <a:lnTo>
                    <a:pt x="23879" y="465343"/>
                  </a:lnTo>
                  <a:lnTo>
                    <a:pt x="6406" y="439429"/>
                  </a:lnTo>
                  <a:lnTo>
                    <a:pt x="0" y="407669"/>
                  </a:lnTo>
                  <a:lnTo>
                    <a:pt x="0" y="81533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1911" y="418592"/>
            <a:ext cx="11222355" cy="44775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5895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Calibri"/>
                <a:cs typeface="Calibri"/>
              </a:rPr>
              <a:t>Risque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et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tâche</a:t>
            </a:r>
            <a:r>
              <a:rPr sz="1600" b="1" i="1" spc="-2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d’apprentissage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16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risque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activités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acrobatiques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dépend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relation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116839" indent="-92075">
              <a:lnSpc>
                <a:spcPct val="100000"/>
              </a:lnSpc>
              <a:buChar char="-"/>
              <a:tabLst>
                <a:tab pos="116839" algn="l"/>
              </a:tabLst>
            </a:pP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niveau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l’élève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relation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action,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posture,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position,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repères</a:t>
            </a:r>
            <a:endParaRPr sz="1400" dirty="0">
              <a:latin typeface="Calibri"/>
              <a:cs typeface="Calibri"/>
            </a:endParaRPr>
          </a:p>
          <a:p>
            <a:pPr marL="116839" indent="-92075">
              <a:lnSpc>
                <a:spcPct val="100000"/>
              </a:lnSpc>
              <a:buChar char="-"/>
              <a:tabLst>
                <a:tab pos="116839" algn="l"/>
              </a:tabLst>
            </a:pP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niveau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d’exigence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tâche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relation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dispositif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nature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savoir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faire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acquérir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(déplacement,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renversement,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rotation,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maintien).</a:t>
            </a:r>
            <a:endParaRPr sz="14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manière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générale,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aucun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savoir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n’est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priori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dangereux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niveau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l’élève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permet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l’aborder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sérénité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dispositif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lequel</a:t>
            </a:r>
            <a:endParaRPr sz="14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déroule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l’action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approprié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niveau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l’élève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aux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exigences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tâche.</a:t>
            </a:r>
            <a:endParaRPr sz="14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Ceci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l’absolu,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s’éloignera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l’habituel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postural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l’exécution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savoir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faire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donné,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risque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sera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grande.</a:t>
            </a:r>
            <a:endParaRPr sz="14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accordera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ailleurs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vigilance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particulière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aux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éléments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demandent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 dirty="0">
              <a:latin typeface="Calibri"/>
              <a:cs typeface="Calibri"/>
            </a:endParaRPr>
          </a:p>
          <a:p>
            <a:pPr marL="116839" indent="-92075">
              <a:lnSpc>
                <a:spcPct val="100000"/>
              </a:lnSpc>
              <a:spcBef>
                <a:spcPts val="5"/>
              </a:spcBef>
              <a:buChar char="-"/>
              <a:tabLst>
                <a:tab pos="116839" algn="l"/>
              </a:tabLst>
            </a:pPr>
            <a:r>
              <a:rPr sz="1400" dirty="0">
                <a:latin typeface="Calibri"/>
                <a:cs typeface="Calibri"/>
              </a:rPr>
              <a:t>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déplacement</a:t>
            </a:r>
            <a:r>
              <a:rPr sz="1400" spc="28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renversé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tourné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vers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l’arrière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(salto,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flip)</a:t>
            </a:r>
            <a:endParaRPr sz="1400" dirty="0">
              <a:latin typeface="Calibri"/>
              <a:cs typeface="Calibri"/>
            </a:endParaRPr>
          </a:p>
          <a:p>
            <a:pPr marL="116839" indent="-92075">
              <a:lnSpc>
                <a:spcPct val="100000"/>
              </a:lnSpc>
              <a:buChar char="-"/>
              <a:tabLst>
                <a:tab pos="116839" algn="l"/>
              </a:tabLst>
            </a:pP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importante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repères (salto)</a:t>
            </a:r>
            <a:endParaRPr sz="1400" dirty="0">
              <a:latin typeface="Calibri"/>
              <a:cs typeface="Calibri"/>
            </a:endParaRPr>
          </a:p>
          <a:p>
            <a:pPr marL="106045" indent="-93345">
              <a:lnSpc>
                <a:spcPct val="100000"/>
              </a:lnSpc>
              <a:buChar char="-"/>
              <a:tabLst>
                <a:tab pos="106045" algn="l"/>
              </a:tabLst>
            </a:pPr>
            <a:r>
              <a:rPr sz="1400" dirty="0">
                <a:latin typeface="Calibri"/>
                <a:cs typeface="Calibri"/>
              </a:rPr>
              <a:t>Une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élévation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importante</a:t>
            </a:r>
            <a:endParaRPr lang="fr-FR" sz="1400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06045" algn="l"/>
              </a:tabLst>
            </a:pPr>
            <a:endParaRPr sz="14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faudra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préalable, </a:t>
            </a:r>
            <a:r>
              <a:rPr sz="1400" dirty="0">
                <a:latin typeface="Calibri"/>
                <a:cs typeface="Calibri"/>
              </a:rPr>
              <a:t>vérifier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0" dirty="0">
                <a:latin typeface="Calibri"/>
                <a:cs typeface="Calibri"/>
              </a:rPr>
              <a:t> l’élève</a:t>
            </a:r>
            <a:r>
              <a:rPr sz="1400" spc="-10" dirty="0">
                <a:latin typeface="Calibri"/>
                <a:cs typeface="Calibri"/>
              </a:rPr>
              <a:t> maitrise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prérequis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nécessaires</a:t>
            </a:r>
            <a:r>
              <a:rPr lang="fr-FR" sz="1400" spc="-10" dirty="0">
                <a:latin typeface="Calibri"/>
                <a:cs typeface="Calibri"/>
              </a:rPr>
              <a:t>. Il est important de toujours repasser par la validation d’un permis de construire en début de séquence, quel que soit le nombre de séquences déjà vécues.</a:t>
            </a:r>
          </a:p>
          <a:p>
            <a:pPr marL="24765">
              <a:lnSpc>
                <a:spcPct val="100000"/>
              </a:lnSpc>
            </a:pPr>
            <a:r>
              <a:rPr lang="fr-FR" sz="1400" spc="-10" dirty="0">
                <a:latin typeface="Calibri"/>
                <a:cs typeface="Calibri"/>
              </a:rPr>
              <a:t>C’est toujours l’enseignant qui apporte la validation finale du permis de construire.</a:t>
            </a:r>
          </a:p>
          <a:p>
            <a:pPr marL="24765">
              <a:lnSpc>
                <a:spcPct val="100000"/>
              </a:lnSpc>
            </a:pPr>
            <a:endParaRPr lang="fr-FR" sz="14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faudra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décomposer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l’élément,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manipuler, </a:t>
            </a:r>
            <a:r>
              <a:rPr sz="1400" dirty="0">
                <a:latin typeface="Calibri"/>
                <a:cs typeface="Calibri"/>
              </a:rPr>
              <a:t>proposer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situations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permettent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construction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 err="1">
                <a:latin typeface="Calibri"/>
                <a:cs typeface="Calibri"/>
              </a:rPr>
              <a:t>repères</a:t>
            </a:r>
            <a:r>
              <a:rPr lang="fr-FR" sz="1400" spc="-10" dirty="0">
                <a:latin typeface="Calibri"/>
                <a:cs typeface="Calibri"/>
              </a:rPr>
              <a:t> et de postures</a:t>
            </a:r>
            <a:r>
              <a:rPr sz="1400" spc="-10" dirty="0">
                <a:latin typeface="Calibri"/>
                <a:cs typeface="Calibri"/>
              </a:rPr>
              <a:t>…</a:t>
            </a:r>
            <a:endParaRPr lang="fr-FR" sz="1400" spc="-1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615" y="510596"/>
            <a:ext cx="11478424" cy="583686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38327" y="263652"/>
              <a:ext cx="1388745" cy="419100"/>
            </a:xfrm>
            <a:custGeom>
              <a:avLst/>
              <a:gdLst/>
              <a:ahLst/>
              <a:cxnLst/>
              <a:rect l="l" t="t" r="r" b="b"/>
              <a:pathLst>
                <a:path w="1388745" h="419100">
                  <a:moveTo>
                    <a:pt x="1318514" y="0"/>
                  </a:moveTo>
                  <a:lnTo>
                    <a:pt x="69850" y="0"/>
                  </a:lnTo>
                  <a:lnTo>
                    <a:pt x="42658" y="5484"/>
                  </a:lnTo>
                  <a:lnTo>
                    <a:pt x="20456" y="20447"/>
                  </a:lnTo>
                  <a:lnTo>
                    <a:pt x="5488" y="42648"/>
                  </a:lnTo>
                  <a:lnTo>
                    <a:pt x="0" y="69850"/>
                  </a:lnTo>
                  <a:lnTo>
                    <a:pt x="0" y="349250"/>
                  </a:lnTo>
                  <a:lnTo>
                    <a:pt x="5488" y="376451"/>
                  </a:lnTo>
                  <a:lnTo>
                    <a:pt x="20456" y="398652"/>
                  </a:lnTo>
                  <a:lnTo>
                    <a:pt x="42658" y="413615"/>
                  </a:lnTo>
                  <a:lnTo>
                    <a:pt x="69850" y="419100"/>
                  </a:lnTo>
                  <a:lnTo>
                    <a:pt x="1318514" y="419100"/>
                  </a:lnTo>
                  <a:lnTo>
                    <a:pt x="1345715" y="413615"/>
                  </a:lnTo>
                  <a:lnTo>
                    <a:pt x="1367917" y="398653"/>
                  </a:lnTo>
                  <a:lnTo>
                    <a:pt x="1382879" y="376451"/>
                  </a:lnTo>
                  <a:lnTo>
                    <a:pt x="1388364" y="349250"/>
                  </a:lnTo>
                  <a:lnTo>
                    <a:pt x="1388364" y="69850"/>
                  </a:lnTo>
                  <a:lnTo>
                    <a:pt x="1382879" y="42648"/>
                  </a:lnTo>
                  <a:lnTo>
                    <a:pt x="1367917" y="20447"/>
                  </a:lnTo>
                  <a:lnTo>
                    <a:pt x="1345715" y="5484"/>
                  </a:lnTo>
                  <a:lnTo>
                    <a:pt x="1318514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8327" y="263652"/>
              <a:ext cx="1388745" cy="419100"/>
            </a:xfrm>
            <a:custGeom>
              <a:avLst/>
              <a:gdLst/>
              <a:ahLst/>
              <a:cxnLst/>
              <a:rect l="l" t="t" r="r" b="b"/>
              <a:pathLst>
                <a:path w="1388745" h="419100">
                  <a:moveTo>
                    <a:pt x="0" y="69850"/>
                  </a:moveTo>
                  <a:lnTo>
                    <a:pt x="5488" y="42648"/>
                  </a:lnTo>
                  <a:lnTo>
                    <a:pt x="20456" y="20447"/>
                  </a:lnTo>
                  <a:lnTo>
                    <a:pt x="42658" y="5484"/>
                  </a:lnTo>
                  <a:lnTo>
                    <a:pt x="69850" y="0"/>
                  </a:lnTo>
                  <a:lnTo>
                    <a:pt x="1318514" y="0"/>
                  </a:lnTo>
                  <a:lnTo>
                    <a:pt x="1345715" y="5484"/>
                  </a:lnTo>
                  <a:lnTo>
                    <a:pt x="1367917" y="20447"/>
                  </a:lnTo>
                  <a:lnTo>
                    <a:pt x="1382879" y="42648"/>
                  </a:lnTo>
                  <a:lnTo>
                    <a:pt x="1388364" y="69850"/>
                  </a:lnTo>
                  <a:lnTo>
                    <a:pt x="1388364" y="349250"/>
                  </a:lnTo>
                  <a:lnTo>
                    <a:pt x="1382879" y="376451"/>
                  </a:lnTo>
                  <a:lnTo>
                    <a:pt x="1367917" y="398653"/>
                  </a:lnTo>
                  <a:lnTo>
                    <a:pt x="1345715" y="413615"/>
                  </a:lnTo>
                  <a:lnTo>
                    <a:pt x="1318514" y="419100"/>
                  </a:lnTo>
                  <a:lnTo>
                    <a:pt x="69850" y="419100"/>
                  </a:lnTo>
                  <a:lnTo>
                    <a:pt x="42658" y="413615"/>
                  </a:lnTo>
                  <a:lnTo>
                    <a:pt x="20456" y="398652"/>
                  </a:lnTo>
                  <a:lnTo>
                    <a:pt x="5488" y="376451"/>
                  </a:lnTo>
                  <a:lnTo>
                    <a:pt x="0" y="349250"/>
                  </a:lnTo>
                  <a:lnTo>
                    <a:pt x="0" y="69850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55777" y="326517"/>
            <a:ext cx="11537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Calibri"/>
                <a:cs typeface="Calibri"/>
              </a:rPr>
              <a:t>Pour</a:t>
            </a:r>
            <a:r>
              <a:rPr sz="1600" b="1" i="1" spc="-65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résumer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0390" y="153962"/>
            <a:ext cx="11465560" cy="6605270"/>
            <a:chOff x="330390" y="153962"/>
            <a:chExt cx="11465560" cy="660527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47544" y="153962"/>
              <a:ext cx="9347933" cy="660497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8327" y="3643883"/>
              <a:ext cx="1963420" cy="2950845"/>
            </a:xfrm>
            <a:custGeom>
              <a:avLst/>
              <a:gdLst/>
              <a:ahLst/>
              <a:cxnLst/>
              <a:rect l="l" t="t" r="r" b="b"/>
              <a:pathLst>
                <a:path w="1963420" h="2950845">
                  <a:moveTo>
                    <a:pt x="1635760" y="0"/>
                  </a:moveTo>
                  <a:lnTo>
                    <a:pt x="327164" y="0"/>
                  </a:lnTo>
                  <a:lnTo>
                    <a:pt x="278817" y="3546"/>
                  </a:lnTo>
                  <a:lnTo>
                    <a:pt x="232672" y="13848"/>
                  </a:lnTo>
                  <a:lnTo>
                    <a:pt x="189237" y="30399"/>
                  </a:lnTo>
                  <a:lnTo>
                    <a:pt x="149016" y="52696"/>
                  </a:lnTo>
                  <a:lnTo>
                    <a:pt x="112517" y="80231"/>
                  </a:lnTo>
                  <a:lnTo>
                    <a:pt x="80245" y="112500"/>
                  </a:lnTo>
                  <a:lnTo>
                    <a:pt x="52706" y="148996"/>
                  </a:lnTo>
                  <a:lnTo>
                    <a:pt x="30406" y="189215"/>
                  </a:lnTo>
                  <a:lnTo>
                    <a:pt x="13851" y="232651"/>
                  </a:lnTo>
                  <a:lnTo>
                    <a:pt x="3547" y="278798"/>
                  </a:lnTo>
                  <a:lnTo>
                    <a:pt x="0" y="327152"/>
                  </a:lnTo>
                  <a:lnTo>
                    <a:pt x="0" y="2623299"/>
                  </a:lnTo>
                  <a:lnTo>
                    <a:pt x="3547" y="2671646"/>
                  </a:lnTo>
                  <a:lnTo>
                    <a:pt x="13851" y="2717791"/>
                  </a:lnTo>
                  <a:lnTo>
                    <a:pt x="30406" y="2761226"/>
                  </a:lnTo>
                  <a:lnTo>
                    <a:pt x="52706" y="2801447"/>
                  </a:lnTo>
                  <a:lnTo>
                    <a:pt x="80245" y="2837946"/>
                  </a:lnTo>
                  <a:lnTo>
                    <a:pt x="112517" y="2870218"/>
                  </a:lnTo>
                  <a:lnTo>
                    <a:pt x="149016" y="2897757"/>
                  </a:lnTo>
                  <a:lnTo>
                    <a:pt x="189237" y="2920057"/>
                  </a:lnTo>
                  <a:lnTo>
                    <a:pt x="232672" y="2936612"/>
                  </a:lnTo>
                  <a:lnTo>
                    <a:pt x="278817" y="2946916"/>
                  </a:lnTo>
                  <a:lnTo>
                    <a:pt x="327164" y="2950464"/>
                  </a:lnTo>
                  <a:lnTo>
                    <a:pt x="1635760" y="2950464"/>
                  </a:lnTo>
                  <a:lnTo>
                    <a:pt x="1684113" y="2946916"/>
                  </a:lnTo>
                  <a:lnTo>
                    <a:pt x="1730260" y="2936612"/>
                  </a:lnTo>
                  <a:lnTo>
                    <a:pt x="1773696" y="2920057"/>
                  </a:lnTo>
                  <a:lnTo>
                    <a:pt x="1813915" y="2897757"/>
                  </a:lnTo>
                  <a:lnTo>
                    <a:pt x="1850411" y="2870218"/>
                  </a:lnTo>
                  <a:lnTo>
                    <a:pt x="1882680" y="2837946"/>
                  </a:lnTo>
                  <a:lnTo>
                    <a:pt x="1910215" y="2801447"/>
                  </a:lnTo>
                  <a:lnTo>
                    <a:pt x="1932512" y="2761226"/>
                  </a:lnTo>
                  <a:lnTo>
                    <a:pt x="1949063" y="2717791"/>
                  </a:lnTo>
                  <a:lnTo>
                    <a:pt x="1959365" y="2671646"/>
                  </a:lnTo>
                  <a:lnTo>
                    <a:pt x="1962912" y="2623299"/>
                  </a:lnTo>
                  <a:lnTo>
                    <a:pt x="1962912" y="327152"/>
                  </a:lnTo>
                  <a:lnTo>
                    <a:pt x="1959365" y="278798"/>
                  </a:lnTo>
                  <a:lnTo>
                    <a:pt x="1949063" y="232651"/>
                  </a:lnTo>
                  <a:lnTo>
                    <a:pt x="1932512" y="189215"/>
                  </a:lnTo>
                  <a:lnTo>
                    <a:pt x="1910215" y="148996"/>
                  </a:lnTo>
                  <a:lnTo>
                    <a:pt x="1882680" y="112500"/>
                  </a:lnTo>
                  <a:lnTo>
                    <a:pt x="1850411" y="80231"/>
                  </a:lnTo>
                  <a:lnTo>
                    <a:pt x="1813915" y="52696"/>
                  </a:lnTo>
                  <a:lnTo>
                    <a:pt x="1773696" y="30399"/>
                  </a:lnTo>
                  <a:lnTo>
                    <a:pt x="1730260" y="13848"/>
                  </a:lnTo>
                  <a:lnTo>
                    <a:pt x="1684113" y="3546"/>
                  </a:lnTo>
                  <a:lnTo>
                    <a:pt x="1635760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8327" y="3643883"/>
              <a:ext cx="1963420" cy="2950845"/>
            </a:xfrm>
            <a:custGeom>
              <a:avLst/>
              <a:gdLst/>
              <a:ahLst/>
              <a:cxnLst/>
              <a:rect l="l" t="t" r="r" b="b"/>
              <a:pathLst>
                <a:path w="1963420" h="2950845">
                  <a:moveTo>
                    <a:pt x="0" y="327152"/>
                  </a:moveTo>
                  <a:lnTo>
                    <a:pt x="3547" y="278798"/>
                  </a:lnTo>
                  <a:lnTo>
                    <a:pt x="13851" y="232651"/>
                  </a:lnTo>
                  <a:lnTo>
                    <a:pt x="30406" y="189215"/>
                  </a:lnTo>
                  <a:lnTo>
                    <a:pt x="52706" y="148996"/>
                  </a:lnTo>
                  <a:lnTo>
                    <a:pt x="80245" y="112500"/>
                  </a:lnTo>
                  <a:lnTo>
                    <a:pt x="112517" y="80231"/>
                  </a:lnTo>
                  <a:lnTo>
                    <a:pt x="149016" y="52696"/>
                  </a:lnTo>
                  <a:lnTo>
                    <a:pt x="189237" y="30399"/>
                  </a:lnTo>
                  <a:lnTo>
                    <a:pt x="232672" y="13848"/>
                  </a:lnTo>
                  <a:lnTo>
                    <a:pt x="278817" y="3546"/>
                  </a:lnTo>
                  <a:lnTo>
                    <a:pt x="327164" y="0"/>
                  </a:lnTo>
                  <a:lnTo>
                    <a:pt x="1635760" y="0"/>
                  </a:lnTo>
                  <a:lnTo>
                    <a:pt x="1684113" y="3546"/>
                  </a:lnTo>
                  <a:lnTo>
                    <a:pt x="1730260" y="13848"/>
                  </a:lnTo>
                  <a:lnTo>
                    <a:pt x="1773696" y="30399"/>
                  </a:lnTo>
                  <a:lnTo>
                    <a:pt x="1813915" y="52696"/>
                  </a:lnTo>
                  <a:lnTo>
                    <a:pt x="1850411" y="80231"/>
                  </a:lnTo>
                  <a:lnTo>
                    <a:pt x="1882680" y="112500"/>
                  </a:lnTo>
                  <a:lnTo>
                    <a:pt x="1910215" y="148996"/>
                  </a:lnTo>
                  <a:lnTo>
                    <a:pt x="1932512" y="189215"/>
                  </a:lnTo>
                  <a:lnTo>
                    <a:pt x="1949063" y="232651"/>
                  </a:lnTo>
                  <a:lnTo>
                    <a:pt x="1959365" y="278798"/>
                  </a:lnTo>
                  <a:lnTo>
                    <a:pt x="1962912" y="327152"/>
                  </a:lnTo>
                  <a:lnTo>
                    <a:pt x="1962912" y="2623299"/>
                  </a:lnTo>
                  <a:lnTo>
                    <a:pt x="1959365" y="2671646"/>
                  </a:lnTo>
                  <a:lnTo>
                    <a:pt x="1949063" y="2717791"/>
                  </a:lnTo>
                  <a:lnTo>
                    <a:pt x="1932512" y="2761226"/>
                  </a:lnTo>
                  <a:lnTo>
                    <a:pt x="1910215" y="2801447"/>
                  </a:lnTo>
                  <a:lnTo>
                    <a:pt x="1882680" y="2837946"/>
                  </a:lnTo>
                  <a:lnTo>
                    <a:pt x="1850411" y="2870218"/>
                  </a:lnTo>
                  <a:lnTo>
                    <a:pt x="1813915" y="2897757"/>
                  </a:lnTo>
                  <a:lnTo>
                    <a:pt x="1773696" y="2920057"/>
                  </a:lnTo>
                  <a:lnTo>
                    <a:pt x="1730260" y="2936612"/>
                  </a:lnTo>
                  <a:lnTo>
                    <a:pt x="1684113" y="2946916"/>
                  </a:lnTo>
                  <a:lnTo>
                    <a:pt x="1635760" y="2950464"/>
                  </a:lnTo>
                  <a:lnTo>
                    <a:pt x="327164" y="2950464"/>
                  </a:lnTo>
                  <a:lnTo>
                    <a:pt x="278817" y="2946916"/>
                  </a:lnTo>
                  <a:lnTo>
                    <a:pt x="232672" y="2936612"/>
                  </a:lnTo>
                  <a:lnTo>
                    <a:pt x="189237" y="2920057"/>
                  </a:lnTo>
                  <a:lnTo>
                    <a:pt x="149016" y="2897757"/>
                  </a:lnTo>
                  <a:lnTo>
                    <a:pt x="112517" y="2870218"/>
                  </a:lnTo>
                  <a:lnTo>
                    <a:pt x="80245" y="2837946"/>
                  </a:lnTo>
                  <a:lnTo>
                    <a:pt x="52706" y="2801447"/>
                  </a:lnTo>
                  <a:lnTo>
                    <a:pt x="30406" y="2761226"/>
                  </a:lnTo>
                  <a:lnTo>
                    <a:pt x="13851" y="2717791"/>
                  </a:lnTo>
                  <a:lnTo>
                    <a:pt x="3547" y="2671646"/>
                  </a:lnTo>
                  <a:lnTo>
                    <a:pt x="0" y="2623299"/>
                  </a:lnTo>
                  <a:lnTo>
                    <a:pt x="0" y="327152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64591" y="3815334"/>
            <a:ext cx="151003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voir:</a:t>
            </a:r>
            <a:endParaRPr sz="1400">
              <a:latin typeface="Calibri"/>
              <a:cs typeface="Calibri"/>
            </a:endParaRPr>
          </a:p>
          <a:p>
            <a:pPr marL="12700" marR="5080" indent="3175" algn="ctr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20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commandements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construction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pyramides</a:t>
            </a:r>
            <a:endParaRPr sz="1400">
              <a:latin typeface="Calibri"/>
              <a:cs typeface="Calibri"/>
            </a:endParaRPr>
          </a:p>
          <a:p>
            <a:pPr marL="66040" marR="57785" indent="635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d’acrosport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par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Patrick</a:t>
            </a:r>
            <a:r>
              <a:rPr sz="1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MESSIN </a:t>
            </a:r>
            <a:r>
              <a:rPr sz="1400" u="sng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Calibri"/>
                <a:cs typeface="Calibri"/>
                <a:hlinkClick r:id="rId3"/>
              </a:rPr>
              <a:t>Sécurité</a:t>
            </a:r>
            <a:r>
              <a:rPr sz="1400" u="sng" spc="-65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400" u="sng" spc="-25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Calibri"/>
                <a:cs typeface="Calibri"/>
                <a:hlinkClick r:id="rId3"/>
              </a:rPr>
              <a:t>20</a:t>
            </a:r>
            <a:r>
              <a:rPr sz="1400" spc="-25" dirty="0">
                <a:solidFill>
                  <a:srgbClr val="6B9F24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400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Calibri"/>
                <a:cs typeface="Calibri"/>
                <a:hlinkClick r:id="rId3"/>
              </a:rPr>
              <a:t>commandements</a:t>
            </a:r>
            <a:r>
              <a:rPr sz="1400" spc="-10" dirty="0">
                <a:solidFill>
                  <a:srgbClr val="6B9F24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400" u="sng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Calibri"/>
                <a:cs typeface="Calibri"/>
                <a:hlinkClick r:id="rId3"/>
              </a:rPr>
              <a:t>Patrick</a:t>
            </a:r>
            <a:r>
              <a:rPr sz="1400" u="sng" spc="-75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400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Calibri"/>
                <a:cs typeface="Calibri"/>
                <a:hlinkClick r:id="rId3"/>
              </a:rPr>
              <a:t>MESSIN.pdf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327659" y="289559"/>
              <a:ext cx="3228340" cy="391795"/>
            </a:xfrm>
            <a:custGeom>
              <a:avLst/>
              <a:gdLst/>
              <a:ahLst/>
              <a:cxnLst/>
              <a:rect l="l" t="t" r="r" b="b"/>
              <a:pathLst>
                <a:path w="3228340" h="391795">
                  <a:moveTo>
                    <a:pt x="3162554" y="0"/>
                  </a:moveTo>
                  <a:lnTo>
                    <a:pt x="65278" y="0"/>
                  </a:lnTo>
                  <a:lnTo>
                    <a:pt x="39867" y="5127"/>
                  </a:lnTo>
                  <a:lnTo>
                    <a:pt x="19118" y="19113"/>
                  </a:lnTo>
                  <a:lnTo>
                    <a:pt x="5129" y="39862"/>
                  </a:lnTo>
                  <a:lnTo>
                    <a:pt x="0" y="65278"/>
                  </a:lnTo>
                  <a:lnTo>
                    <a:pt x="0" y="326390"/>
                  </a:lnTo>
                  <a:lnTo>
                    <a:pt x="5129" y="351805"/>
                  </a:lnTo>
                  <a:lnTo>
                    <a:pt x="19118" y="372554"/>
                  </a:lnTo>
                  <a:lnTo>
                    <a:pt x="39867" y="386540"/>
                  </a:lnTo>
                  <a:lnTo>
                    <a:pt x="65278" y="391668"/>
                  </a:lnTo>
                  <a:lnTo>
                    <a:pt x="3162554" y="391668"/>
                  </a:lnTo>
                  <a:lnTo>
                    <a:pt x="3187969" y="386540"/>
                  </a:lnTo>
                  <a:lnTo>
                    <a:pt x="3208718" y="372554"/>
                  </a:lnTo>
                  <a:lnTo>
                    <a:pt x="3222704" y="351805"/>
                  </a:lnTo>
                  <a:lnTo>
                    <a:pt x="3227831" y="326390"/>
                  </a:lnTo>
                  <a:lnTo>
                    <a:pt x="3227831" y="65278"/>
                  </a:lnTo>
                  <a:lnTo>
                    <a:pt x="3222704" y="39862"/>
                  </a:lnTo>
                  <a:lnTo>
                    <a:pt x="3208718" y="19113"/>
                  </a:lnTo>
                  <a:lnTo>
                    <a:pt x="3187969" y="5127"/>
                  </a:lnTo>
                  <a:lnTo>
                    <a:pt x="316255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7659" y="289559"/>
              <a:ext cx="3228340" cy="391795"/>
            </a:xfrm>
            <a:custGeom>
              <a:avLst/>
              <a:gdLst/>
              <a:ahLst/>
              <a:cxnLst/>
              <a:rect l="l" t="t" r="r" b="b"/>
              <a:pathLst>
                <a:path w="3228340" h="391795">
                  <a:moveTo>
                    <a:pt x="0" y="65278"/>
                  </a:moveTo>
                  <a:lnTo>
                    <a:pt x="5129" y="39862"/>
                  </a:lnTo>
                  <a:lnTo>
                    <a:pt x="19118" y="19113"/>
                  </a:lnTo>
                  <a:lnTo>
                    <a:pt x="39867" y="5127"/>
                  </a:lnTo>
                  <a:lnTo>
                    <a:pt x="65278" y="0"/>
                  </a:lnTo>
                  <a:lnTo>
                    <a:pt x="3162554" y="0"/>
                  </a:lnTo>
                  <a:lnTo>
                    <a:pt x="3187969" y="5127"/>
                  </a:lnTo>
                  <a:lnTo>
                    <a:pt x="3208718" y="19113"/>
                  </a:lnTo>
                  <a:lnTo>
                    <a:pt x="3222704" y="39862"/>
                  </a:lnTo>
                  <a:lnTo>
                    <a:pt x="3227831" y="65278"/>
                  </a:lnTo>
                  <a:lnTo>
                    <a:pt x="3227831" y="326390"/>
                  </a:lnTo>
                  <a:lnTo>
                    <a:pt x="3222704" y="351805"/>
                  </a:lnTo>
                  <a:lnTo>
                    <a:pt x="3208718" y="372554"/>
                  </a:lnTo>
                  <a:lnTo>
                    <a:pt x="3187969" y="386540"/>
                  </a:lnTo>
                  <a:lnTo>
                    <a:pt x="3162554" y="391668"/>
                  </a:lnTo>
                  <a:lnTo>
                    <a:pt x="65278" y="391668"/>
                  </a:lnTo>
                  <a:lnTo>
                    <a:pt x="39867" y="386540"/>
                  </a:lnTo>
                  <a:lnTo>
                    <a:pt x="19118" y="372554"/>
                  </a:lnTo>
                  <a:lnTo>
                    <a:pt x="5129" y="351805"/>
                  </a:lnTo>
                  <a:lnTo>
                    <a:pt x="0" y="326390"/>
                  </a:lnTo>
                  <a:lnTo>
                    <a:pt x="0" y="65278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71076" y="1423416"/>
              <a:ext cx="2453639" cy="13731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7659" y="1071372"/>
              <a:ext cx="5585460" cy="417830"/>
            </a:xfrm>
            <a:custGeom>
              <a:avLst/>
              <a:gdLst/>
              <a:ahLst/>
              <a:cxnLst/>
              <a:rect l="l" t="t" r="r" b="b"/>
              <a:pathLst>
                <a:path w="5585460" h="417830">
                  <a:moveTo>
                    <a:pt x="5515864" y="0"/>
                  </a:moveTo>
                  <a:lnTo>
                    <a:pt x="69596" y="0"/>
                  </a:lnTo>
                  <a:lnTo>
                    <a:pt x="42508" y="5462"/>
                  </a:lnTo>
                  <a:lnTo>
                    <a:pt x="20386" y="20367"/>
                  </a:lnTo>
                  <a:lnTo>
                    <a:pt x="5470" y="42487"/>
                  </a:lnTo>
                  <a:lnTo>
                    <a:pt x="0" y="69595"/>
                  </a:lnTo>
                  <a:lnTo>
                    <a:pt x="0" y="347979"/>
                  </a:lnTo>
                  <a:lnTo>
                    <a:pt x="5470" y="375088"/>
                  </a:lnTo>
                  <a:lnTo>
                    <a:pt x="20386" y="397208"/>
                  </a:lnTo>
                  <a:lnTo>
                    <a:pt x="42508" y="412113"/>
                  </a:lnTo>
                  <a:lnTo>
                    <a:pt x="69596" y="417575"/>
                  </a:lnTo>
                  <a:lnTo>
                    <a:pt x="5515864" y="417575"/>
                  </a:lnTo>
                  <a:lnTo>
                    <a:pt x="5542972" y="412113"/>
                  </a:lnTo>
                  <a:lnTo>
                    <a:pt x="5565092" y="397208"/>
                  </a:lnTo>
                  <a:lnTo>
                    <a:pt x="5579997" y="375088"/>
                  </a:lnTo>
                  <a:lnTo>
                    <a:pt x="5585460" y="347979"/>
                  </a:lnTo>
                  <a:lnTo>
                    <a:pt x="5585460" y="69595"/>
                  </a:lnTo>
                  <a:lnTo>
                    <a:pt x="5579997" y="42487"/>
                  </a:lnTo>
                  <a:lnTo>
                    <a:pt x="5565092" y="20367"/>
                  </a:lnTo>
                  <a:lnTo>
                    <a:pt x="5542972" y="5462"/>
                  </a:lnTo>
                  <a:lnTo>
                    <a:pt x="5515864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7659" y="1071372"/>
              <a:ext cx="5585460" cy="417830"/>
            </a:xfrm>
            <a:custGeom>
              <a:avLst/>
              <a:gdLst/>
              <a:ahLst/>
              <a:cxnLst/>
              <a:rect l="l" t="t" r="r" b="b"/>
              <a:pathLst>
                <a:path w="5585460" h="417830">
                  <a:moveTo>
                    <a:pt x="0" y="69595"/>
                  </a:moveTo>
                  <a:lnTo>
                    <a:pt x="5470" y="42487"/>
                  </a:lnTo>
                  <a:lnTo>
                    <a:pt x="20386" y="20367"/>
                  </a:lnTo>
                  <a:lnTo>
                    <a:pt x="42508" y="5462"/>
                  </a:lnTo>
                  <a:lnTo>
                    <a:pt x="69596" y="0"/>
                  </a:lnTo>
                  <a:lnTo>
                    <a:pt x="5515864" y="0"/>
                  </a:lnTo>
                  <a:lnTo>
                    <a:pt x="5542972" y="5462"/>
                  </a:lnTo>
                  <a:lnTo>
                    <a:pt x="5565092" y="20367"/>
                  </a:lnTo>
                  <a:lnTo>
                    <a:pt x="5579997" y="42487"/>
                  </a:lnTo>
                  <a:lnTo>
                    <a:pt x="5585460" y="69595"/>
                  </a:lnTo>
                  <a:lnTo>
                    <a:pt x="5585460" y="347979"/>
                  </a:lnTo>
                  <a:lnTo>
                    <a:pt x="5579997" y="375088"/>
                  </a:lnTo>
                  <a:lnTo>
                    <a:pt x="5565092" y="397208"/>
                  </a:lnTo>
                  <a:lnTo>
                    <a:pt x="5542972" y="412113"/>
                  </a:lnTo>
                  <a:lnTo>
                    <a:pt x="5515864" y="417575"/>
                  </a:lnTo>
                  <a:lnTo>
                    <a:pt x="69596" y="417575"/>
                  </a:lnTo>
                  <a:lnTo>
                    <a:pt x="42508" y="412113"/>
                  </a:lnTo>
                  <a:lnTo>
                    <a:pt x="20386" y="397208"/>
                  </a:lnTo>
                  <a:lnTo>
                    <a:pt x="5470" y="375088"/>
                  </a:lnTo>
                  <a:lnTo>
                    <a:pt x="0" y="347979"/>
                  </a:lnTo>
                  <a:lnTo>
                    <a:pt x="0" y="69595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26395" y="3910584"/>
              <a:ext cx="1837944" cy="26578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7659" y="3220211"/>
              <a:ext cx="1089660" cy="417830"/>
            </a:xfrm>
            <a:custGeom>
              <a:avLst/>
              <a:gdLst/>
              <a:ahLst/>
              <a:cxnLst/>
              <a:rect l="l" t="t" r="r" b="b"/>
              <a:pathLst>
                <a:path w="1089660" h="417829">
                  <a:moveTo>
                    <a:pt x="1020064" y="0"/>
                  </a:moveTo>
                  <a:lnTo>
                    <a:pt x="69596" y="0"/>
                  </a:lnTo>
                  <a:lnTo>
                    <a:pt x="42503" y="5462"/>
                  </a:lnTo>
                  <a:lnTo>
                    <a:pt x="20381" y="20367"/>
                  </a:lnTo>
                  <a:lnTo>
                    <a:pt x="5468" y="42487"/>
                  </a:lnTo>
                  <a:lnTo>
                    <a:pt x="0" y="69596"/>
                  </a:lnTo>
                  <a:lnTo>
                    <a:pt x="0" y="347979"/>
                  </a:lnTo>
                  <a:lnTo>
                    <a:pt x="5468" y="375088"/>
                  </a:lnTo>
                  <a:lnTo>
                    <a:pt x="20381" y="397208"/>
                  </a:lnTo>
                  <a:lnTo>
                    <a:pt x="42503" y="412113"/>
                  </a:lnTo>
                  <a:lnTo>
                    <a:pt x="69596" y="417575"/>
                  </a:lnTo>
                  <a:lnTo>
                    <a:pt x="1020064" y="417575"/>
                  </a:lnTo>
                  <a:lnTo>
                    <a:pt x="1047172" y="412113"/>
                  </a:lnTo>
                  <a:lnTo>
                    <a:pt x="1069292" y="397208"/>
                  </a:lnTo>
                  <a:lnTo>
                    <a:pt x="1084197" y="375088"/>
                  </a:lnTo>
                  <a:lnTo>
                    <a:pt x="1089660" y="347979"/>
                  </a:lnTo>
                  <a:lnTo>
                    <a:pt x="1089660" y="69596"/>
                  </a:lnTo>
                  <a:lnTo>
                    <a:pt x="1084197" y="42487"/>
                  </a:lnTo>
                  <a:lnTo>
                    <a:pt x="1069292" y="20367"/>
                  </a:lnTo>
                  <a:lnTo>
                    <a:pt x="1047172" y="5462"/>
                  </a:lnTo>
                  <a:lnTo>
                    <a:pt x="1020064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7659" y="3220211"/>
              <a:ext cx="1089660" cy="417830"/>
            </a:xfrm>
            <a:custGeom>
              <a:avLst/>
              <a:gdLst/>
              <a:ahLst/>
              <a:cxnLst/>
              <a:rect l="l" t="t" r="r" b="b"/>
              <a:pathLst>
                <a:path w="1089660" h="417829">
                  <a:moveTo>
                    <a:pt x="0" y="69596"/>
                  </a:moveTo>
                  <a:lnTo>
                    <a:pt x="5468" y="42487"/>
                  </a:lnTo>
                  <a:lnTo>
                    <a:pt x="20381" y="20367"/>
                  </a:lnTo>
                  <a:lnTo>
                    <a:pt x="42503" y="5462"/>
                  </a:lnTo>
                  <a:lnTo>
                    <a:pt x="69596" y="0"/>
                  </a:lnTo>
                  <a:lnTo>
                    <a:pt x="1020064" y="0"/>
                  </a:lnTo>
                  <a:lnTo>
                    <a:pt x="1047172" y="5462"/>
                  </a:lnTo>
                  <a:lnTo>
                    <a:pt x="1069292" y="20367"/>
                  </a:lnTo>
                  <a:lnTo>
                    <a:pt x="1084197" y="42487"/>
                  </a:lnTo>
                  <a:lnTo>
                    <a:pt x="1089660" y="69596"/>
                  </a:lnTo>
                  <a:lnTo>
                    <a:pt x="1089660" y="347979"/>
                  </a:lnTo>
                  <a:lnTo>
                    <a:pt x="1084197" y="375088"/>
                  </a:lnTo>
                  <a:lnTo>
                    <a:pt x="1069292" y="397208"/>
                  </a:lnTo>
                  <a:lnTo>
                    <a:pt x="1047172" y="412113"/>
                  </a:lnTo>
                  <a:lnTo>
                    <a:pt x="1020064" y="417575"/>
                  </a:lnTo>
                  <a:lnTo>
                    <a:pt x="69596" y="417575"/>
                  </a:lnTo>
                  <a:lnTo>
                    <a:pt x="42503" y="412113"/>
                  </a:lnTo>
                  <a:lnTo>
                    <a:pt x="20381" y="397208"/>
                  </a:lnTo>
                  <a:lnTo>
                    <a:pt x="5468" y="375088"/>
                  </a:lnTo>
                  <a:lnTo>
                    <a:pt x="0" y="347979"/>
                  </a:lnTo>
                  <a:lnTo>
                    <a:pt x="0" y="69596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6212" y="338454"/>
            <a:ext cx="8852535" cy="6226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CONNAISSANCES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BIOMECANIQUES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bases</a:t>
            </a:r>
            <a:r>
              <a:rPr sz="1600" b="1" i="1" spc="-2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d’appui</a:t>
            </a:r>
            <a:r>
              <a:rPr sz="1600" b="1" i="1" dirty="0">
                <a:latin typeface="Calibri"/>
                <a:cs typeface="Calibri"/>
              </a:rPr>
              <a:t> au</a:t>
            </a:r>
            <a:r>
              <a:rPr sz="1600" b="1" i="1" spc="-2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sol</a:t>
            </a:r>
            <a:r>
              <a:rPr sz="1600" b="1" i="1" spc="-3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et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zones</a:t>
            </a:r>
            <a:r>
              <a:rPr sz="1600" b="1" i="1" spc="-15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d’appui</a:t>
            </a:r>
            <a:r>
              <a:rPr sz="1600" b="1" i="1" dirty="0">
                <a:latin typeface="Calibri"/>
                <a:cs typeface="Calibri"/>
              </a:rPr>
              <a:t> sur</a:t>
            </a:r>
            <a:r>
              <a:rPr sz="1600" b="1" i="1" spc="-3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5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partenaires</a:t>
            </a:r>
            <a:endParaRPr sz="1600">
              <a:latin typeface="Calibri"/>
              <a:cs typeface="Calibri"/>
            </a:endParaRPr>
          </a:p>
          <a:p>
            <a:pPr marL="37465">
              <a:lnSpc>
                <a:spcPts val="1595"/>
              </a:lnSpc>
              <a:spcBef>
                <a:spcPts val="1395"/>
              </a:spcBef>
            </a:pPr>
            <a:r>
              <a:rPr sz="1400" dirty="0">
                <a:latin typeface="Calibri"/>
                <a:cs typeface="Calibri"/>
              </a:rPr>
              <a:t>Elles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doivent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larges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stables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possibles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(largeur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épaules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bassin).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doivent</a:t>
            </a:r>
            <a:endParaRPr sz="1400">
              <a:latin typeface="Calibri"/>
              <a:cs typeface="Calibri"/>
            </a:endParaRPr>
          </a:p>
          <a:p>
            <a:pPr marL="37465">
              <a:lnSpc>
                <a:spcPts val="1515"/>
              </a:lnSpc>
            </a:pP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placés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telle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sorte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qu’ils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permettent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régulations</a:t>
            </a:r>
            <a:r>
              <a:rPr sz="1400" spc="-25" dirty="0">
                <a:latin typeface="Calibri"/>
                <a:cs typeface="Calibri"/>
              </a:rPr>
              <a:t> d’avant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arrière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latéralement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conservation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37465" marR="138430">
              <a:lnSpc>
                <a:spcPts val="1510"/>
              </a:lnSpc>
              <a:spcBef>
                <a:spcPts val="110"/>
              </a:spcBef>
            </a:pPr>
            <a:r>
              <a:rPr sz="1400" spc="-20" dirty="0">
                <a:latin typeface="Calibri"/>
                <a:cs typeface="Calibri"/>
              </a:rPr>
              <a:t>l’équilibre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long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(montée,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tenue,</a:t>
            </a:r>
            <a:r>
              <a:rPr sz="1400" spc="-10" dirty="0">
                <a:latin typeface="Calibri"/>
                <a:cs typeface="Calibri"/>
              </a:rPr>
              <a:t> démontage).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position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debout,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écarter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jambes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latéralement </a:t>
            </a:r>
            <a:r>
              <a:rPr sz="1400" dirty="0">
                <a:latin typeface="Calibri"/>
                <a:cs typeface="Calibri"/>
              </a:rPr>
              <a:t>(au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moins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largeur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bassin)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légèrement </a:t>
            </a:r>
            <a:r>
              <a:rPr sz="1400" spc="-25" dirty="0">
                <a:latin typeface="Calibri"/>
                <a:cs typeface="Calibri"/>
              </a:rPr>
              <a:t>d’avant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arrière</a:t>
            </a:r>
            <a:endParaRPr sz="1400">
              <a:latin typeface="Calibri"/>
              <a:cs typeface="Calibri"/>
            </a:endParaRPr>
          </a:p>
          <a:p>
            <a:pPr marL="37465">
              <a:lnSpc>
                <a:spcPts val="1595"/>
              </a:lnSpc>
              <a:spcBef>
                <a:spcPts val="1215"/>
              </a:spcBef>
            </a:pPr>
            <a:r>
              <a:rPr sz="1400" i="1" dirty="0">
                <a:latin typeface="Calibri"/>
                <a:cs typeface="Calibri"/>
              </a:rPr>
              <a:t>Les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contacts</a:t>
            </a:r>
            <a:r>
              <a:rPr sz="1400" i="1" dirty="0">
                <a:latin typeface="Calibri"/>
                <a:cs typeface="Calibri"/>
              </a:rPr>
              <a:t> entre</a:t>
            </a:r>
            <a:r>
              <a:rPr sz="1400" i="1" spc="-5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les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partenaires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concernent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toutes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parties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corps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sz="1400" b="1" dirty="0">
                <a:latin typeface="Calibri"/>
                <a:cs typeface="Calibri"/>
              </a:rPr>
              <a:t>sauf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appuis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sur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colonne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vertébrale</a:t>
            </a:r>
            <a:r>
              <a:rPr sz="1400" spc="-10" dirty="0">
                <a:latin typeface="Calibri"/>
                <a:cs typeface="Calibri"/>
              </a:rPr>
              <a:t>):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prises</a:t>
            </a:r>
            <a:endParaRPr sz="1400">
              <a:latin typeface="Calibri"/>
              <a:cs typeface="Calibri"/>
            </a:endParaRPr>
          </a:p>
          <a:p>
            <a:pPr marL="37465">
              <a:lnSpc>
                <a:spcPts val="1595"/>
              </a:lnSpc>
            </a:pPr>
            <a:r>
              <a:rPr sz="1400" b="1" dirty="0">
                <a:latin typeface="Calibri"/>
                <a:cs typeface="Calibri"/>
              </a:rPr>
              <a:t>serrées,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articulations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verrouillées…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i="1" spc="-10" dirty="0">
                <a:latin typeface="Calibri"/>
                <a:cs typeface="Calibri"/>
              </a:rPr>
              <a:t>Equilibre</a:t>
            </a:r>
            <a:endParaRPr sz="1600">
              <a:latin typeface="Calibri"/>
              <a:cs typeface="Calibri"/>
            </a:endParaRPr>
          </a:p>
          <a:p>
            <a:pPr marL="37465" marR="115570">
              <a:lnSpc>
                <a:spcPts val="1510"/>
              </a:lnSpc>
              <a:spcBef>
                <a:spcPts val="1505"/>
              </a:spcBef>
            </a:pPr>
            <a:r>
              <a:rPr sz="1400" dirty="0">
                <a:latin typeface="Calibri"/>
                <a:cs typeface="Calibri"/>
              </a:rPr>
              <a:t>Pour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EMPILEMENT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équilibre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nécessaire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centre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gravité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celle-</a:t>
            </a:r>
            <a:r>
              <a:rPr sz="1400" dirty="0">
                <a:latin typeface="Calibri"/>
                <a:cs typeface="Calibri"/>
              </a:rPr>
              <a:t>ci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situe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au </a:t>
            </a:r>
            <a:r>
              <a:rPr sz="1400" b="1" dirty="0">
                <a:latin typeface="Calibri"/>
                <a:cs typeface="Calibri"/>
              </a:rPr>
              <a:t>dessus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du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polygone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sustentation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défini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points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d’appui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dernier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sera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grand,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20" dirty="0">
                <a:latin typeface="Calibri"/>
                <a:cs typeface="Calibri"/>
              </a:rPr>
              <a:t> sera </a:t>
            </a:r>
            <a:r>
              <a:rPr sz="1400" spc="-10" dirty="0">
                <a:latin typeface="Calibri"/>
                <a:cs typeface="Calibri"/>
              </a:rPr>
              <a:t>stable.</a:t>
            </a:r>
            <a:endParaRPr sz="1400">
              <a:latin typeface="Calibri"/>
              <a:cs typeface="Calibri"/>
            </a:endParaRPr>
          </a:p>
          <a:p>
            <a:pPr marL="37465">
              <a:lnSpc>
                <a:spcPts val="1595"/>
              </a:lnSpc>
              <a:spcBef>
                <a:spcPts val="1220"/>
              </a:spcBef>
            </a:pP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COMPENSATION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MASSE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faut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moment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poids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celui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soient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égaux.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C’est</a:t>
            </a:r>
            <a:r>
              <a:rPr sz="1400" spc="-25" dirty="0">
                <a:latin typeface="Calibri"/>
                <a:cs typeface="Calibri"/>
              </a:rPr>
              <a:t> le</a:t>
            </a:r>
            <a:endParaRPr sz="1400">
              <a:latin typeface="Calibri"/>
              <a:cs typeface="Calibri"/>
            </a:endParaRPr>
          </a:p>
          <a:p>
            <a:pPr marL="37465">
              <a:lnSpc>
                <a:spcPts val="1595"/>
              </a:lnSpc>
            </a:pPr>
            <a:r>
              <a:rPr sz="1400" dirty="0">
                <a:latin typeface="Calibri"/>
                <a:cs typeface="Calibri"/>
              </a:rPr>
              <a:t>principe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d’équilibre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moments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37465">
              <a:lnSpc>
                <a:spcPts val="1595"/>
              </a:lnSpc>
              <a:spcBef>
                <a:spcPts val="1225"/>
              </a:spcBef>
            </a:pPr>
            <a:r>
              <a:rPr sz="1400" dirty="0">
                <a:latin typeface="Calibri"/>
                <a:cs typeface="Calibri"/>
              </a:rPr>
              <a:t>Moment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(intensité</a:t>
            </a:r>
            <a:r>
              <a:rPr sz="1400" dirty="0">
                <a:latin typeface="Calibri"/>
                <a:cs typeface="Calibri"/>
              </a:rPr>
              <a:t> 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force)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x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(bras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levier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force=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distance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point</a:t>
            </a:r>
            <a:r>
              <a:rPr sz="1400" spc="-20" dirty="0">
                <a:latin typeface="Calibri"/>
                <a:cs typeface="Calibri"/>
              </a:rPr>
              <a:t> d’appui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perpendiculaire</a:t>
            </a:r>
            <a:endParaRPr sz="1400">
              <a:latin typeface="Calibri"/>
              <a:cs typeface="Calibri"/>
            </a:endParaRPr>
          </a:p>
          <a:p>
            <a:pPr marL="37465">
              <a:lnSpc>
                <a:spcPts val="1595"/>
              </a:lnSpc>
            </a:pPr>
            <a:r>
              <a:rPr sz="1400" dirty="0">
                <a:latin typeface="Calibri"/>
                <a:cs typeface="Calibri"/>
              </a:rPr>
              <a:t>abaissée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CG).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contre,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Pp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x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dp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=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Pv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x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dv</a:t>
            </a:r>
            <a:endParaRPr sz="1400">
              <a:latin typeface="Calibri"/>
              <a:cs typeface="Calibri"/>
            </a:endParaRPr>
          </a:p>
          <a:p>
            <a:pPr marL="37465" marR="120014">
              <a:lnSpc>
                <a:spcPts val="1510"/>
              </a:lnSpc>
              <a:spcBef>
                <a:spcPts val="1425"/>
              </a:spcBef>
            </a:pPr>
            <a:r>
              <a:rPr sz="1400" spc="-25" dirty="0">
                <a:latin typeface="Calibri"/>
                <a:cs typeface="Calibri"/>
              </a:rPr>
              <a:t>L’équilibre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assuré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toutes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étapes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pyramide.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faut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éviter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les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changements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brutaux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rythme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positions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rendent</a:t>
            </a:r>
            <a:r>
              <a:rPr sz="1400" dirty="0">
                <a:latin typeface="Calibri"/>
                <a:cs typeface="Calibri"/>
              </a:rPr>
              <a:t> difficile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coordination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actions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l’équilibration.</a:t>
            </a:r>
            <a:endParaRPr sz="1400">
              <a:latin typeface="Calibri"/>
              <a:cs typeface="Calibri"/>
            </a:endParaRPr>
          </a:p>
          <a:p>
            <a:pPr marL="37465" marR="100965">
              <a:lnSpc>
                <a:spcPts val="1510"/>
              </a:lnSpc>
              <a:spcBef>
                <a:spcPts val="1415"/>
              </a:spcBef>
            </a:pP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responsable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l’équilibre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l’ensemble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tonique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solides</a:t>
            </a:r>
            <a:r>
              <a:rPr sz="1400" spc="-20" dirty="0">
                <a:latin typeface="Calibri"/>
                <a:cs typeface="Calibri"/>
              </a:rPr>
              <a:t> pour </a:t>
            </a:r>
            <a:r>
              <a:rPr sz="1400" dirty="0">
                <a:latin typeface="Calibri"/>
                <a:cs typeface="Calibri"/>
              </a:rPr>
              <a:t>assurer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l’équilibre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général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permettre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récupérations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éventuelles.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34695" y="2362200"/>
              <a:ext cx="2761615" cy="419100"/>
            </a:xfrm>
            <a:custGeom>
              <a:avLst/>
              <a:gdLst/>
              <a:ahLst/>
              <a:cxnLst/>
              <a:rect l="l" t="t" r="r" b="b"/>
              <a:pathLst>
                <a:path w="2761615" h="419100">
                  <a:moveTo>
                    <a:pt x="2691638" y="0"/>
                  </a:moveTo>
                  <a:lnTo>
                    <a:pt x="69850" y="0"/>
                  </a:lnTo>
                  <a:lnTo>
                    <a:pt x="42658" y="5484"/>
                  </a:lnTo>
                  <a:lnTo>
                    <a:pt x="20456" y="20446"/>
                  </a:lnTo>
                  <a:lnTo>
                    <a:pt x="5488" y="42648"/>
                  </a:lnTo>
                  <a:lnTo>
                    <a:pt x="0" y="69850"/>
                  </a:lnTo>
                  <a:lnTo>
                    <a:pt x="0" y="349250"/>
                  </a:lnTo>
                  <a:lnTo>
                    <a:pt x="5488" y="376451"/>
                  </a:lnTo>
                  <a:lnTo>
                    <a:pt x="20456" y="398652"/>
                  </a:lnTo>
                  <a:lnTo>
                    <a:pt x="42658" y="413615"/>
                  </a:lnTo>
                  <a:lnTo>
                    <a:pt x="69850" y="419100"/>
                  </a:lnTo>
                  <a:lnTo>
                    <a:pt x="2691638" y="419100"/>
                  </a:lnTo>
                  <a:lnTo>
                    <a:pt x="2718839" y="413615"/>
                  </a:lnTo>
                  <a:lnTo>
                    <a:pt x="2741041" y="398653"/>
                  </a:lnTo>
                  <a:lnTo>
                    <a:pt x="2756003" y="376451"/>
                  </a:lnTo>
                  <a:lnTo>
                    <a:pt x="2761488" y="349250"/>
                  </a:lnTo>
                  <a:lnTo>
                    <a:pt x="2761488" y="69850"/>
                  </a:lnTo>
                  <a:lnTo>
                    <a:pt x="2756003" y="42648"/>
                  </a:lnTo>
                  <a:lnTo>
                    <a:pt x="2741041" y="20447"/>
                  </a:lnTo>
                  <a:lnTo>
                    <a:pt x="2718839" y="5484"/>
                  </a:lnTo>
                  <a:lnTo>
                    <a:pt x="2691638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4695" y="2362200"/>
              <a:ext cx="2761615" cy="419100"/>
            </a:xfrm>
            <a:custGeom>
              <a:avLst/>
              <a:gdLst/>
              <a:ahLst/>
              <a:cxnLst/>
              <a:rect l="l" t="t" r="r" b="b"/>
              <a:pathLst>
                <a:path w="2761615" h="419100">
                  <a:moveTo>
                    <a:pt x="0" y="69850"/>
                  </a:moveTo>
                  <a:lnTo>
                    <a:pt x="5488" y="42648"/>
                  </a:lnTo>
                  <a:lnTo>
                    <a:pt x="20456" y="20446"/>
                  </a:lnTo>
                  <a:lnTo>
                    <a:pt x="42658" y="5484"/>
                  </a:lnTo>
                  <a:lnTo>
                    <a:pt x="69850" y="0"/>
                  </a:lnTo>
                  <a:lnTo>
                    <a:pt x="2691638" y="0"/>
                  </a:lnTo>
                  <a:lnTo>
                    <a:pt x="2718839" y="5484"/>
                  </a:lnTo>
                  <a:lnTo>
                    <a:pt x="2741041" y="20447"/>
                  </a:lnTo>
                  <a:lnTo>
                    <a:pt x="2756003" y="42648"/>
                  </a:lnTo>
                  <a:lnTo>
                    <a:pt x="2761488" y="69850"/>
                  </a:lnTo>
                  <a:lnTo>
                    <a:pt x="2761488" y="349250"/>
                  </a:lnTo>
                  <a:lnTo>
                    <a:pt x="2756003" y="376451"/>
                  </a:lnTo>
                  <a:lnTo>
                    <a:pt x="2741041" y="398653"/>
                  </a:lnTo>
                  <a:lnTo>
                    <a:pt x="2718839" y="413615"/>
                  </a:lnTo>
                  <a:lnTo>
                    <a:pt x="2691638" y="419100"/>
                  </a:lnTo>
                  <a:lnTo>
                    <a:pt x="69850" y="419100"/>
                  </a:lnTo>
                  <a:lnTo>
                    <a:pt x="42658" y="413615"/>
                  </a:lnTo>
                  <a:lnTo>
                    <a:pt x="20456" y="398652"/>
                  </a:lnTo>
                  <a:lnTo>
                    <a:pt x="5488" y="376451"/>
                  </a:lnTo>
                  <a:lnTo>
                    <a:pt x="0" y="349250"/>
                  </a:lnTo>
                  <a:lnTo>
                    <a:pt x="0" y="69850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804" y="559308"/>
              <a:ext cx="2813685" cy="419100"/>
            </a:xfrm>
            <a:custGeom>
              <a:avLst/>
              <a:gdLst/>
              <a:ahLst/>
              <a:cxnLst/>
              <a:rect l="l" t="t" r="r" b="b"/>
              <a:pathLst>
                <a:path w="2813685" h="419100">
                  <a:moveTo>
                    <a:pt x="2743454" y="0"/>
                  </a:moveTo>
                  <a:lnTo>
                    <a:pt x="69850" y="0"/>
                  </a:lnTo>
                  <a:lnTo>
                    <a:pt x="42658" y="5484"/>
                  </a:lnTo>
                  <a:lnTo>
                    <a:pt x="20456" y="20446"/>
                  </a:lnTo>
                  <a:lnTo>
                    <a:pt x="5488" y="42648"/>
                  </a:lnTo>
                  <a:lnTo>
                    <a:pt x="0" y="69850"/>
                  </a:lnTo>
                  <a:lnTo>
                    <a:pt x="0" y="349250"/>
                  </a:lnTo>
                  <a:lnTo>
                    <a:pt x="5488" y="376451"/>
                  </a:lnTo>
                  <a:lnTo>
                    <a:pt x="20456" y="398652"/>
                  </a:lnTo>
                  <a:lnTo>
                    <a:pt x="42658" y="413615"/>
                  </a:lnTo>
                  <a:lnTo>
                    <a:pt x="69850" y="419100"/>
                  </a:lnTo>
                  <a:lnTo>
                    <a:pt x="2743454" y="419100"/>
                  </a:lnTo>
                  <a:lnTo>
                    <a:pt x="2770655" y="413615"/>
                  </a:lnTo>
                  <a:lnTo>
                    <a:pt x="2792857" y="398652"/>
                  </a:lnTo>
                  <a:lnTo>
                    <a:pt x="2807819" y="376451"/>
                  </a:lnTo>
                  <a:lnTo>
                    <a:pt x="2813304" y="349250"/>
                  </a:lnTo>
                  <a:lnTo>
                    <a:pt x="2813304" y="69850"/>
                  </a:lnTo>
                  <a:lnTo>
                    <a:pt x="2807819" y="42648"/>
                  </a:lnTo>
                  <a:lnTo>
                    <a:pt x="2792856" y="20447"/>
                  </a:lnTo>
                  <a:lnTo>
                    <a:pt x="2770655" y="5484"/>
                  </a:lnTo>
                  <a:lnTo>
                    <a:pt x="2743454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6804" y="559308"/>
              <a:ext cx="2813685" cy="419100"/>
            </a:xfrm>
            <a:custGeom>
              <a:avLst/>
              <a:gdLst/>
              <a:ahLst/>
              <a:cxnLst/>
              <a:rect l="l" t="t" r="r" b="b"/>
              <a:pathLst>
                <a:path w="2813685" h="419100">
                  <a:moveTo>
                    <a:pt x="0" y="69850"/>
                  </a:moveTo>
                  <a:lnTo>
                    <a:pt x="5488" y="42648"/>
                  </a:lnTo>
                  <a:lnTo>
                    <a:pt x="20456" y="20446"/>
                  </a:lnTo>
                  <a:lnTo>
                    <a:pt x="42658" y="5484"/>
                  </a:lnTo>
                  <a:lnTo>
                    <a:pt x="69850" y="0"/>
                  </a:lnTo>
                  <a:lnTo>
                    <a:pt x="2743454" y="0"/>
                  </a:lnTo>
                  <a:lnTo>
                    <a:pt x="2770655" y="5484"/>
                  </a:lnTo>
                  <a:lnTo>
                    <a:pt x="2792856" y="20447"/>
                  </a:lnTo>
                  <a:lnTo>
                    <a:pt x="2807819" y="42648"/>
                  </a:lnTo>
                  <a:lnTo>
                    <a:pt x="2813304" y="69850"/>
                  </a:lnTo>
                  <a:lnTo>
                    <a:pt x="2813304" y="349250"/>
                  </a:lnTo>
                  <a:lnTo>
                    <a:pt x="2807819" y="376451"/>
                  </a:lnTo>
                  <a:lnTo>
                    <a:pt x="2792857" y="398652"/>
                  </a:lnTo>
                  <a:lnTo>
                    <a:pt x="2770655" y="413615"/>
                  </a:lnTo>
                  <a:lnTo>
                    <a:pt x="2743454" y="419100"/>
                  </a:lnTo>
                  <a:lnTo>
                    <a:pt x="69850" y="419100"/>
                  </a:lnTo>
                  <a:lnTo>
                    <a:pt x="42658" y="413615"/>
                  </a:lnTo>
                  <a:lnTo>
                    <a:pt x="20456" y="398652"/>
                  </a:lnTo>
                  <a:lnTo>
                    <a:pt x="5488" y="376451"/>
                  </a:lnTo>
                  <a:lnTo>
                    <a:pt x="0" y="349250"/>
                  </a:lnTo>
                  <a:lnTo>
                    <a:pt x="0" y="69850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58851" y="621233"/>
            <a:ext cx="9098280" cy="995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3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alignements</a:t>
            </a:r>
            <a:r>
              <a:rPr sz="1600" b="1" i="1" spc="-5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segmentaires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65"/>
              </a:spcBef>
            </a:pPr>
            <a:endParaRPr sz="1600" dirty="0">
              <a:latin typeface="Calibri"/>
              <a:cs typeface="Calibri"/>
            </a:endParaRPr>
          </a:p>
          <a:p>
            <a:pPr marL="12700" marR="5080">
              <a:lnSpc>
                <a:spcPts val="1510"/>
              </a:lnSpc>
            </a:pP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chacun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partenaires,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alignement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 err="1">
                <a:latin typeface="Calibri"/>
                <a:cs typeface="Calibri"/>
              </a:rPr>
              <a:t>verticalité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permet</a:t>
            </a:r>
            <a:r>
              <a:rPr lang="fr-FR" sz="1400" dirty="0" err="1">
                <a:latin typeface="Calibri"/>
                <a:cs typeface="Calibri"/>
              </a:rPr>
              <a:t>tent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meilleur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équilibre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meilleure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transmission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forces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et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économie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musculaire.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8851" y="2425445"/>
            <a:ext cx="8306434" cy="1229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3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charges</a:t>
            </a:r>
            <a:r>
              <a:rPr sz="1600" b="1" i="1" spc="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/</a:t>
            </a:r>
            <a:r>
              <a:rPr sz="1600" b="1" i="1" spc="-3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placements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1600" dirty="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Font typeface="Calibri"/>
              <a:buChar char="-"/>
              <a:tabLst>
                <a:tab pos="104775" algn="l"/>
              </a:tabLst>
            </a:pPr>
            <a:r>
              <a:rPr sz="1400" b="1" dirty="0">
                <a:latin typeface="Calibri"/>
                <a:cs typeface="Calibri"/>
              </a:rPr>
              <a:t>Placement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du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dos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toujours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contrôlé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Position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neutre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voire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légère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rétroversion</a:t>
            </a:r>
            <a:endParaRPr sz="1400" dirty="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Font typeface="Calibri"/>
              <a:buChar char="-"/>
              <a:tabLst>
                <a:tab pos="104775" algn="l"/>
              </a:tabLst>
            </a:pPr>
            <a:r>
              <a:rPr sz="1400" b="1" spc="-20" dirty="0">
                <a:latin typeface="Calibri"/>
                <a:cs typeface="Calibri"/>
              </a:rPr>
              <a:t>Travail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jambes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privilégier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majorité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actions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porter,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lancer, </a:t>
            </a:r>
            <a:r>
              <a:rPr sz="1400" spc="-25" dirty="0">
                <a:latin typeface="Calibri"/>
                <a:cs typeface="Calibri"/>
              </a:rPr>
              <a:t>rattraper, </a:t>
            </a:r>
            <a:r>
              <a:rPr sz="1400" spc="-10" dirty="0">
                <a:latin typeface="Calibri"/>
                <a:cs typeface="Calibri"/>
              </a:rPr>
              <a:t>réceptionner…</a:t>
            </a:r>
            <a:endParaRPr sz="1400" dirty="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har char="-"/>
              <a:tabLst>
                <a:tab pos="104775" algn="l"/>
              </a:tabLst>
            </a:pPr>
            <a:r>
              <a:rPr sz="1400" dirty="0">
                <a:latin typeface="Calibri"/>
                <a:cs typeface="Calibri"/>
              </a:rPr>
              <a:t>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charger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trop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longtemps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rester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postures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inconfortables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cause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fatigue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musculaire.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26758" y="484631"/>
            <a:ext cx="11518900" cy="4258945"/>
            <a:chOff x="226758" y="484631"/>
            <a:chExt cx="11518900" cy="425894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77627" y="484631"/>
              <a:ext cx="1767839" cy="12755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883392" y="918209"/>
              <a:ext cx="309880" cy="762000"/>
            </a:xfrm>
            <a:custGeom>
              <a:avLst/>
              <a:gdLst/>
              <a:ahLst/>
              <a:cxnLst/>
              <a:rect l="l" t="t" r="r" b="b"/>
              <a:pathLst>
                <a:path w="309879" h="762000">
                  <a:moveTo>
                    <a:pt x="85725" y="129921"/>
                  </a:moveTo>
                  <a:lnTo>
                    <a:pt x="78549" y="115570"/>
                  </a:lnTo>
                  <a:lnTo>
                    <a:pt x="42926" y="44196"/>
                  </a:lnTo>
                  <a:lnTo>
                    <a:pt x="0" y="129921"/>
                  </a:lnTo>
                  <a:lnTo>
                    <a:pt x="28575" y="129921"/>
                  </a:lnTo>
                  <a:lnTo>
                    <a:pt x="28575" y="761746"/>
                  </a:lnTo>
                  <a:lnTo>
                    <a:pt x="57150" y="761746"/>
                  </a:lnTo>
                  <a:lnTo>
                    <a:pt x="57150" y="129921"/>
                  </a:lnTo>
                  <a:lnTo>
                    <a:pt x="85725" y="129921"/>
                  </a:lnTo>
                  <a:close/>
                </a:path>
                <a:path w="309879" h="762000">
                  <a:moveTo>
                    <a:pt x="309753" y="85725"/>
                  </a:moveTo>
                  <a:lnTo>
                    <a:pt x="302577" y="71374"/>
                  </a:lnTo>
                  <a:lnTo>
                    <a:pt x="266954" y="0"/>
                  </a:lnTo>
                  <a:lnTo>
                    <a:pt x="224028" y="85725"/>
                  </a:lnTo>
                  <a:lnTo>
                    <a:pt x="252603" y="85725"/>
                  </a:lnTo>
                  <a:lnTo>
                    <a:pt x="252603" y="717550"/>
                  </a:lnTo>
                  <a:lnTo>
                    <a:pt x="281178" y="717550"/>
                  </a:lnTo>
                  <a:lnTo>
                    <a:pt x="281178" y="85725"/>
                  </a:lnTo>
                  <a:lnTo>
                    <a:pt x="309753" y="8572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34695" y="4315967"/>
              <a:ext cx="1978660" cy="419100"/>
            </a:xfrm>
            <a:custGeom>
              <a:avLst/>
              <a:gdLst/>
              <a:ahLst/>
              <a:cxnLst/>
              <a:rect l="l" t="t" r="r" b="b"/>
              <a:pathLst>
                <a:path w="1978660" h="419100">
                  <a:moveTo>
                    <a:pt x="1908302" y="0"/>
                  </a:moveTo>
                  <a:lnTo>
                    <a:pt x="69850" y="0"/>
                  </a:lnTo>
                  <a:lnTo>
                    <a:pt x="42658" y="5484"/>
                  </a:lnTo>
                  <a:lnTo>
                    <a:pt x="20456" y="20446"/>
                  </a:lnTo>
                  <a:lnTo>
                    <a:pt x="5488" y="42648"/>
                  </a:lnTo>
                  <a:lnTo>
                    <a:pt x="0" y="69849"/>
                  </a:lnTo>
                  <a:lnTo>
                    <a:pt x="0" y="349249"/>
                  </a:lnTo>
                  <a:lnTo>
                    <a:pt x="5488" y="376451"/>
                  </a:lnTo>
                  <a:lnTo>
                    <a:pt x="20456" y="398652"/>
                  </a:lnTo>
                  <a:lnTo>
                    <a:pt x="42658" y="413615"/>
                  </a:lnTo>
                  <a:lnTo>
                    <a:pt x="69850" y="419099"/>
                  </a:lnTo>
                  <a:lnTo>
                    <a:pt x="1908302" y="419099"/>
                  </a:lnTo>
                  <a:lnTo>
                    <a:pt x="1935503" y="413615"/>
                  </a:lnTo>
                  <a:lnTo>
                    <a:pt x="1957705" y="398652"/>
                  </a:lnTo>
                  <a:lnTo>
                    <a:pt x="1972667" y="376451"/>
                  </a:lnTo>
                  <a:lnTo>
                    <a:pt x="1978152" y="349249"/>
                  </a:lnTo>
                  <a:lnTo>
                    <a:pt x="1978152" y="69849"/>
                  </a:lnTo>
                  <a:lnTo>
                    <a:pt x="1972667" y="42648"/>
                  </a:lnTo>
                  <a:lnTo>
                    <a:pt x="1957705" y="20446"/>
                  </a:lnTo>
                  <a:lnTo>
                    <a:pt x="1935503" y="5484"/>
                  </a:lnTo>
                  <a:lnTo>
                    <a:pt x="1908302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4695" y="4315967"/>
              <a:ext cx="1978660" cy="419100"/>
            </a:xfrm>
            <a:custGeom>
              <a:avLst/>
              <a:gdLst/>
              <a:ahLst/>
              <a:cxnLst/>
              <a:rect l="l" t="t" r="r" b="b"/>
              <a:pathLst>
                <a:path w="1978660" h="419100">
                  <a:moveTo>
                    <a:pt x="0" y="69849"/>
                  </a:moveTo>
                  <a:lnTo>
                    <a:pt x="5488" y="42648"/>
                  </a:lnTo>
                  <a:lnTo>
                    <a:pt x="20456" y="20446"/>
                  </a:lnTo>
                  <a:lnTo>
                    <a:pt x="42658" y="5484"/>
                  </a:lnTo>
                  <a:lnTo>
                    <a:pt x="69850" y="0"/>
                  </a:lnTo>
                  <a:lnTo>
                    <a:pt x="1908302" y="0"/>
                  </a:lnTo>
                  <a:lnTo>
                    <a:pt x="1935503" y="5484"/>
                  </a:lnTo>
                  <a:lnTo>
                    <a:pt x="1957705" y="20446"/>
                  </a:lnTo>
                  <a:lnTo>
                    <a:pt x="1972667" y="42648"/>
                  </a:lnTo>
                  <a:lnTo>
                    <a:pt x="1978152" y="69849"/>
                  </a:lnTo>
                  <a:lnTo>
                    <a:pt x="1978152" y="349249"/>
                  </a:lnTo>
                  <a:lnTo>
                    <a:pt x="1972667" y="376451"/>
                  </a:lnTo>
                  <a:lnTo>
                    <a:pt x="1957705" y="398652"/>
                  </a:lnTo>
                  <a:lnTo>
                    <a:pt x="1935503" y="413615"/>
                  </a:lnTo>
                  <a:lnTo>
                    <a:pt x="1908302" y="419099"/>
                  </a:lnTo>
                  <a:lnTo>
                    <a:pt x="69850" y="419099"/>
                  </a:lnTo>
                  <a:lnTo>
                    <a:pt x="42658" y="413615"/>
                  </a:lnTo>
                  <a:lnTo>
                    <a:pt x="20456" y="398652"/>
                  </a:lnTo>
                  <a:lnTo>
                    <a:pt x="5488" y="376451"/>
                  </a:lnTo>
                  <a:lnTo>
                    <a:pt x="0" y="349249"/>
                  </a:lnTo>
                  <a:lnTo>
                    <a:pt x="0" y="6984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24992" y="4380103"/>
            <a:ext cx="7005955" cy="2021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latin typeface="Calibri"/>
                <a:cs typeface="Calibri"/>
              </a:rPr>
              <a:t>Les</a:t>
            </a:r>
            <a:r>
              <a:rPr sz="1600" b="1" i="1" spc="-60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repères</a:t>
            </a:r>
            <a:r>
              <a:rPr sz="1600" b="1" i="1" spc="-3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visuels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600">
              <a:latin typeface="Calibri"/>
              <a:cs typeface="Calibri"/>
            </a:endParaRPr>
          </a:p>
          <a:p>
            <a:pPr marL="4953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Voltigeur:</a:t>
            </a:r>
            <a:endParaRPr sz="1400">
              <a:latin typeface="Calibri"/>
              <a:cs typeface="Calibri"/>
            </a:endParaRPr>
          </a:p>
          <a:p>
            <a:pPr marL="141605" indent="-92075">
              <a:lnSpc>
                <a:spcPct val="100000"/>
              </a:lnSpc>
              <a:buChar char="-"/>
              <a:tabLst>
                <a:tab pos="141605" algn="l"/>
              </a:tabLst>
            </a:pP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pédestre: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tête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droite,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regard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fixé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l’horizontale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P</a:t>
            </a:r>
            <a:endParaRPr sz="1400">
              <a:latin typeface="Calibri"/>
              <a:cs typeface="Calibri"/>
            </a:endParaRPr>
          </a:p>
          <a:p>
            <a:pPr marL="141605" indent="-92075">
              <a:lnSpc>
                <a:spcPct val="100000"/>
              </a:lnSpc>
              <a:buChar char="-"/>
              <a:tabLst>
                <a:tab pos="141605" algn="l"/>
              </a:tabLst>
            </a:pP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ATR: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Regard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mains</a:t>
            </a:r>
            <a:endParaRPr sz="1400">
              <a:latin typeface="Calibri"/>
              <a:cs typeface="Calibri"/>
            </a:endParaRPr>
          </a:p>
          <a:p>
            <a:pPr marL="49530">
              <a:lnSpc>
                <a:spcPct val="100000"/>
              </a:lnSpc>
              <a:spcBef>
                <a:spcPts val="1685"/>
              </a:spcBef>
            </a:pPr>
            <a:r>
              <a:rPr sz="1400" b="1" spc="-10" dirty="0">
                <a:latin typeface="Calibri"/>
                <a:cs typeface="Calibri"/>
              </a:rPr>
              <a:t>Porteur:</a:t>
            </a:r>
            <a:endParaRPr sz="1400">
              <a:latin typeface="Calibri"/>
              <a:cs typeface="Calibri"/>
            </a:endParaRPr>
          </a:p>
          <a:p>
            <a:pPr marL="141605" indent="-92075">
              <a:lnSpc>
                <a:spcPct val="100000"/>
              </a:lnSpc>
              <a:buChar char="-"/>
              <a:tabLst>
                <a:tab pos="141605" algn="l"/>
              </a:tabLst>
            </a:pPr>
            <a:r>
              <a:rPr sz="1400" spc="-10" dirty="0">
                <a:latin typeface="Calibri"/>
                <a:cs typeface="Calibri"/>
              </a:rPr>
              <a:t>Regarde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direction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V</a:t>
            </a:r>
            <a:endParaRPr sz="1400">
              <a:latin typeface="Calibri"/>
              <a:cs typeface="Calibri"/>
            </a:endParaRPr>
          </a:p>
          <a:p>
            <a:pPr marL="141605" indent="-92075">
              <a:lnSpc>
                <a:spcPct val="100000"/>
              </a:lnSpc>
              <a:buChar char="-"/>
              <a:tabLst>
                <a:tab pos="141605" algn="l"/>
              </a:tabLst>
            </a:pPr>
            <a:r>
              <a:rPr sz="1400" dirty="0">
                <a:latin typeface="Calibri"/>
                <a:cs typeface="Calibri"/>
              </a:rPr>
              <a:t>Si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au-</a:t>
            </a:r>
            <a:r>
              <a:rPr sz="1400" dirty="0">
                <a:latin typeface="Calibri"/>
                <a:cs typeface="Calibri"/>
              </a:rPr>
              <a:t>dessus,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tête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légèrement</a:t>
            </a:r>
            <a:r>
              <a:rPr sz="1400" dirty="0">
                <a:latin typeface="Calibri"/>
                <a:cs typeface="Calibri"/>
              </a:rPr>
              <a:t> 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arrière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mais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doit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perturber</a:t>
            </a:r>
            <a:r>
              <a:rPr sz="1400" spc="-20" dirty="0">
                <a:latin typeface="Calibri"/>
                <a:cs typeface="Calibri"/>
              </a:rPr>
              <a:t> l’alignement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segmentaire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80415" y="327659"/>
              <a:ext cx="3286125" cy="384175"/>
            </a:xfrm>
            <a:custGeom>
              <a:avLst/>
              <a:gdLst/>
              <a:ahLst/>
              <a:cxnLst/>
              <a:rect l="l" t="t" r="r" b="b"/>
              <a:pathLst>
                <a:path w="3286125" h="384175">
                  <a:moveTo>
                    <a:pt x="3221736" y="0"/>
                  </a:moveTo>
                  <a:lnTo>
                    <a:pt x="64008" y="0"/>
                  </a:lnTo>
                  <a:lnTo>
                    <a:pt x="39090" y="5036"/>
                  </a:lnTo>
                  <a:lnTo>
                    <a:pt x="18745" y="18764"/>
                  </a:lnTo>
                  <a:lnTo>
                    <a:pt x="5029" y="39112"/>
                  </a:lnTo>
                  <a:lnTo>
                    <a:pt x="0" y="64008"/>
                  </a:lnTo>
                  <a:lnTo>
                    <a:pt x="0" y="320040"/>
                  </a:lnTo>
                  <a:lnTo>
                    <a:pt x="5029" y="344935"/>
                  </a:lnTo>
                  <a:lnTo>
                    <a:pt x="18745" y="365283"/>
                  </a:lnTo>
                  <a:lnTo>
                    <a:pt x="39090" y="379011"/>
                  </a:lnTo>
                  <a:lnTo>
                    <a:pt x="64008" y="384048"/>
                  </a:lnTo>
                  <a:lnTo>
                    <a:pt x="3221736" y="384048"/>
                  </a:lnTo>
                  <a:lnTo>
                    <a:pt x="3246631" y="379011"/>
                  </a:lnTo>
                  <a:lnTo>
                    <a:pt x="3266979" y="365283"/>
                  </a:lnTo>
                  <a:lnTo>
                    <a:pt x="3280707" y="344935"/>
                  </a:lnTo>
                  <a:lnTo>
                    <a:pt x="3285744" y="320040"/>
                  </a:lnTo>
                  <a:lnTo>
                    <a:pt x="3285744" y="64008"/>
                  </a:lnTo>
                  <a:lnTo>
                    <a:pt x="3280707" y="39112"/>
                  </a:lnTo>
                  <a:lnTo>
                    <a:pt x="3266979" y="18764"/>
                  </a:lnTo>
                  <a:lnTo>
                    <a:pt x="3246631" y="5036"/>
                  </a:lnTo>
                  <a:lnTo>
                    <a:pt x="322173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80415" y="327659"/>
              <a:ext cx="3286125" cy="384175"/>
            </a:xfrm>
            <a:custGeom>
              <a:avLst/>
              <a:gdLst/>
              <a:ahLst/>
              <a:cxnLst/>
              <a:rect l="l" t="t" r="r" b="b"/>
              <a:pathLst>
                <a:path w="3286125" h="384175">
                  <a:moveTo>
                    <a:pt x="0" y="64008"/>
                  </a:moveTo>
                  <a:lnTo>
                    <a:pt x="5029" y="39112"/>
                  </a:lnTo>
                  <a:lnTo>
                    <a:pt x="18745" y="18764"/>
                  </a:lnTo>
                  <a:lnTo>
                    <a:pt x="39090" y="5036"/>
                  </a:lnTo>
                  <a:lnTo>
                    <a:pt x="64008" y="0"/>
                  </a:lnTo>
                  <a:lnTo>
                    <a:pt x="3221736" y="0"/>
                  </a:lnTo>
                  <a:lnTo>
                    <a:pt x="3246631" y="5036"/>
                  </a:lnTo>
                  <a:lnTo>
                    <a:pt x="3266979" y="18764"/>
                  </a:lnTo>
                  <a:lnTo>
                    <a:pt x="3280707" y="39112"/>
                  </a:lnTo>
                  <a:lnTo>
                    <a:pt x="3285744" y="64008"/>
                  </a:lnTo>
                  <a:lnTo>
                    <a:pt x="3285744" y="320040"/>
                  </a:lnTo>
                  <a:lnTo>
                    <a:pt x="3280707" y="344935"/>
                  </a:lnTo>
                  <a:lnTo>
                    <a:pt x="3266979" y="365283"/>
                  </a:lnTo>
                  <a:lnTo>
                    <a:pt x="3246631" y="379011"/>
                  </a:lnTo>
                  <a:lnTo>
                    <a:pt x="3221736" y="384048"/>
                  </a:lnTo>
                  <a:lnTo>
                    <a:pt x="64008" y="384048"/>
                  </a:lnTo>
                  <a:lnTo>
                    <a:pt x="39090" y="379011"/>
                  </a:lnTo>
                  <a:lnTo>
                    <a:pt x="18745" y="365283"/>
                  </a:lnTo>
                  <a:lnTo>
                    <a:pt x="5029" y="344935"/>
                  </a:lnTo>
                  <a:lnTo>
                    <a:pt x="0" y="320040"/>
                  </a:lnTo>
                  <a:lnTo>
                    <a:pt x="0" y="64008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0415" y="918972"/>
              <a:ext cx="2421890" cy="375285"/>
            </a:xfrm>
            <a:custGeom>
              <a:avLst/>
              <a:gdLst/>
              <a:ahLst/>
              <a:cxnLst/>
              <a:rect l="l" t="t" r="r" b="b"/>
              <a:pathLst>
                <a:path w="2421890" h="375284">
                  <a:moveTo>
                    <a:pt x="2359152" y="0"/>
                  </a:moveTo>
                  <a:lnTo>
                    <a:pt x="62484" y="0"/>
                  </a:lnTo>
                  <a:lnTo>
                    <a:pt x="38163" y="4905"/>
                  </a:lnTo>
                  <a:lnTo>
                    <a:pt x="18302" y="18287"/>
                  </a:lnTo>
                  <a:lnTo>
                    <a:pt x="4910" y="38147"/>
                  </a:lnTo>
                  <a:lnTo>
                    <a:pt x="0" y="62483"/>
                  </a:lnTo>
                  <a:lnTo>
                    <a:pt x="0" y="312419"/>
                  </a:lnTo>
                  <a:lnTo>
                    <a:pt x="4910" y="336756"/>
                  </a:lnTo>
                  <a:lnTo>
                    <a:pt x="18302" y="356615"/>
                  </a:lnTo>
                  <a:lnTo>
                    <a:pt x="38163" y="369998"/>
                  </a:lnTo>
                  <a:lnTo>
                    <a:pt x="62484" y="374903"/>
                  </a:lnTo>
                  <a:lnTo>
                    <a:pt x="2359152" y="374903"/>
                  </a:lnTo>
                  <a:lnTo>
                    <a:pt x="2383488" y="369998"/>
                  </a:lnTo>
                  <a:lnTo>
                    <a:pt x="2403348" y="356615"/>
                  </a:lnTo>
                  <a:lnTo>
                    <a:pt x="2416730" y="336756"/>
                  </a:lnTo>
                  <a:lnTo>
                    <a:pt x="2421636" y="312419"/>
                  </a:lnTo>
                  <a:lnTo>
                    <a:pt x="2421636" y="62483"/>
                  </a:lnTo>
                  <a:lnTo>
                    <a:pt x="2416730" y="38147"/>
                  </a:lnTo>
                  <a:lnTo>
                    <a:pt x="2403348" y="18287"/>
                  </a:lnTo>
                  <a:lnTo>
                    <a:pt x="2383488" y="4905"/>
                  </a:lnTo>
                  <a:lnTo>
                    <a:pt x="2359152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80415" y="918972"/>
              <a:ext cx="2421890" cy="375285"/>
            </a:xfrm>
            <a:custGeom>
              <a:avLst/>
              <a:gdLst/>
              <a:ahLst/>
              <a:cxnLst/>
              <a:rect l="l" t="t" r="r" b="b"/>
              <a:pathLst>
                <a:path w="2421890" h="375284">
                  <a:moveTo>
                    <a:pt x="0" y="62483"/>
                  </a:moveTo>
                  <a:lnTo>
                    <a:pt x="4910" y="38147"/>
                  </a:lnTo>
                  <a:lnTo>
                    <a:pt x="18302" y="18287"/>
                  </a:lnTo>
                  <a:lnTo>
                    <a:pt x="38163" y="4905"/>
                  </a:lnTo>
                  <a:lnTo>
                    <a:pt x="62484" y="0"/>
                  </a:lnTo>
                  <a:lnTo>
                    <a:pt x="2359152" y="0"/>
                  </a:lnTo>
                  <a:lnTo>
                    <a:pt x="2383488" y="4905"/>
                  </a:lnTo>
                  <a:lnTo>
                    <a:pt x="2403348" y="18287"/>
                  </a:lnTo>
                  <a:lnTo>
                    <a:pt x="2416730" y="38147"/>
                  </a:lnTo>
                  <a:lnTo>
                    <a:pt x="2421636" y="62483"/>
                  </a:lnTo>
                  <a:lnTo>
                    <a:pt x="2421636" y="312419"/>
                  </a:lnTo>
                  <a:lnTo>
                    <a:pt x="2416730" y="336756"/>
                  </a:lnTo>
                  <a:lnTo>
                    <a:pt x="2403348" y="356615"/>
                  </a:lnTo>
                  <a:lnTo>
                    <a:pt x="2383488" y="369998"/>
                  </a:lnTo>
                  <a:lnTo>
                    <a:pt x="2359152" y="374903"/>
                  </a:lnTo>
                  <a:lnTo>
                    <a:pt x="62484" y="374903"/>
                  </a:lnTo>
                  <a:lnTo>
                    <a:pt x="38163" y="369998"/>
                  </a:lnTo>
                  <a:lnTo>
                    <a:pt x="18302" y="356615"/>
                  </a:lnTo>
                  <a:lnTo>
                    <a:pt x="4910" y="336756"/>
                  </a:lnTo>
                  <a:lnTo>
                    <a:pt x="0" y="312419"/>
                  </a:lnTo>
                  <a:lnTo>
                    <a:pt x="0" y="62483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8891" y="4174235"/>
              <a:ext cx="2173605" cy="408940"/>
            </a:xfrm>
            <a:custGeom>
              <a:avLst/>
              <a:gdLst/>
              <a:ahLst/>
              <a:cxnLst/>
              <a:rect l="l" t="t" r="r" b="b"/>
              <a:pathLst>
                <a:path w="2173605" h="408939">
                  <a:moveTo>
                    <a:pt x="2105152" y="0"/>
                  </a:moveTo>
                  <a:lnTo>
                    <a:pt x="68072" y="0"/>
                  </a:lnTo>
                  <a:lnTo>
                    <a:pt x="41576" y="5349"/>
                  </a:lnTo>
                  <a:lnTo>
                    <a:pt x="19939" y="19939"/>
                  </a:lnTo>
                  <a:lnTo>
                    <a:pt x="5349" y="41576"/>
                  </a:lnTo>
                  <a:lnTo>
                    <a:pt x="0" y="68071"/>
                  </a:lnTo>
                  <a:lnTo>
                    <a:pt x="0" y="340359"/>
                  </a:lnTo>
                  <a:lnTo>
                    <a:pt x="5349" y="366855"/>
                  </a:lnTo>
                  <a:lnTo>
                    <a:pt x="19939" y="388492"/>
                  </a:lnTo>
                  <a:lnTo>
                    <a:pt x="41576" y="403082"/>
                  </a:lnTo>
                  <a:lnTo>
                    <a:pt x="68072" y="408431"/>
                  </a:lnTo>
                  <a:lnTo>
                    <a:pt x="2105152" y="408431"/>
                  </a:lnTo>
                  <a:lnTo>
                    <a:pt x="2131647" y="403082"/>
                  </a:lnTo>
                  <a:lnTo>
                    <a:pt x="2153285" y="388493"/>
                  </a:lnTo>
                  <a:lnTo>
                    <a:pt x="2167874" y="366855"/>
                  </a:lnTo>
                  <a:lnTo>
                    <a:pt x="2173224" y="340359"/>
                  </a:lnTo>
                  <a:lnTo>
                    <a:pt x="2173224" y="68071"/>
                  </a:lnTo>
                  <a:lnTo>
                    <a:pt x="2167874" y="41576"/>
                  </a:lnTo>
                  <a:lnTo>
                    <a:pt x="2153285" y="19938"/>
                  </a:lnTo>
                  <a:lnTo>
                    <a:pt x="2131647" y="5349"/>
                  </a:lnTo>
                  <a:lnTo>
                    <a:pt x="2105152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8891" y="4174235"/>
              <a:ext cx="2173605" cy="408940"/>
            </a:xfrm>
            <a:custGeom>
              <a:avLst/>
              <a:gdLst/>
              <a:ahLst/>
              <a:cxnLst/>
              <a:rect l="l" t="t" r="r" b="b"/>
              <a:pathLst>
                <a:path w="2173605" h="408939">
                  <a:moveTo>
                    <a:pt x="0" y="68071"/>
                  </a:moveTo>
                  <a:lnTo>
                    <a:pt x="5349" y="41576"/>
                  </a:lnTo>
                  <a:lnTo>
                    <a:pt x="19939" y="19939"/>
                  </a:lnTo>
                  <a:lnTo>
                    <a:pt x="41576" y="5349"/>
                  </a:lnTo>
                  <a:lnTo>
                    <a:pt x="68072" y="0"/>
                  </a:lnTo>
                  <a:lnTo>
                    <a:pt x="2105152" y="0"/>
                  </a:lnTo>
                  <a:lnTo>
                    <a:pt x="2131647" y="5349"/>
                  </a:lnTo>
                  <a:lnTo>
                    <a:pt x="2153285" y="19938"/>
                  </a:lnTo>
                  <a:lnTo>
                    <a:pt x="2167874" y="41576"/>
                  </a:lnTo>
                  <a:lnTo>
                    <a:pt x="2173224" y="68071"/>
                  </a:lnTo>
                  <a:lnTo>
                    <a:pt x="2173224" y="340359"/>
                  </a:lnTo>
                  <a:lnTo>
                    <a:pt x="2167874" y="366855"/>
                  </a:lnTo>
                  <a:lnTo>
                    <a:pt x="2153285" y="388493"/>
                  </a:lnTo>
                  <a:lnTo>
                    <a:pt x="2131647" y="403082"/>
                  </a:lnTo>
                  <a:lnTo>
                    <a:pt x="2105152" y="408431"/>
                  </a:lnTo>
                  <a:lnTo>
                    <a:pt x="68072" y="408431"/>
                  </a:lnTo>
                  <a:lnTo>
                    <a:pt x="41576" y="403082"/>
                  </a:lnTo>
                  <a:lnTo>
                    <a:pt x="19939" y="388492"/>
                  </a:lnTo>
                  <a:lnTo>
                    <a:pt x="5349" y="366855"/>
                  </a:lnTo>
                  <a:lnTo>
                    <a:pt x="0" y="340359"/>
                  </a:lnTo>
                  <a:lnTo>
                    <a:pt x="0" y="68071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90808" y="372617"/>
            <a:ext cx="11566525" cy="5539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5468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CHOIX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PEDAGOGIQUES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1600">
              <a:latin typeface="Calibri"/>
              <a:cs typeface="Calibri"/>
            </a:endParaRPr>
          </a:p>
          <a:p>
            <a:pPr marL="158115">
              <a:lnSpc>
                <a:spcPct val="100000"/>
              </a:lnSpc>
            </a:pPr>
            <a:r>
              <a:rPr sz="1600" b="1" i="1" spc="-10" dirty="0">
                <a:latin typeface="Calibri"/>
                <a:cs typeface="Calibri"/>
              </a:rPr>
              <a:t>Constitution</a:t>
            </a:r>
            <a:r>
              <a:rPr sz="1600" b="1" i="1" spc="-15" dirty="0">
                <a:latin typeface="Calibri"/>
                <a:cs typeface="Calibri"/>
              </a:rPr>
              <a:t> </a:t>
            </a:r>
            <a:r>
              <a:rPr sz="1600" b="1" i="1" dirty="0">
                <a:latin typeface="Calibri"/>
                <a:cs typeface="Calibri"/>
              </a:rPr>
              <a:t>des</a:t>
            </a:r>
            <a:r>
              <a:rPr sz="1600" b="1" i="1" spc="-35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groupes</a:t>
            </a:r>
            <a:endParaRPr sz="1600">
              <a:latin typeface="Calibri"/>
              <a:cs typeface="Calibri"/>
            </a:endParaRPr>
          </a:p>
          <a:p>
            <a:pPr marL="152400">
              <a:lnSpc>
                <a:spcPct val="100000"/>
              </a:lnSpc>
              <a:spcBef>
                <a:spcPts val="1435"/>
              </a:spcBef>
            </a:pPr>
            <a:r>
              <a:rPr sz="1400" dirty="0">
                <a:latin typeface="Calibri"/>
                <a:cs typeface="Calibri"/>
              </a:rPr>
              <a:t>Privilégier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travail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deux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  <a:p>
            <a:pPr marL="439420" indent="-287020">
              <a:lnSpc>
                <a:spcPct val="100000"/>
              </a:lnSpc>
              <a:buChar char="-"/>
              <a:tabLst>
                <a:tab pos="439420" algn="l"/>
              </a:tabLst>
            </a:pPr>
            <a:r>
              <a:rPr sz="1400" dirty="0">
                <a:latin typeface="Calibri"/>
                <a:cs typeface="Calibri"/>
              </a:rPr>
              <a:t>Faciliter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l’accès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discipline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(moins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d’information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gérer,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changement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rôle…)</a:t>
            </a:r>
            <a:endParaRPr sz="1400">
              <a:latin typeface="Calibri"/>
              <a:cs typeface="Calibri"/>
            </a:endParaRPr>
          </a:p>
          <a:p>
            <a:pPr marL="439420" indent="-287020">
              <a:lnSpc>
                <a:spcPct val="100000"/>
              </a:lnSpc>
              <a:buChar char="-"/>
              <a:tabLst>
                <a:tab pos="439420" algn="l"/>
              </a:tabLst>
            </a:pPr>
            <a:r>
              <a:rPr sz="1400" dirty="0">
                <a:latin typeface="Calibri"/>
                <a:cs typeface="Calibri"/>
              </a:rPr>
              <a:t>Acquérir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fondamentaux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discipline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(rôle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90" dirty="0">
                <a:latin typeface="Calibri"/>
                <a:cs typeface="Calibri"/>
              </a:rPr>
              <a:t>P,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5" dirty="0">
                <a:latin typeface="Calibri"/>
                <a:cs typeface="Calibri"/>
              </a:rPr>
              <a:t>V,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règles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sécurité,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procédures…)</a:t>
            </a:r>
            <a:endParaRPr sz="1400">
              <a:latin typeface="Calibri"/>
              <a:cs typeface="Calibri"/>
            </a:endParaRPr>
          </a:p>
          <a:p>
            <a:pPr marL="15240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Privilégier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travail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trio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diminuer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charges</a:t>
            </a:r>
            <a:endParaRPr sz="1400">
              <a:latin typeface="Calibri"/>
              <a:cs typeface="Calibri"/>
            </a:endParaRPr>
          </a:p>
          <a:p>
            <a:pPr marL="15240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Au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début,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privilégier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groupes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affinitaires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confiance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rapide.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groupes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pourront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évoluer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les</a:t>
            </a:r>
            <a:r>
              <a:rPr sz="1400" spc="-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1ères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séances,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l’efficacité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du</a:t>
            </a:r>
            <a:endParaRPr sz="1400">
              <a:latin typeface="Calibri"/>
              <a:cs typeface="Calibri"/>
            </a:endParaRPr>
          </a:p>
          <a:p>
            <a:pPr marL="1524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travail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fourni,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niveau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concentration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groupe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respect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règles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sécurité.</a:t>
            </a:r>
            <a:endParaRPr sz="1400">
              <a:latin typeface="Calibri"/>
              <a:cs typeface="Calibri"/>
            </a:endParaRPr>
          </a:p>
          <a:p>
            <a:pPr marL="152400">
              <a:lnSpc>
                <a:spcPct val="100000"/>
              </a:lnSpc>
              <a:spcBef>
                <a:spcPts val="1680"/>
              </a:spcBef>
            </a:pPr>
            <a:r>
              <a:rPr sz="1400" spc="-25" dirty="0">
                <a:latin typeface="Calibri"/>
                <a:cs typeface="Calibri"/>
              </a:rPr>
              <a:t>Tenir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compte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gabarits,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morphologies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qualités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chacun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(puissance,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souplesse,…).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changements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pourront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être</a:t>
            </a:r>
            <a:r>
              <a:rPr sz="1400" spc="-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proposés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augmenter</a:t>
            </a:r>
            <a:r>
              <a:rPr sz="1400" spc="-25" dirty="0">
                <a:latin typeface="Calibri"/>
                <a:cs typeface="Calibri"/>
              </a:rPr>
              <a:t> le</a:t>
            </a:r>
            <a:endParaRPr sz="1400">
              <a:latin typeface="Calibri"/>
              <a:cs typeface="Calibri"/>
            </a:endParaRPr>
          </a:p>
          <a:p>
            <a:pPr marL="1524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niveau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difficulté.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400">
              <a:latin typeface="Calibri"/>
              <a:cs typeface="Calibri"/>
            </a:endParaRPr>
          </a:p>
          <a:p>
            <a:pPr marL="608965">
              <a:lnSpc>
                <a:spcPct val="100000"/>
              </a:lnSpc>
            </a:pPr>
            <a:r>
              <a:rPr sz="1600" b="1" i="1" spc="-10" dirty="0">
                <a:latin typeface="Calibri"/>
                <a:cs typeface="Calibri"/>
              </a:rPr>
              <a:t>Autonomie</a:t>
            </a:r>
            <a:endParaRPr sz="1600">
              <a:latin typeface="Calibri"/>
              <a:cs typeface="Calibri"/>
            </a:endParaRPr>
          </a:p>
          <a:p>
            <a:pPr marL="80010">
              <a:lnSpc>
                <a:spcPct val="100000"/>
              </a:lnSpc>
              <a:spcBef>
                <a:spcPts val="1019"/>
              </a:spcBef>
            </a:pPr>
            <a:r>
              <a:rPr sz="1400" dirty="0">
                <a:latin typeface="Calibri"/>
                <a:cs typeface="Calibri"/>
              </a:rPr>
              <a:t>Si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élèves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peuvent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choisir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eux-</a:t>
            </a:r>
            <a:r>
              <a:rPr sz="1400" dirty="0">
                <a:latin typeface="Calibri"/>
                <a:cs typeface="Calibri"/>
              </a:rPr>
              <a:t>mêmes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travailler,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doivent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pouvoir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cadre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correspondant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niveau.</a:t>
            </a:r>
            <a:endParaRPr sz="1400">
              <a:latin typeface="Calibri"/>
              <a:cs typeface="Calibri"/>
            </a:endParaRPr>
          </a:p>
          <a:p>
            <a:pPr marL="80010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choix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proposées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devra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amont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l’enseignant</a:t>
            </a:r>
            <a:r>
              <a:rPr sz="1400" dirty="0">
                <a:latin typeface="Calibri"/>
                <a:cs typeface="Calibri"/>
              </a:rPr>
              <a:t> afin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limiter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nombre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d’organiser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accès.</a:t>
            </a:r>
            <a:endParaRPr sz="1400">
              <a:latin typeface="Calibri"/>
              <a:cs typeface="Calibri"/>
            </a:endParaRPr>
          </a:p>
          <a:p>
            <a:pPr marL="8001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élèves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pourront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accéder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niveau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supérieur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difficulté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qu’en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ayant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validé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prérequis </a:t>
            </a:r>
            <a:r>
              <a:rPr sz="1400" spc="-25" dirty="0">
                <a:latin typeface="Calibri"/>
                <a:cs typeface="Calibri"/>
              </a:rPr>
              <a:t>».</a:t>
            </a:r>
            <a:endParaRPr sz="1400">
              <a:latin typeface="Calibri"/>
              <a:cs typeface="Calibri"/>
            </a:endParaRPr>
          </a:p>
          <a:p>
            <a:pPr marL="80010">
              <a:lnSpc>
                <a:spcPct val="100000"/>
              </a:lnSpc>
              <a:spcBef>
                <a:spcPts val="1685"/>
              </a:spcBef>
            </a:pPr>
            <a:r>
              <a:rPr sz="1400" spc="-10" dirty="0">
                <a:latin typeface="Calibri"/>
                <a:cs typeface="Calibri"/>
              </a:rPr>
              <a:t>Possibilité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d’utiliser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permis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valider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1ères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notions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sécuritaires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(placement,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communication,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procédure,…)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39255" y="2633472"/>
              <a:ext cx="1178052" cy="117652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1983" y="2633496"/>
              <a:ext cx="1802271" cy="6857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87840" y="2633472"/>
              <a:ext cx="1089659" cy="11765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50652" y="2628900"/>
              <a:ext cx="852395" cy="11808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80415" y="327659"/>
              <a:ext cx="3286125" cy="384175"/>
            </a:xfrm>
            <a:custGeom>
              <a:avLst/>
              <a:gdLst/>
              <a:ahLst/>
              <a:cxnLst/>
              <a:rect l="l" t="t" r="r" b="b"/>
              <a:pathLst>
                <a:path w="3286125" h="384175">
                  <a:moveTo>
                    <a:pt x="3221736" y="0"/>
                  </a:moveTo>
                  <a:lnTo>
                    <a:pt x="64008" y="0"/>
                  </a:lnTo>
                  <a:lnTo>
                    <a:pt x="39090" y="5036"/>
                  </a:lnTo>
                  <a:lnTo>
                    <a:pt x="18745" y="18764"/>
                  </a:lnTo>
                  <a:lnTo>
                    <a:pt x="5029" y="39112"/>
                  </a:lnTo>
                  <a:lnTo>
                    <a:pt x="0" y="64008"/>
                  </a:lnTo>
                  <a:lnTo>
                    <a:pt x="0" y="320040"/>
                  </a:lnTo>
                  <a:lnTo>
                    <a:pt x="5029" y="344935"/>
                  </a:lnTo>
                  <a:lnTo>
                    <a:pt x="18745" y="365283"/>
                  </a:lnTo>
                  <a:lnTo>
                    <a:pt x="39090" y="379011"/>
                  </a:lnTo>
                  <a:lnTo>
                    <a:pt x="64008" y="384048"/>
                  </a:lnTo>
                  <a:lnTo>
                    <a:pt x="3221736" y="384048"/>
                  </a:lnTo>
                  <a:lnTo>
                    <a:pt x="3246631" y="379011"/>
                  </a:lnTo>
                  <a:lnTo>
                    <a:pt x="3266979" y="365283"/>
                  </a:lnTo>
                  <a:lnTo>
                    <a:pt x="3280707" y="344935"/>
                  </a:lnTo>
                  <a:lnTo>
                    <a:pt x="3285744" y="320040"/>
                  </a:lnTo>
                  <a:lnTo>
                    <a:pt x="3285744" y="64008"/>
                  </a:lnTo>
                  <a:lnTo>
                    <a:pt x="3280707" y="39112"/>
                  </a:lnTo>
                  <a:lnTo>
                    <a:pt x="3266979" y="18764"/>
                  </a:lnTo>
                  <a:lnTo>
                    <a:pt x="3246631" y="5036"/>
                  </a:lnTo>
                  <a:lnTo>
                    <a:pt x="322173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0415" y="327659"/>
              <a:ext cx="3286125" cy="384175"/>
            </a:xfrm>
            <a:custGeom>
              <a:avLst/>
              <a:gdLst/>
              <a:ahLst/>
              <a:cxnLst/>
              <a:rect l="l" t="t" r="r" b="b"/>
              <a:pathLst>
                <a:path w="3286125" h="384175">
                  <a:moveTo>
                    <a:pt x="0" y="64008"/>
                  </a:moveTo>
                  <a:lnTo>
                    <a:pt x="5029" y="39112"/>
                  </a:lnTo>
                  <a:lnTo>
                    <a:pt x="18745" y="18764"/>
                  </a:lnTo>
                  <a:lnTo>
                    <a:pt x="39090" y="5036"/>
                  </a:lnTo>
                  <a:lnTo>
                    <a:pt x="64008" y="0"/>
                  </a:lnTo>
                  <a:lnTo>
                    <a:pt x="3221736" y="0"/>
                  </a:lnTo>
                  <a:lnTo>
                    <a:pt x="3246631" y="5036"/>
                  </a:lnTo>
                  <a:lnTo>
                    <a:pt x="3266979" y="18764"/>
                  </a:lnTo>
                  <a:lnTo>
                    <a:pt x="3280707" y="39112"/>
                  </a:lnTo>
                  <a:lnTo>
                    <a:pt x="3285744" y="64008"/>
                  </a:lnTo>
                  <a:lnTo>
                    <a:pt x="3285744" y="320040"/>
                  </a:lnTo>
                  <a:lnTo>
                    <a:pt x="3280707" y="344935"/>
                  </a:lnTo>
                  <a:lnTo>
                    <a:pt x="3266979" y="365283"/>
                  </a:lnTo>
                  <a:lnTo>
                    <a:pt x="3246631" y="379011"/>
                  </a:lnTo>
                  <a:lnTo>
                    <a:pt x="3221736" y="384048"/>
                  </a:lnTo>
                  <a:lnTo>
                    <a:pt x="64008" y="384048"/>
                  </a:lnTo>
                  <a:lnTo>
                    <a:pt x="39090" y="379011"/>
                  </a:lnTo>
                  <a:lnTo>
                    <a:pt x="18745" y="365283"/>
                  </a:lnTo>
                  <a:lnTo>
                    <a:pt x="5029" y="344935"/>
                  </a:lnTo>
                  <a:lnTo>
                    <a:pt x="0" y="320040"/>
                  </a:lnTo>
                  <a:lnTo>
                    <a:pt x="0" y="64008"/>
                  </a:lnTo>
                  <a:close/>
                </a:path>
              </a:pathLst>
            </a:custGeom>
            <a:ln w="15874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78168" y="372617"/>
            <a:ext cx="11441430" cy="62922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1505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ENTREE</a:t>
            </a:r>
            <a:r>
              <a:rPr sz="1600" b="1" spc="-5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DANS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L’ACTIVITE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  <a:p>
            <a:pPr marL="59055">
              <a:lnSpc>
                <a:spcPct val="100000"/>
              </a:lnSpc>
              <a:spcBef>
                <a:spcPts val="5"/>
              </a:spcBef>
            </a:pPr>
            <a:r>
              <a:rPr sz="1400" b="1" spc="-25" dirty="0">
                <a:latin typeface="Calibri"/>
                <a:cs typeface="Calibri"/>
              </a:rPr>
              <a:t>L’échauffement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constitue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«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l’école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du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gymnaste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».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apprend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placements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postures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nécessaires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l’acrobatie,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confiance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coopération.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0"/>
              </a:spcBef>
            </a:pPr>
            <a:endParaRPr sz="1400" dirty="0">
              <a:latin typeface="Calibri"/>
              <a:cs typeface="Calibri"/>
            </a:endParaRPr>
          </a:p>
          <a:p>
            <a:pPr marL="59055" marR="10477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aborde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éléments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 err="1">
                <a:latin typeface="Calibri"/>
                <a:cs typeface="Calibri"/>
              </a:rPr>
              <a:t>collectif</a:t>
            </a:r>
            <a:r>
              <a:rPr lang="fr-FR" sz="1400" dirty="0">
                <a:latin typeface="Calibri"/>
                <a:cs typeface="Calibri"/>
              </a:rPr>
              <a:t>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simples,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c'est-</a:t>
            </a:r>
            <a:r>
              <a:rPr sz="1400" spc="-10" dirty="0">
                <a:latin typeface="Calibri"/>
                <a:cs typeface="Calibri"/>
              </a:rPr>
              <a:t>à-</a:t>
            </a:r>
            <a:r>
              <a:rPr sz="1400" dirty="0">
                <a:latin typeface="Calibri"/>
                <a:cs typeface="Calibri"/>
              </a:rPr>
              <a:t>dire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reproduction</a:t>
            </a:r>
            <a:r>
              <a:rPr sz="1400" dirty="0">
                <a:latin typeface="Calibri"/>
                <a:cs typeface="Calibri"/>
              </a:rPr>
              <a:t> 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pyramides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statiques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à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base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large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et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près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du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sol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partir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modèle,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afin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d’insister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principes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essentiels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l’activité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certaines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habitudes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travail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(voir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procédures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pages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27-</a:t>
            </a:r>
            <a:r>
              <a:rPr sz="1400" dirty="0">
                <a:latin typeface="Calibri"/>
                <a:cs typeface="Calibri"/>
              </a:rPr>
              <a:t>28),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notamment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qui </a:t>
            </a:r>
            <a:r>
              <a:rPr sz="1400" dirty="0">
                <a:latin typeface="Calibri"/>
                <a:cs typeface="Calibri"/>
              </a:rPr>
              <a:t>concerne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sécurité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passive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(tapis,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parade,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espace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éloigné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autres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groupes,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mur,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bord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tapis)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sécurité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active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(comportement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entre</a:t>
            </a:r>
            <a:endParaRPr sz="1400" dirty="0">
              <a:latin typeface="Calibri"/>
              <a:cs typeface="Calibri"/>
            </a:endParaRPr>
          </a:p>
          <a:p>
            <a:pPr marL="59055" marR="372681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partenaires,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placements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sécuritaires,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prérequis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nécessaires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travail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d’une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pyramide).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cette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étape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travail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sera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privilégié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réduire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d’information.</a:t>
            </a:r>
            <a:endParaRPr sz="1400" dirty="0">
              <a:latin typeface="Calibri"/>
              <a:cs typeface="Calibri"/>
            </a:endParaRPr>
          </a:p>
          <a:p>
            <a:pPr marL="59055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4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familles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peuvent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travaillées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simultanément:</a:t>
            </a:r>
            <a:endParaRPr sz="1400" dirty="0">
              <a:latin typeface="Calibri"/>
              <a:cs typeface="Calibri"/>
            </a:endParaRPr>
          </a:p>
          <a:p>
            <a:pPr marL="345440" indent="-286385">
              <a:lnSpc>
                <a:spcPct val="100000"/>
              </a:lnSpc>
              <a:spcBef>
                <a:spcPts val="5"/>
              </a:spcBef>
              <a:buChar char="-"/>
              <a:tabLst>
                <a:tab pos="345440" algn="l"/>
              </a:tabLst>
            </a:pPr>
            <a:r>
              <a:rPr sz="1400" spc="-10" dirty="0">
                <a:latin typeface="Calibri"/>
                <a:cs typeface="Calibri"/>
              </a:rPr>
              <a:t>Voltigeur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buste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redressé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(assis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debout)</a:t>
            </a:r>
            <a:endParaRPr sz="1400" dirty="0">
              <a:latin typeface="Calibri"/>
              <a:cs typeface="Calibri"/>
            </a:endParaRPr>
          </a:p>
          <a:p>
            <a:pPr marL="345440" indent="-286385">
              <a:lnSpc>
                <a:spcPct val="100000"/>
              </a:lnSpc>
              <a:buChar char="-"/>
              <a:tabLst>
                <a:tab pos="345440" algn="l"/>
              </a:tabLst>
            </a:pPr>
            <a:r>
              <a:rPr sz="1400" spc="-10" dirty="0">
                <a:latin typeface="Calibri"/>
                <a:cs typeface="Calibri"/>
              </a:rPr>
              <a:t>Voltigeur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position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horizontale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facial)</a:t>
            </a:r>
            <a:endParaRPr sz="1400" dirty="0">
              <a:latin typeface="Calibri"/>
              <a:cs typeface="Calibri"/>
            </a:endParaRPr>
          </a:p>
          <a:p>
            <a:pPr marL="345440" indent="-286385">
              <a:lnSpc>
                <a:spcPct val="100000"/>
              </a:lnSpc>
              <a:buChar char="-"/>
              <a:tabLst>
                <a:tab pos="345440" algn="l"/>
              </a:tabLst>
            </a:pPr>
            <a:r>
              <a:rPr sz="1400" spc="-10" dirty="0">
                <a:latin typeface="Calibri"/>
                <a:cs typeface="Calibri"/>
              </a:rPr>
              <a:t>Voltigeur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l’équerre</a:t>
            </a:r>
            <a:endParaRPr sz="1400" dirty="0">
              <a:latin typeface="Calibri"/>
              <a:cs typeface="Calibri"/>
            </a:endParaRPr>
          </a:p>
          <a:p>
            <a:pPr marL="345440" indent="-286385">
              <a:lnSpc>
                <a:spcPct val="100000"/>
              </a:lnSpc>
              <a:buChar char="-"/>
              <a:tabLst>
                <a:tab pos="345440" algn="l"/>
              </a:tabLst>
            </a:pPr>
            <a:r>
              <a:rPr sz="1400" spc="-10" dirty="0">
                <a:latin typeface="Calibri"/>
                <a:cs typeface="Calibri"/>
              </a:rPr>
              <a:t>Voltigeur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position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renversée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(en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appui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mains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épaules)</a:t>
            </a:r>
            <a:endParaRPr sz="1400" dirty="0">
              <a:latin typeface="Calibri"/>
              <a:cs typeface="Calibri"/>
            </a:endParaRPr>
          </a:p>
          <a:p>
            <a:pPr marL="59055">
              <a:lnSpc>
                <a:spcPct val="100000"/>
              </a:lnSpc>
              <a:spcBef>
                <a:spcPts val="1680"/>
              </a:spcBef>
            </a:pP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UNSS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20</a:t>
            </a:r>
            <a:r>
              <a:rPr lang="fr-FR" sz="1400" spc="-10" dirty="0">
                <a:latin typeface="Calibri"/>
                <a:cs typeface="Calibri"/>
              </a:rPr>
              <a:t>24</a:t>
            </a:r>
            <a:r>
              <a:rPr sz="1400" spc="-10" dirty="0">
                <a:latin typeface="Calibri"/>
                <a:cs typeface="Calibri"/>
              </a:rPr>
              <a:t>-</a:t>
            </a:r>
            <a:r>
              <a:rPr sz="1400" dirty="0">
                <a:latin typeface="Calibri"/>
                <a:cs typeface="Calibri"/>
              </a:rPr>
              <a:t>202</a:t>
            </a:r>
            <a:r>
              <a:rPr lang="fr-FR" sz="1400" dirty="0">
                <a:latin typeface="Calibri"/>
                <a:cs typeface="Calibri"/>
              </a:rPr>
              <a:t>8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10" dirty="0">
                <a:latin typeface="Calibri"/>
                <a:cs typeface="Calibri"/>
              </a:rPr>
              <a:t> classification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familles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position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voltigeur: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Position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variée,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Equerre,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ATR.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0"/>
              </a:spcBef>
            </a:pPr>
            <a:endParaRPr sz="1400" dirty="0">
              <a:latin typeface="Calibri"/>
              <a:cs typeface="Calibri"/>
            </a:endParaRPr>
          </a:p>
          <a:p>
            <a:pPr marL="59055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parallèle,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on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commencera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très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tôt,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travail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dynamique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avec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éléments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acrobatiques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simples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(roulade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avant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autour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quadrupède,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roulade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arrière</a:t>
            </a:r>
            <a:endParaRPr sz="1400" dirty="0">
              <a:latin typeface="Calibri"/>
              <a:cs typeface="Calibri"/>
            </a:endParaRPr>
          </a:p>
          <a:p>
            <a:pPr marL="5905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salto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avant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3…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)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vivre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aux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élèves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motricité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extraordinaire.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1400" dirty="0">
              <a:latin typeface="Calibri"/>
              <a:cs typeface="Calibri"/>
            </a:endParaRPr>
          </a:p>
          <a:p>
            <a:pPr marL="5905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Dans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</a:t>
            </a:r>
            <a:r>
              <a:rPr sz="1350" baseline="24691" dirty="0">
                <a:latin typeface="Calibri"/>
                <a:cs typeface="Calibri"/>
              </a:rPr>
              <a:t>er</a:t>
            </a:r>
            <a:r>
              <a:rPr sz="1350" spc="104" baseline="2469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temps,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important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tous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élèves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vivent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tous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rôles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afin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saisir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enjeux.</a:t>
            </a:r>
            <a:endParaRPr sz="1400" dirty="0">
              <a:latin typeface="Calibri"/>
              <a:cs typeface="Calibri"/>
            </a:endParaRPr>
          </a:p>
          <a:p>
            <a:pPr marL="5905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Il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peut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être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exigé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élèves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soient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Porteur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Voltigeur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moins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fois:</a:t>
            </a:r>
            <a:endParaRPr sz="1400" dirty="0">
              <a:latin typeface="Calibri"/>
              <a:cs typeface="Calibri"/>
            </a:endParaRPr>
          </a:p>
          <a:p>
            <a:pPr marL="151130" indent="-92075">
              <a:lnSpc>
                <a:spcPct val="100000"/>
              </a:lnSpc>
              <a:buChar char="-"/>
              <a:tabLst>
                <a:tab pos="151130" algn="l"/>
              </a:tabLst>
            </a:pPr>
            <a:r>
              <a:rPr sz="1400" dirty="0">
                <a:latin typeface="Calibri"/>
                <a:cs typeface="Calibri"/>
              </a:rPr>
              <a:t>Lors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l’évaluation</a:t>
            </a:r>
            <a:endParaRPr sz="1400" dirty="0">
              <a:latin typeface="Calibri"/>
              <a:cs typeface="Calibri"/>
            </a:endParaRPr>
          </a:p>
          <a:p>
            <a:pPr marL="151130" indent="-92075">
              <a:lnSpc>
                <a:spcPct val="100000"/>
              </a:lnSpc>
              <a:buChar char="-"/>
              <a:tabLst>
                <a:tab pos="151130" algn="l"/>
              </a:tabLst>
            </a:pPr>
            <a:r>
              <a:rPr sz="1400" dirty="0">
                <a:latin typeface="Calibri"/>
                <a:cs typeface="Calibri"/>
              </a:rPr>
              <a:t>Lors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situations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d’apprentissage</a:t>
            </a:r>
            <a:endParaRPr sz="1400" dirty="0">
              <a:latin typeface="Calibri"/>
              <a:cs typeface="Calibri"/>
            </a:endParaRPr>
          </a:p>
          <a:p>
            <a:pPr marL="59055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Puis,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spécialisation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rôles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permettra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travail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pyramides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complexes.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095" y="895603"/>
            <a:ext cx="11328705" cy="5702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pyramides statiques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4765">
              <a:lnSpc>
                <a:spcPct val="100000"/>
              </a:lnSpc>
              <a:spcBef>
                <a:spcPts val="105"/>
              </a:spcBef>
            </a:pPr>
            <a:endParaRPr lang="fr-FR" sz="12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latin typeface="Calibri"/>
                <a:cs typeface="Calibri"/>
              </a:rPr>
              <a:t>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bannir: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planches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figures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plusieurs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pages</a:t>
            </a:r>
            <a:r>
              <a:rPr lang="fr-FR" sz="1200" spc="-10" dirty="0">
                <a:latin typeface="Calibri"/>
                <a:cs typeface="Calibri"/>
              </a:rPr>
              <a:t> et attention aux porteurs à 4 pattes (à utiliser sans appui sur le dos)</a:t>
            </a:r>
          </a:p>
          <a:p>
            <a:pPr marL="24765">
              <a:lnSpc>
                <a:spcPct val="100000"/>
              </a:lnSpc>
              <a:spcBef>
                <a:spcPts val="105"/>
              </a:spcBef>
            </a:pPr>
            <a:endParaRPr lang="fr-FR" sz="1200" spc="-1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105"/>
              </a:spcBef>
            </a:pPr>
            <a:r>
              <a:rPr lang="fr-FR" sz="1200" spc="-25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figures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base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travaillées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1eres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séances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apprendre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réviser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principes </a:t>
            </a:r>
            <a:r>
              <a:rPr sz="1200" spc="-10" dirty="0" err="1">
                <a:latin typeface="Calibri"/>
                <a:cs typeface="Calibri"/>
              </a:rPr>
              <a:t>sécuritaires</a:t>
            </a:r>
            <a:r>
              <a:rPr lang="fr-FR" sz="1200" spc="-10" dirty="0">
                <a:latin typeface="Calibri"/>
                <a:cs typeface="Calibri"/>
              </a:rPr>
              <a:t> </a:t>
            </a:r>
            <a:r>
              <a:rPr lang="fr-FR" sz="1200" dirty="0">
                <a:latin typeface="Calibri"/>
                <a:cs typeface="Calibri"/>
              </a:rPr>
              <a:t>(posture et prises de base, le procédé de montage / maintien / démontage, l’aide) </a:t>
            </a:r>
            <a:r>
              <a:rPr lang="fr-FR" sz="1200" spc="-10" dirty="0">
                <a:latin typeface="Calibri"/>
                <a:cs typeface="Calibri"/>
              </a:rPr>
              <a:t>et les v</a:t>
            </a:r>
            <a:r>
              <a:rPr lang="fr-FR" sz="1200" dirty="0">
                <a:latin typeface="Calibri"/>
                <a:cs typeface="Calibri"/>
              </a:rPr>
              <a:t>alider quel que soit le nombre de séquences vécues.</a:t>
            </a:r>
          </a:p>
          <a:p>
            <a:pPr>
              <a:lnSpc>
                <a:spcPct val="100000"/>
              </a:lnSpc>
            </a:pPr>
            <a:r>
              <a:rPr lang="fr-FR" sz="1200" dirty="0">
                <a:latin typeface="Calibri"/>
                <a:cs typeface="Calibri"/>
              </a:rPr>
              <a:t>Veiller à la progressivité. Avoir recours à un code EVOLUTIF (partir d’une racine de pyramide que l’on fait évoluer). </a:t>
            </a:r>
          </a:p>
          <a:p>
            <a:pPr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Après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validation</a:t>
            </a:r>
            <a:r>
              <a:rPr lang="fr-FR" sz="1200" spc="-10" dirty="0">
                <a:latin typeface="Calibri"/>
                <a:cs typeface="Calibri"/>
              </a:rPr>
              <a:t> d’un niveau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élèves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peuvent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passer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niveau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suivant.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racine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figure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reste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Elle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est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complexifiée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jouant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avec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critères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 err="1">
                <a:latin typeface="Calibri"/>
                <a:cs typeface="Calibri"/>
              </a:rPr>
              <a:t>suivants</a:t>
            </a:r>
            <a:r>
              <a:rPr sz="1200" spc="-10" dirty="0">
                <a:latin typeface="Calibri"/>
                <a:cs typeface="Calibri"/>
              </a:rPr>
              <a:t>:</a:t>
            </a:r>
            <a:endParaRPr sz="12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1680"/>
              </a:spcBef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Pour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figures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statiques:</a:t>
            </a:r>
            <a:endParaRPr sz="12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-La</a:t>
            </a:r>
            <a:r>
              <a:rPr sz="1200" spc="-10" dirty="0">
                <a:latin typeface="Calibri"/>
                <a:cs typeface="Calibri"/>
              </a:rPr>
              <a:t> hauteur</a:t>
            </a:r>
            <a:endParaRPr sz="12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-Le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d’élèves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renversés</a:t>
            </a:r>
            <a:endParaRPr sz="12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-Le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d’appuis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-25" dirty="0">
                <a:latin typeface="Calibri"/>
                <a:cs typeface="Calibri"/>
              </a:rPr>
              <a:t> sol</a:t>
            </a:r>
            <a:endParaRPr sz="12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-La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surface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d’appuis</a:t>
            </a:r>
            <a:r>
              <a:rPr sz="1200" dirty="0">
                <a:latin typeface="Calibri"/>
                <a:cs typeface="Calibri"/>
              </a:rPr>
              <a:t> au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sol</a:t>
            </a:r>
            <a:endParaRPr sz="12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-Le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nombre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d’élèves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interdépendants</a:t>
            </a:r>
            <a:endParaRPr sz="12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  <a:spcBef>
                <a:spcPts val="1680"/>
              </a:spcBef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Pour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</a:t>
            </a:r>
            <a:r>
              <a:rPr sz="12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figures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dynamiques:</a:t>
            </a:r>
            <a:endParaRPr sz="12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-La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quantité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rotation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générée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groupe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(réalisé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voltigeur)</a:t>
            </a:r>
            <a:endParaRPr sz="1200" dirty="0">
              <a:latin typeface="Calibri"/>
              <a:cs typeface="Calibri"/>
            </a:endParaRPr>
          </a:p>
          <a:p>
            <a:pPr marL="2476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-La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hauteur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cet</a:t>
            </a:r>
            <a:r>
              <a:rPr sz="1200" spc="-20" dirty="0">
                <a:latin typeface="Calibri"/>
                <a:cs typeface="Calibri"/>
              </a:rPr>
              <a:t> envol</a:t>
            </a:r>
            <a:endParaRPr sz="1200" dirty="0">
              <a:latin typeface="Calibri"/>
              <a:cs typeface="Calibri"/>
            </a:endParaRPr>
          </a:p>
          <a:p>
            <a:pPr marL="24765" marR="5080">
              <a:spcBef>
                <a:spcPts val="1680"/>
              </a:spcBef>
            </a:pPr>
            <a:r>
              <a:rPr lang="fr-FR" sz="1200" dirty="0">
                <a:latin typeface="Calibri"/>
                <a:cs typeface="Calibri"/>
              </a:rPr>
              <a:t>Travailler des postures et placements de + en + complexes (par une routine d’échauffement : l’école du gymnaste)</a:t>
            </a:r>
          </a:p>
          <a:p>
            <a:pPr marL="24765">
              <a:lnSpc>
                <a:spcPct val="100000"/>
              </a:lnSpc>
              <a:spcBef>
                <a:spcPts val="1680"/>
              </a:spcBef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élèves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doivent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savoir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repérer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qui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rend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figure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facile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plus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complexe.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200" dirty="0">
                <a:latin typeface="Calibri"/>
                <a:cs typeface="Calibri"/>
              </a:rPr>
              <a:t>Les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élèves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pourront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ensuite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proposer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pyramides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issues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mêmes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racines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fin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cycle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4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lycée)</a:t>
            </a:r>
            <a:r>
              <a:rPr lang="fr-FR" sz="1200" spc="-10" dirty="0">
                <a:latin typeface="Calibri"/>
                <a:cs typeface="Calibri"/>
              </a:rPr>
              <a:t> pour faire évoluer le code proposé, le modifier, l’enrichir. Possibilité d’utiliser les TICE pour créer un répertoire interactif de figures.</a:t>
            </a:r>
            <a:endParaRPr lang="fr-FR"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 marL="24765"/>
            <a:r>
              <a:rPr lang="fr-FR" sz="1200" dirty="0">
                <a:latin typeface="Calibri"/>
                <a:cs typeface="Calibri"/>
              </a:rPr>
              <a:t>Agir sur le groupement pour répartir les gabarits (pour atteindre un niveau de difficulté plus élevé)</a:t>
            </a:r>
          </a:p>
          <a:p>
            <a:pPr marL="24765"/>
            <a:endParaRPr lang="fr-FR" sz="12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6194" y="330390"/>
            <a:ext cx="4766310" cy="455295"/>
            <a:chOff x="286194" y="330390"/>
            <a:chExt cx="4766310" cy="455295"/>
          </a:xfrm>
        </p:grpSpPr>
        <p:sp>
          <p:nvSpPr>
            <p:cNvPr id="4" name="object 4"/>
            <p:cNvSpPr/>
            <p:nvPr/>
          </p:nvSpPr>
          <p:spPr>
            <a:xfrm>
              <a:off x="294131" y="338327"/>
              <a:ext cx="4750435" cy="439420"/>
            </a:xfrm>
            <a:custGeom>
              <a:avLst/>
              <a:gdLst/>
              <a:ahLst/>
              <a:cxnLst/>
              <a:rect l="l" t="t" r="r" b="b"/>
              <a:pathLst>
                <a:path w="4750435" h="439420">
                  <a:moveTo>
                    <a:pt x="4677156" y="0"/>
                  </a:moveTo>
                  <a:lnTo>
                    <a:pt x="73152" y="0"/>
                  </a:lnTo>
                  <a:lnTo>
                    <a:pt x="44678" y="5750"/>
                  </a:lnTo>
                  <a:lnTo>
                    <a:pt x="21426" y="21431"/>
                  </a:lnTo>
                  <a:lnTo>
                    <a:pt x="5748" y="44684"/>
                  </a:lnTo>
                  <a:lnTo>
                    <a:pt x="0" y="73151"/>
                  </a:lnTo>
                  <a:lnTo>
                    <a:pt x="0" y="365760"/>
                  </a:lnTo>
                  <a:lnTo>
                    <a:pt x="5748" y="394227"/>
                  </a:lnTo>
                  <a:lnTo>
                    <a:pt x="21426" y="417480"/>
                  </a:lnTo>
                  <a:lnTo>
                    <a:pt x="44678" y="433161"/>
                  </a:lnTo>
                  <a:lnTo>
                    <a:pt x="73152" y="438912"/>
                  </a:lnTo>
                  <a:lnTo>
                    <a:pt x="4677156" y="438912"/>
                  </a:lnTo>
                  <a:lnTo>
                    <a:pt x="4705623" y="433161"/>
                  </a:lnTo>
                  <a:lnTo>
                    <a:pt x="4728876" y="417480"/>
                  </a:lnTo>
                  <a:lnTo>
                    <a:pt x="4744557" y="394227"/>
                  </a:lnTo>
                  <a:lnTo>
                    <a:pt x="4750308" y="365760"/>
                  </a:lnTo>
                  <a:lnTo>
                    <a:pt x="4750308" y="73151"/>
                  </a:lnTo>
                  <a:lnTo>
                    <a:pt x="4744557" y="44684"/>
                  </a:lnTo>
                  <a:lnTo>
                    <a:pt x="4728876" y="21431"/>
                  </a:lnTo>
                  <a:lnTo>
                    <a:pt x="4705623" y="5750"/>
                  </a:lnTo>
                  <a:lnTo>
                    <a:pt x="467715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4131" y="338327"/>
              <a:ext cx="4750435" cy="439420"/>
            </a:xfrm>
            <a:custGeom>
              <a:avLst/>
              <a:gdLst/>
              <a:ahLst/>
              <a:cxnLst/>
              <a:rect l="l" t="t" r="r" b="b"/>
              <a:pathLst>
                <a:path w="4750435" h="439420">
                  <a:moveTo>
                    <a:pt x="0" y="73151"/>
                  </a:moveTo>
                  <a:lnTo>
                    <a:pt x="5748" y="44684"/>
                  </a:lnTo>
                  <a:lnTo>
                    <a:pt x="21426" y="21431"/>
                  </a:lnTo>
                  <a:lnTo>
                    <a:pt x="44678" y="5750"/>
                  </a:lnTo>
                  <a:lnTo>
                    <a:pt x="73152" y="0"/>
                  </a:lnTo>
                  <a:lnTo>
                    <a:pt x="4677156" y="0"/>
                  </a:lnTo>
                  <a:lnTo>
                    <a:pt x="4705623" y="5750"/>
                  </a:lnTo>
                  <a:lnTo>
                    <a:pt x="4728876" y="21431"/>
                  </a:lnTo>
                  <a:lnTo>
                    <a:pt x="4744557" y="44684"/>
                  </a:lnTo>
                  <a:lnTo>
                    <a:pt x="4750308" y="73151"/>
                  </a:lnTo>
                  <a:lnTo>
                    <a:pt x="4750308" y="365760"/>
                  </a:lnTo>
                  <a:lnTo>
                    <a:pt x="4744557" y="394227"/>
                  </a:lnTo>
                  <a:lnTo>
                    <a:pt x="4728876" y="417480"/>
                  </a:lnTo>
                  <a:lnTo>
                    <a:pt x="4705623" y="433161"/>
                  </a:lnTo>
                  <a:lnTo>
                    <a:pt x="4677156" y="438912"/>
                  </a:lnTo>
                  <a:lnTo>
                    <a:pt x="73152" y="438912"/>
                  </a:lnTo>
                  <a:lnTo>
                    <a:pt x="44678" y="433161"/>
                  </a:lnTo>
                  <a:lnTo>
                    <a:pt x="21426" y="417480"/>
                  </a:lnTo>
                  <a:lnTo>
                    <a:pt x="5748" y="394227"/>
                  </a:lnTo>
                  <a:lnTo>
                    <a:pt x="0" y="365760"/>
                  </a:lnTo>
                  <a:lnTo>
                    <a:pt x="0" y="73151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677" rIns="0" bIns="0" rtlCol="0">
            <a:spAutoFit/>
          </a:bodyPr>
          <a:lstStyle/>
          <a:p>
            <a:pPr marL="2032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D0D0D"/>
                </a:solidFill>
              </a:rPr>
              <a:t>LA</a:t>
            </a:r>
            <a:r>
              <a:rPr spc="-40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CONSTRUCTION</a:t>
            </a:r>
            <a:r>
              <a:rPr spc="-70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D’UN</a:t>
            </a:r>
            <a:r>
              <a:rPr spc="-50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CODE</a:t>
            </a:r>
            <a:r>
              <a:rPr spc="-40" dirty="0">
                <a:solidFill>
                  <a:srgbClr val="0D0D0D"/>
                </a:solidFill>
              </a:rPr>
              <a:t> </a:t>
            </a:r>
            <a:r>
              <a:rPr spc="-10" dirty="0">
                <a:solidFill>
                  <a:srgbClr val="0D0D0D"/>
                </a:solidFill>
              </a:rPr>
              <a:t>SCOLAIRE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255" y="18"/>
            <a:ext cx="5197124" cy="685797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14406" y="18"/>
            <a:ext cx="5181977" cy="685797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46623" y="2656713"/>
            <a:ext cx="16897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30" dirty="0">
                <a:latin typeface="Arial MT"/>
                <a:cs typeface="Arial MT"/>
              </a:rPr>
              <a:t>Situations</a:t>
            </a:r>
            <a:r>
              <a:rPr sz="1800" spc="6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pour </a:t>
            </a:r>
            <a:r>
              <a:rPr sz="1800" spc="-80" dirty="0">
                <a:latin typeface="Arial MT"/>
                <a:cs typeface="Arial MT"/>
              </a:rPr>
              <a:t>inciter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45" dirty="0">
                <a:latin typeface="Arial MT"/>
                <a:cs typeface="Arial MT"/>
              </a:rPr>
              <a:t>les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135" dirty="0">
                <a:latin typeface="Arial MT"/>
                <a:cs typeface="Arial MT"/>
              </a:rPr>
              <a:t>élèves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à </a:t>
            </a:r>
            <a:r>
              <a:rPr sz="1800" spc="-80" dirty="0">
                <a:latin typeface="Arial MT"/>
                <a:cs typeface="Arial MT"/>
              </a:rPr>
              <a:t>créer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leurs </a:t>
            </a:r>
            <a:r>
              <a:rPr sz="1800" spc="-85" dirty="0">
                <a:latin typeface="Arial MT"/>
                <a:cs typeface="Arial MT"/>
              </a:rPr>
              <a:t>propres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figures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13" y="432060"/>
            <a:ext cx="11042610" cy="609370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7282" y="556310"/>
            <a:ext cx="10793686" cy="5945073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1FFA9-97F0-6F68-8A44-65643B31F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9C0258C-BB84-9624-653E-EB6AE139A93E}"/>
              </a:ext>
            </a:extLst>
          </p:cNvPr>
          <p:cNvSpPr txBox="1"/>
          <p:nvPr/>
        </p:nvSpPr>
        <p:spPr>
          <a:xfrm>
            <a:off x="406095" y="895603"/>
            <a:ext cx="11328705" cy="42563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pyramides dynamiques 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Elles sont à aborder dès le début de la séquence et dès la 1</a:t>
            </a:r>
            <a:r>
              <a:rPr lang="fr-FR" sz="1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ère</a:t>
            </a: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séquence pour vivre et construire l’acrobatie.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D’abord les pyramides dynamiques peuvent être utilisées dans les liaisons (ex : pyramides par franchissement) puis elles servent au démontage des pyramides.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Utiliser un code évolutif comme pour les pyramides statiques (de pyramides basses avec peu de rotation, à des pyramides de plus en plus hautes et renversées, puis avec plus d’élan ou d’envol …) 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 action="ppaction://hlinkpres?slideindex=1&amp;slidetitle="/>
              </a:rPr>
              <a:t>Code Pyramides DYNAMIQUES\Code évolutif Pyramides dynamiques.pptx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Evolution du montage et démontage des pyramides statiques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N1. Montage et démontage simple et sécurisé, démontage à l’inverse du montage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N2. Montage dynamique : l’élève (le porteur surtout) se place dans la pyramide grâce à un élément acrobatique (ex : roulade avant arrivée allongé) ou gymnique (ex : chandelle). Démontage dynamique avec un élément acrobatique ou gymnique.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N3. Démontage utilisant une pyramide dynamique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N4. Montage et démontage utilisant une pyramide dynamique</a:t>
            </a:r>
            <a:endParaRPr lang="fr-F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1D15AA17-FF1C-77AF-FCC5-4DE020C45F7E}"/>
              </a:ext>
            </a:extLst>
          </p:cNvPr>
          <p:cNvGrpSpPr/>
          <p:nvPr/>
        </p:nvGrpSpPr>
        <p:grpSpPr>
          <a:xfrm>
            <a:off x="286194" y="330390"/>
            <a:ext cx="4766310" cy="455295"/>
            <a:chOff x="286194" y="330390"/>
            <a:chExt cx="4766310" cy="455295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B19F0916-C93E-5F3B-C940-CE27160A7200}"/>
                </a:ext>
              </a:extLst>
            </p:cNvPr>
            <p:cNvSpPr/>
            <p:nvPr/>
          </p:nvSpPr>
          <p:spPr>
            <a:xfrm>
              <a:off x="294131" y="338327"/>
              <a:ext cx="4750435" cy="439420"/>
            </a:xfrm>
            <a:custGeom>
              <a:avLst/>
              <a:gdLst/>
              <a:ahLst/>
              <a:cxnLst/>
              <a:rect l="l" t="t" r="r" b="b"/>
              <a:pathLst>
                <a:path w="4750435" h="439420">
                  <a:moveTo>
                    <a:pt x="4677156" y="0"/>
                  </a:moveTo>
                  <a:lnTo>
                    <a:pt x="73152" y="0"/>
                  </a:lnTo>
                  <a:lnTo>
                    <a:pt x="44678" y="5750"/>
                  </a:lnTo>
                  <a:lnTo>
                    <a:pt x="21426" y="21431"/>
                  </a:lnTo>
                  <a:lnTo>
                    <a:pt x="5748" y="44684"/>
                  </a:lnTo>
                  <a:lnTo>
                    <a:pt x="0" y="73151"/>
                  </a:lnTo>
                  <a:lnTo>
                    <a:pt x="0" y="365760"/>
                  </a:lnTo>
                  <a:lnTo>
                    <a:pt x="5748" y="394227"/>
                  </a:lnTo>
                  <a:lnTo>
                    <a:pt x="21426" y="417480"/>
                  </a:lnTo>
                  <a:lnTo>
                    <a:pt x="44678" y="433161"/>
                  </a:lnTo>
                  <a:lnTo>
                    <a:pt x="73152" y="438912"/>
                  </a:lnTo>
                  <a:lnTo>
                    <a:pt x="4677156" y="438912"/>
                  </a:lnTo>
                  <a:lnTo>
                    <a:pt x="4705623" y="433161"/>
                  </a:lnTo>
                  <a:lnTo>
                    <a:pt x="4728876" y="417480"/>
                  </a:lnTo>
                  <a:lnTo>
                    <a:pt x="4744557" y="394227"/>
                  </a:lnTo>
                  <a:lnTo>
                    <a:pt x="4750308" y="365760"/>
                  </a:lnTo>
                  <a:lnTo>
                    <a:pt x="4750308" y="73151"/>
                  </a:lnTo>
                  <a:lnTo>
                    <a:pt x="4744557" y="44684"/>
                  </a:lnTo>
                  <a:lnTo>
                    <a:pt x="4728876" y="21431"/>
                  </a:lnTo>
                  <a:lnTo>
                    <a:pt x="4705623" y="5750"/>
                  </a:lnTo>
                  <a:lnTo>
                    <a:pt x="467715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B174780D-6C7B-2D1A-FEBB-3DD8C30C978E}"/>
                </a:ext>
              </a:extLst>
            </p:cNvPr>
            <p:cNvSpPr/>
            <p:nvPr/>
          </p:nvSpPr>
          <p:spPr>
            <a:xfrm>
              <a:off x="294131" y="338327"/>
              <a:ext cx="4750435" cy="439420"/>
            </a:xfrm>
            <a:custGeom>
              <a:avLst/>
              <a:gdLst/>
              <a:ahLst/>
              <a:cxnLst/>
              <a:rect l="l" t="t" r="r" b="b"/>
              <a:pathLst>
                <a:path w="4750435" h="439420">
                  <a:moveTo>
                    <a:pt x="0" y="73151"/>
                  </a:moveTo>
                  <a:lnTo>
                    <a:pt x="5748" y="44684"/>
                  </a:lnTo>
                  <a:lnTo>
                    <a:pt x="21426" y="21431"/>
                  </a:lnTo>
                  <a:lnTo>
                    <a:pt x="44678" y="5750"/>
                  </a:lnTo>
                  <a:lnTo>
                    <a:pt x="73152" y="0"/>
                  </a:lnTo>
                  <a:lnTo>
                    <a:pt x="4677156" y="0"/>
                  </a:lnTo>
                  <a:lnTo>
                    <a:pt x="4705623" y="5750"/>
                  </a:lnTo>
                  <a:lnTo>
                    <a:pt x="4728876" y="21431"/>
                  </a:lnTo>
                  <a:lnTo>
                    <a:pt x="4744557" y="44684"/>
                  </a:lnTo>
                  <a:lnTo>
                    <a:pt x="4750308" y="73151"/>
                  </a:lnTo>
                  <a:lnTo>
                    <a:pt x="4750308" y="365760"/>
                  </a:lnTo>
                  <a:lnTo>
                    <a:pt x="4744557" y="394227"/>
                  </a:lnTo>
                  <a:lnTo>
                    <a:pt x="4728876" y="417480"/>
                  </a:lnTo>
                  <a:lnTo>
                    <a:pt x="4705623" y="433161"/>
                  </a:lnTo>
                  <a:lnTo>
                    <a:pt x="4677156" y="438912"/>
                  </a:lnTo>
                  <a:lnTo>
                    <a:pt x="73152" y="438912"/>
                  </a:lnTo>
                  <a:lnTo>
                    <a:pt x="44678" y="433161"/>
                  </a:lnTo>
                  <a:lnTo>
                    <a:pt x="21426" y="417480"/>
                  </a:lnTo>
                  <a:lnTo>
                    <a:pt x="5748" y="394227"/>
                  </a:lnTo>
                  <a:lnTo>
                    <a:pt x="0" y="365760"/>
                  </a:lnTo>
                  <a:lnTo>
                    <a:pt x="0" y="73151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720DB2E9-5800-FF84-FDA8-817ADD2C43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0677" rIns="0" bIns="0" rtlCol="0">
            <a:spAutoFit/>
          </a:bodyPr>
          <a:lstStyle/>
          <a:p>
            <a:pPr marL="2032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D0D0D"/>
                </a:solidFill>
              </a:rPr>
              <a:t>LA</a:t>
            </a:r>
            <a:r>
              <a:rPr spc="-40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CONSTRUCTION</a:t>
            </a:r>
            <a:r>
              <a:rPr spc="-70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D’UN</a:t>
            </a:r>
            <a:r>
              <a:rPr spc="-50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CODE</a:t>
            </a:r>
            <a:r>
              <a:rPr spc="-40" dirty="0">
                <a:solidFill>
                  <a:srgbClr val="0D0D0D"/>
                </a:solidFill>
              </a:rPr>
              <a:t> </a:t>
            </a:r>
            <a:r>
              <a:rPr spc="-10" dirty="0">
                <a:solidFill>
                  <a:srgbClr val="0D0D0D"/>
                </a:solidFill>
              </a:rPr>
              <a:t>SCOLAIRE</a:t>
            </a:r>
          </a:p>
        </p:txBody>
      </p:sp>
    </p:spTree>
    <p:extLst>
      <p:ext uri="{BB962C8B-B14F-4D97-AF65-F5344CB8AC3E}">
        <p14:creationId xmlns:p14="http://schemas.microsoft.com/office/powerpoint/2010/main" val="41772075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8C763-7E08-4D37-E658-0FD37203E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C9F2284-CB0B-C43D-C5B7-D9976DA26E1F}"/>
              </a:ext>
            </a:extLst>
          </p:cNvPr>
          <p:cNvSpPr txBox="1"/>
          <p:nvPr/>
        </p:nvSpPr>
        <p:spPr>
          <a:xfrm>
            <a:off x="406095" y="895603"/>
            <a:ext cx="11328705" cy="49732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enchainemen</a:t>
            </a:r>
            <a:r>
              <a:rPr lang="fr-FR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 est composé d’une succession de tableaux (maintien des figures simultanément). Pour passer d’un tableau à un autre, les gymnastes utilisent des éléments de liaisons (éléments gymniques, éléments acrobatiques, pyramides dynamiques, chorégraphie). </a:t>
            </a:r>
            <a:endParaRPr lang="fr-FR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fr-FR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 pour les pyramides, proposer un code évolutif pour les éléments de liaison.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une 1ère séquence le guidage sera fort (l’ordre et la nature des liaisons seront imposés. Par exemple : liaison 1 : un élément acrobatique / liaison 2 : un déplacement + un saut gymnique / liaison 3 : une pyramide dynamique).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Ensuite, la nature des liaisons sera imposée par les exigences de composition données aux élèves, mais ce sera à eux de les organiser (exemple : dans l’enchainement, il doit y avoir au moins 1 liaison avec 1 élément acrobatique synchronisé, 1 passage chorégraphique collectif utilisant un unisson et une cascade, …)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fr-FR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Evolution des liaisons 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Elles sont directes et utilisent 2 familles de liaisons (éléments acrobatiques et gymniques simples) en niveau 1 puis de plus en plus indirectes, fluides et dynamiques en niveau 2. Elles peuvent être enrichie par un passage chorégraphique collectif et des éléments acrobatiques synchronisés. Du niveau 2 au niveau 3, on cherchera à provoquer de plus en plus d’effets sur le spectateur par l’expression d’un thème, d’une émotion, en jouant sur l’interprétation de l’enchainement et davantage d’originalité. La relation musique-mouvements sera de plus en plus étroite. Le niveau de difficulté des éléments de liaisons sera de plus en plus complexe.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travail des liaisons nécessite un espace plus grand que celui des pyramides. Il faudra veiller à faire passer les élèves sur la surface totale, plusieurs fois pour caler la longueur des liaisons, le placement des pyramides…</a:t>
            </a: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2ED54875-70F8-69B6-09B7-706F1FCF3254}"/>
              </a:ext>
            </a:extLst>
          </p:cNvPr>
          <p:cNvGrpSpPr/>
          <p:nvPr/>
        </p:nvGrpSpPr>
        <p:grpSpPr>
          <a:xfrm>
            <a:off x="286194" y="330390"/>
            <a:ext cx="4766310" cy="455295"/>
            <a:chOff x="286194" y="330390"/>
            <a:chExt cx="4766310" cy="455295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94C0F378-3A44-E771-2A22-D831FD6990B5}"/>
                </a:ext>
              </a:extLst>
            </p:cNvPr>
            <p:cNvSpPr/>
            <p:nvPr/>
          </p:nvSpPr>
          <p:spPr>
            <a:xfrm>
              <a:off x="294131" y="338327"/>
              <a:ext cx="4750435" cy="439420"/>
            </a:xfrm>
            <a:custGeom>
              <a:avLst/>
              <a:gdLst/>
              <a:ahLst/>
              <a:cxnLst/>
              <a:rect l="l" t="t" r="r" b="b"/>
              <a:pathLst>
                <a:path w="4750435" h="439420">
                  <a:moveTo>
                    <a:pt x="4677156" y="0"/>
                  </a:moveTo>
                  <a:lnTo>
                    <a:pt x="73152" y="0"/>
                  </a:lnTo>
                  <a:lnTo>
                    <a:pt x="44678" y="5750"/>
                  </a:lnTo>
                  <a:lnTo>
                    <a:pt x="21426" y="21431"/>
                  </a:lnTo>
                  <a:lnTo>
                    <a:pt x="5748" y="44684"/>
                  </a:lnTo>
                  <a:lnTo>
                    <a:pt x="0" y="73151"/>
                  </a:lnTo>
                  <a:lnTo>
                    <a:pt x="0" y="365760"/>
                  </a:lnTo>
                  <a:lnTo>
                    <a:pt x="5748" y="394227"/>
                  </a:lnTo>
                  <a:lnTo>
                    <a:pt x="21426" y="417480"/>
                  </a:lnTo>
                  <a:lnTo>
                    <a:pt x="44678" y="433161"/>
                  </a:lnTo>
                  <a:lnTo>
                    <a:pt x="73152" y="438912"/>
                  </a:lnTo>
                  <a:lnTo>
                    <a:pt x="4677156" y="438912"/>
                  </a:lnTo>
                  <a:lnTo>
                    <a:pt x="4705623" y="433161"/>
                  </a:lnTo>
                  <a:lnTo>
                    <a:pt x="4728876" y="417480"/>
                  </a:lnTo>
                  <a:lnTo>
                    <a:pt x="4744557" y="394227"/>
                  </a:lnTo>
                  <a:lnTo>
                    <a:pt x="4750308" y="365760"/>
                  </a:lnTo>
                  <a:lnTo>
                    <a:pt x="4750308" y="73151"/>
                  </a:lnTo>
                  <a:lnTo>
                    <a:pt x="4744557" y="44684"/>
                  </a:lnTo>
                  <a:lnTo>
                    <a:pt x="4728876" y="21431"/>
                  </a:lnTo>
                  <a:lnTo>
                    <a:pt x="4705623" y="5750"/>
                  </a:lnTo>
                  <a:lnTo>
                    <a:pt x="467715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088D655A-86B8-CAA2-0888-E3901CF4BE26}"/>
                </a:ext>
              </a:extLst>
            </p:cNvPr>
            <p:cNvSpPr/>
            <p:nvPr/>
          </p:nvSpPr>
          <p:spPr>
            <a:xfrm>
              <a:off x="294131" y="338327"/>
              <a:ext cx="4750435" cy="439420"/>
            </a:xfrm>
            <a:custGeom>
              <a:avLst/>
              <a:gdLst/>
              <a:ahLst/>
              <a:cxnLst/>
              <a:rect l="l" t="t" r="r" b="b"/>
              <a:pathLst>
                <a:path w="4750435" h="439420">
                  <a:moveTo>
                    <a:pt x="0" y="73151"/>
                  </a:moveTo>
                  <a:lnTo>
                    <a:pt x="5748" y="44684"/>
                  </a:lnTo>
                  <a:lnTo>
                    <a:pt x="21426" y="21431"/>
                  </a:lnTo>
                  <a:lnTo>
                    <a:pt x="44678" y="5750"/>
                  </a:lnTo>
                  <a:lnTo>
                    <a:pt x="73152" y="0"/>
                  </a:lnTo>
                  <a:lnTo>
                    <a:pt x="4677156" y="0"/>
                  </a:lnTo>
                  <a:lnTo>
                    <a:pt x="4705623" y="5750"/>
                  </a:lnTo>
                  <a:lnTo>
                    <a:pt x="4728876" y="21431"/>
                  </a:lnTo>
                  <a:lnTo>
                    <a:pt x="4744557" y="44684"/>
                  </a:lnTo>
                  <a:lnTo>
                    <a:pt x="4750308" y="73151"/>
                  </a:lnTo>
                  <a:lnTo>
                    <a:pt x="4750308" y="365760"/>
                  </a:lnTo>
                  <a:lnTo>
                    <a:pt x="4744557" y="394227"/>
                  </a:lnTo>
                  <a:lnTo>
                    <a:pt x="4728876" y="417480"/>
                  </a:lnTo>
                  <a:lnTo>
                    <a:pt x="4705623" y="433161"/>
                  </a:lnTo>
                  <a:lnTo>
                    <a:pt x="4677156" y="438912"/>
                  </a:lnTo>
                  <a:lnTo>
                    <a:pt x="73152" y="438912"/>
                  </a:lnTo>
                  <a:lnTo>
                    <a:pt x="44678" y="433161"/>
                  </a:lnTo>
                  <a:lnTo>
                    <a:pt x="21426" y="417480"/>
                  </a:lnTo>
                  <a:lnTo>
                    <a:pt x="5748" y="394227"/>
                  </a:lnTo>
                  <a:lnTo>
                    <a:pt x="0" y="365760"/>
                  </a:lnTo>
                  <a:lnTo>
                    <a:pt x="0" y="73151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48956221-AB03-6DCC-8E32-DC2494D79E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0575" y="198831"/>
            <a:ext cx="8637778" cy="500316"/>
          </a:xfrm>
          <a:prstGeom prst="rect">
            <a:avLst/>
          </a:prstGeom>
        </p:spPr>
        <p:txBody>
          <a:bodyPr vert="horz" wrap="square" lIns="0" tIns="190677" rIns="0" bIns="0" rtlCol="0">
            <a:spAutoFit/>
          </a:bodyPr>
          <a:lstStyle/>
          <a:p>
            <a:pPr marL="203200">
              <a:lnSpc>
                <a:spcPct val="100000"/>
              </a:lnSpc>
              <a:spcBef>
                <a:spcPts val="105"/>
              </a:spcBef>
            </a:pPr>
            <a:r>
              <a:rPr lang="fr-FR" dirty="0">
                <a:solidFill>
                  <a:srgbClr val="0D0D0D"/>
                </a:solidFill>
              </a:rPr>
              <a:t>LA NOTION D’ENCHAINEMENT</a:t>
            </a:r>
            <a:endParaRPr spc="-10" dirty="0">
              <a:solidFill>
                <a:srgbClr val="0D0D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1404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30124" y="278891"/>
              <a:ext cx="4110354" cy="436245"/>
            </a:xfrm>
            <a:custGeom>
              <a:avLst/>
              <a:gdLst/>
              <a:ahLst/>
              <a:cxnLst/>
              <a:rect l="l" t="t" r="r" b="b"/>
              <a:pathLst>
                <a:path w="4110354" h="436245">
                  <a:moveTo>
                    <a:pt x="4037584" y="0"/>
                  </a:moveTo>
                  <a:lnTo>
                    <a:pt x="72643" y="0"/>
                  </a:lnTo>
                  <a:lnTo>
                    <a:pt x="44368" y="5707"/>
                  </a:lnTo>
                  <a:lnTo>
                    <a:pt x="21277" y="21272"/>
                  </a:lnTo>
                  <a:lnTo>
                    <a:pt x="5708" y="44362"/>
                  </a:lnTo>
                  <a:lnTo>
                    <a:pt x="0" y="72643"/>
                  </a:lnTo>
                  <a:lnTo>
                    <a:pt x="0" y="363219"/>
                  </a:lnTo>
                  <a:lnTo>
                    <a:pt x="5708" y="391501"/>
                  </a:lnTo>
                  <a:lnTo>
                    <a:pt x="21277" y="414591"/>
                  </a:lnTo>
                  <a:lnTo>
                    <a:pt x="44368" y="430156"/>
                  </a:lnTo>
                  <a:lnTo>
                    <a:pt x="72643" y="435863"/>
                  </a:lnTo>
                  <a:lnTo>
                    <a:pt x="4037584" y="435863"/>
                  </a:lnTo>
                  <a:lnTo>
                    <a:pt x="4065865" y="430156"/>
                  </a:lnTo>
                  <a:lnTo>
                    <a:pt x="4088955" y="414591"/>
                  </a:lnTo>
                  <a:lnTo>
                    <a:pt x="4104520" y="391501"/>
                  </a:lnTo>
                  <a:lnTo>
                    <a:pt x="4110228" y="363219"/>
                  </a:lnTo>
                  <a:lnTo>
                    <a:pt x="4110228" y="72643"/>
                  </a:lnTo>
                  <a:lnTo>
                    <a:pt x="4104520" y="44362"/>
                  </a:lnTo>
                  <a:lnTo>
                    <a:pt x="4088955" y="21272"/>
                  </a:lnTo>
                  <a:lnTo>
                    <a:pt x="4065865" y="5707"/>
                  </a:lnTo>
                  <a:lnTo>
                    <a:pt x="403758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0124" y="278891"/>
              <a:ext cx="4110354" cy="436245"/>
            </a:xfrm>
            <a:custGeom>
              <a:avLst/>
              <a:gdLst/>
              <a:ahLst/>
              <a:cxnLst/>
              <a:rect l="l" t="t" r="r" b="b"/>
              <a:pathLst>
                <a:path w="4110354" h="436245">
                  <a:moveTo>
                    <a:pt x="0" y="72643"/>
                  </a:moveTo>
                  <a:lnTo>
                    <a:pt x="5708" y="44362"/>
                  </a:lnTo>
                  <a:lnTo>
                    <a:pt x="21277" y="21272"/>
                  </a:lnTo>
                  <a:lnTo>
                    <a:pt x="44368" y="5707"/>
                  </a:lnTo>
                  <a:lnTo>
                    <a:pt x="72643" y="0"/>
                  </a:lnTo>
                  <a:lnTo>
                    <a:pt x="4037584" y="0"/>
                  </a:lnTo>
                  <a:lnTo>
                    <a:pt x="4065865" y="5707"/>
                  </a:lnTo>
                  <a:lnTo>
                    <a:pt x="4088955" y="21272"/>
                  </a:lnTo>
                  <a:lnTo>
                    <a:pt x="4104520" y="44362"/>
                  </a:lnTo>
                  <a:lnTo>
                    <a:pt x="4110228" y="72643"/>
                  </a:lnTo>
                  <a:lnTo>
                    <a:pt x="4110228" y="363219"/>
                  </a:lnTo>
                  <a:lnTo>
                    <a:pt x="4104520" y="391501"/>
                  </a:lnTo>
                  <a:lnTo>
                    <a:pt x="4088955" y="414591"/>
                  </a:lnTo>
                  <a:lnTo>
                    <a:pt x="4065865" y="430156"/>
                  </a:lnTo>
                  <a:lnTo>
                    <a:pt x="4037584" y="435863"/>
                  </a:lnTo>
                  <a:lnTo>
                    <a:pt x="72643" y="435863"/>
                  </a:lnTo>
                  <a:lnTo>
                    <a:pt x="44368" y="430156"/>
                  </a:lnTo>
                  <a:lnTo>
                    <a:pt x="21277" y="414591"/>
                  </a:lnTo>
                  <a:lnTo>
                    <a:pt x="5708" y="391501"/>
                  </a:lnTo>
                  <a:lnTo>
                    <a:pt x="0" y="363219"/>
                  </a:lnTo>
                  <a:lnTo>
                    <a:pt x="0" y="72643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2872" y="315213"/>
            <a:ext cx="38265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>
                <a:solidFill>
                  <a:srgbClr val="0D0D0D"/>
                </a:solidFill>
              </a:rPr>
              <a:t>L’ACROSPORT</a:t>
            </a:r>
            <a:r>
              <a:rPr spc="-55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DU</a:t>
            </a:r>
            <a:r>
              <a:rPr spc="-45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COLLEGE</a:t>
            </a:r>
            <a:r>
              <a:rPr spc="-55" dirty="0">
                <a:solidFill>
                  <a:srgbClr val="0D0D0D"/>
                </a:solidFill>
              </a:rPr>
              <a:t> </a:t>
            </a:r>
            <a:r>
              <a:rPr dirty="0">
                <a:solidFill>
                  <a:srgbClr val="0D0D0D"/>
                </a:solidFill>
              </a:rPr>
              <a:t>AU</a:t>
            </a:r>
            <a:r>
              <a:rPr spc="-40" dirty="0">
                <a:solidFill>
                  <a:srgbClr val="0D0D0D"/>
                </a:solidFill>
              </a:rPr>
              <a:t> </a:t>
            </a:r>
            <a:r>
              <a:rPr spc="-25" dirty="0">
                <a:solidFill>
                  <a:srgbClr val="0D0D0D"/>
                </a:solidFill>
              </a:rPr>
              <a:t>LYCEE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55352" y="106679"/>
            <a:ext cx="1905761" cy="251688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Champ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d’apprentissage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- </a:t>
            </a:r>
            <a:r>
              <a:rPr sz="1400" b="1" spc="-10" dirty="0">
                <a:latin typeface="Calibri"/>
                <a:cs typeface="Calibri"/>
              </a:rPr>
              <a:t>S'exprimer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devant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les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autres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par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une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prestation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artistique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et/ou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acrobatique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b="1" dirty="0">
                <a:latin typeface="Calibri"/>
                <a:cs typeface="Calibri"/>
              </a:rPr>
              <a:t>Les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ressources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d’accompagnement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EPS</a:t>
            </a:r>
            <a:r>
              <a:rPr sz="1400" b="1" spc="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Cycle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</a:t>
            </a:r>
            <a:r>
              <a:rPr sz="1400" b="1" spc="7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40" dirty="0">
                <a:latin typeface="Calibri"/>
                <a:cs typeface="Calibri"/>
              </a:rPr>
              <a:t> </a:t>
            </a:r>
            <a:r>
              <a:rPr sz="1400" u="sng" spc="-2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hlinkClick r:id="rId3"/>
              </a:rPr>
              <a:t>http://eduscol.education.fr/cid100041/eps-</a:t>
            </a:r>
            <a:r>
              <a:rPr sz="1400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hlinkClick r:id="rId3"/>
              </a:rPr>
              <a:t>c3.html#lien0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  <a:spcBef>
                <a:spcPts val="1680"/>
              </a:spcBef>
            </a:pPr>
            <a:r>
              <a:rPr sz="1400" b="1" spc="-10" dirty="0">
                <a:latin typeface="Calibri"/>
                <a:cs typeface="Calibri"/>
              </a:rPr>
              <a:t>Attendus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fin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cycle</a:t>
            </a:r>
            <a:endParaRPr sz="1400">
              <a:latin typeface="Calibri"/>
              <a:cs typeface="Calibri"/>
            </a:endParaRPr>
          </a:p>
          <a:p>
            <a:pPr marL="104775" indent="-92075">
              <a:lnSpc>
                <a:spcPts val="1675"/>
              </a:lnSpc>
              <a:buClr>
                <a:srgbClr val="000000"/>
              </a:buClr>
              <a:buChar char="-"/>
              <a:tabLst>
                <a:tab pos="104775" algn="l"/>
              </a:tabLst>
            </a:pPr>
            <a:r>
              <a:rPr sz="1400" dirty="0">
                <a:solidFill>
                  <a:srgbClr val="0000FF"/>
                </a:solidFill>
              </a:rPr>
              <a:t>Réaliser</a:t>
            </a:r>
            <a:r>
              <a:rPr sz="1400" spc="-4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en</a:t>
            </a:r>
            <a:r>
              <a:rPr sz="1400" spc="-5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petits</a:t>
            </a:r>
            <a:r>
              <a:rPr sz="1400" spc="-2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groupes</a:t>
            </a:r>
            <a:r>
              <a:rPr sz="1400" spc="-5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deux</a:t>
            </a:r>
            <a:r>
              <a:rPr sz="1400" spc="-2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séquences</a:t>
            </a:r>
            <a:r>
              <a:rPr sz="1400" spc="-1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:</a:t>
            </a:r>
            <a:r>
              <a:rPr sz="1400" spc="-5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une</a:t>
            </a:r>
            <a:r>
              <a:rPr sz="1400" spc="-4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à</a:t>
            </a:r>
            <a:r>
              <a:rPr sz="1400" spc="-4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visée</a:t>
            </a:r>
            <a:r>
              <a:rPr sz="1400" spc="-4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acrobatique</a:t>
            </a:r>
            <a:r>
              <a:rPr sz="1400" spc="-30" dirty="0">
                <a:solidFill>
                  <a:srgbClr val="0000FF"/>
                </a:solidFill>
              </a:rPr>
              <a:t> </a:t>
            </a:r>
            <a:r>
              <a:rPr sz="1400" spc="-10" dirty="0">
                <a:solidFill>
                  <a:srgbClr val="0000FF"/>
                </a:solidFill>
              </a:rPr>
              <a:t>destinée</a:t>
            </a:r>
            <a:r>
              <a:rPr sz="1400" spc="-3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à</a:t>
            </a:r>
            <a:r>
              <a:rPr sz="1400" spc="-4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être</a:t>
            </a:r>
            <a:r>
              <a:rPr sz="1400" spc="-4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jugée,</a:t>
            </a:r>
            <a:r>
              <a:rPr sz="1400" spc="-3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une</a:t>
            </a:r>
            <a:r>
              <a:rPr sz="1400" spc="-4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autre</a:t>
            </a:r>
            <a:r>
              <a:rPr sz="1400" spc="-2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à</a:t>
            </a:r>
            <a:r>
              <a:rPr sz="1400" spc="-5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visée</a:t>
            </a:r>
            <a:r>
              <a:rPr sz="1400" spc="-4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artistique</a:t>
            </a:r>
            <a:r>
              <a:rPr sz="1400" spc="-5" dirty="0">
                <a:solidFill>
                  <a:srgbClr val="0000FF"/>
                </a:solidFill>
              </a:rPr>
              <a:t> </a:t>
            </a:r>
            <a:r>
              <a:rPr sz="1400" spc="-10" dirty="0">
                <a:solidFill>
                  <a:srgbClr val="0000FF"/>
                </a:solidFill>
              </a:rPr>
              <a:t>destinée</a:t>
            </a:r>
            <a:r>
              <a:rPr sz="1400" spc="-3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à</a:t>
            </a:r>
            <a:r>
              <a:rPr sz="1400" spc="-4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être</a:t>
            </a:r>
            <a:r>
              <a:rPr sz="1400" spc="-4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appréciée</a:t>
            </a:r>
            <a:r>
              <a:rPr sz="1400" spc="-2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et</a:t>
            </a:r>
            <a:r>
              <a:rPr sz="1400" spc="-45" dirty="0">
                <a:solidFill>
                  <a:srgbClr val="0000FF"/>
                </a:solidFill>
              </a:rPr>
              <a:t> </a:t>
            </a:r>
            <a:r>
              <a:rPr sz="1400" spc="-50" dirty="0">
                <a:solidFill>
                  <a:srgbClr val="0000FF"/>
                </a:solidFill>
              </a:rPr>
              <a:t>à</a:t>
            </a:r>
            <a:endParaRPr sz="1400"/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00" spc="-10" dirty="0">
                <a:solidFill>
                  <a:srgbClr val="0000FF"/>
                </a:solidFill>
              </a:rPr>
              <a:t>émouvoir</a:t>
            </a:r>
            <a:r>
              <a:rPr sz="1400" spc="-10" dirty="0"/>
              <a:t>.</a:t>
            </a:r>
            <a:endParaRPr sz="1400"/>
          </a:p>
          <a:p>
            <a:pPr marL="104775" indent="-92075">
              <a:lnSpc>
                <a:spcPct val="100000"/>
              </a:lnSpc>
              <a:buClr>
                <a:srgbClr val="000000"/>
              </a:buClr>
              <a:buChar char="-"/>
              <a:tabLst>
                <a:tab pos="104775" algn="l"/>
              </a:tabLst>
            </a:pPr>
            <a:r>
              <a:rPr sz="1400" dirty="0">
                <a:solidFill>
                  <a:srgbClr val="FF0000"/>
                </a:solidFill>
              </a:rPr>
              <a:t>Savoir</a:t>
            </a:r>
            <a:r>
              <a:rPr sz="1400" spc="-5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filmer</a:t>
            </a:r>
            <a:r>
              <a:rPr sz="1400" spc="-5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une</a:t>
            </a:r>
            <a:r>
              <a:rPr sz="1400" spc="-20" dirty="0">
                <a:solidFill>
                  <a:srgbClr val="FF0000"/>
                </a:solidFill>
              </a:rPr>
              <a:t> </a:t>
            </a:r>
            <a:r>
              <a:rPr sz="1400" spc="-10" dirty="0">
                <a:solidFill>
                  <a:srgbClr val="FF0000"/>
                </a:solidFill>
              </a:rPr>
              <a:t>prestation</a:t>
            </a:r>
            <a:r>
              <a:rPr sz="1400" spc="-3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pour</a:t>
            </a:r>
            <a:r>
              <a:rPr sz="1400" spc="-4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la</a:t>
            </a:r>
            <a:r>
              <a:rPr sz="1400" spc="-2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revoir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et</a:t>
            </a:r>
            <a:r>
              <a:rPr sz="1400" spc="-3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la</a:t>
            </a:r>
            <a:r>
              <a:rPr sz="1400" spc="-4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faire</a:t>
            </a:r>
            <a:r>
              <a:rPr sz="1400" spc="-40" dirty="0">
                <a:solidFill>
                  <a:srgbClr val="FF0000"/>
                </a:solidFill>
              </a:rPr>
              <a:t> </a:t>
            </a:r>
            <a:r>
              <a:rPr sz="1400" spc="-10" dirty="0">
                <a:solidFill>
                  <a:srgbClr val="FF0000"/>
                </a:solidFill>
              </a:rPr>
              <a:t>évoluer.</a:t>
            </a:r>
            <a:endParaRPr sz="1400"/>
          </a:p>
          <a:p>
            <a:pPr marL="104775" indent="-92075">
              <a:lnSpc>
                <a:spcPct val="100000"/>
              </a:lnSpc>
              <a:buClr>
                <a:srgbClr val="000000"/>
              </a:buClr>
              <a:buChar char="-"/>
              <a:tabLst>
                <a:tab pos="104775" algn="l"/>
              </a:tabLst>
            </a:pPr>
            <a:r>
              <a:rPr sz="1400" spc="-10" dirty="0">
                <a:solidFill>
                  <a:srgbClr val="FF0000"/>
                </a:solidFill>
              </a:rPr>
              <a:t>Respecter</a:t>
            </a:r>
            <a:r>
              <a:rPr sz="1400" spc="-3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les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spc="-10" dirty="0">
                <a:solidFill>
                  <a:srgbClr val="FF0000"/>
                </a:solidFill>
              </a:rPr>
              <a:t>prestations</a:t>
            </a:r>
            <a:r>
              <a:rPr sz="1400" spc="-2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des</a:t>
            </a:r>
            <a:r>
              <a:rPr sz="1400" spc="-4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autres</a:t>
            </a:r>
            <a:r>
              <a:rPr sz="1400" spc="-1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et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accepter</a:t>
            </a:r>
            <a:r>
              <a:rPr sz="1400" spc="-3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de</a:t>
            </a:r>
            <a:r>
              <a:rPr sz="1400" spc="-3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se</a:t>
            </a:r>
            <a:r>
              <a:rPr sz="1400" spc="-40" dirty="0">
                <a:solidFill>
                  <a:srgbClr val="FF0000"/>
                </a:solidFill>
              </a:rPr>
              <a:t> </a:t>
            </a:r>
            <a:r>
              <a:rPr sz="1400" spc="-10" dirty="0">
                <a:solidFill>
                  <a:srgbClr val="FF0000"/>
                </a:solidFill>
              </a:rPr>
              <a:t>produire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spc="-10" dirty="0">
                <a:solidFill>
                  <a:srgbClr val="FF0000"/>
                </a:solidFill>
              </a:rPr>
              <a:t>devant </a:t>
            </a:r>
            <a:r>
              <a:rPr sz="1400" dirty="0">
                <a:solidFill>
                  <a:srgbClr val="FF0000"/>
                </a:solidFill>
              </a:rPr>
              <a:t>les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spc="-10" dirty="0">
                <a:solidFill>
                  <a:srgbClr val="FF0000"/>
                </a:solidFill>
              </a:rPr>
              <a:t>autres</a:t>
            </a:r>
            <a:r>
              <a:rPr sz="1400" spc="-10" dirty="0"/>
              <a:t>.</a:t>
            </a:r>
            <a:endParaRPr sz="1400"/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400" b="1" spc="-10" dirty="0">
                <a:latin typeface="Calibri"/>
                <a:cs typeface="Calibri"/>
              </a:rPr>
              <a:t>Compétences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travaillées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pendant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cycle</a:t>
            </a:r>
            <a:endParaRPr sz="1400">
              <a:latin typeface="Calibri"/>
              <a:cs typeface="Calibri"/>
            </a:endParaRPr>
          </a:p>
          <a:p>
            <a:pPr marL="104775" indent="-92075">
              <a:lnSpc>
                <a:spcPct val="100000"/>
              </a:lnSpc>
              <a:buClr>
                <a:srgbClr val="000000"/>
              </a:buClr>
              <a:buChar char="-"/>
              <a:tabLst>
                <a:tab pos="104775" algn="l"/>
              </a:tabLst>
            </a:pPr>
            <a:r>
              <a:rPr sz="1400" dirty="0">
                <a:solidFill>
                  <a:srgbClr val="00FF00"/>
                </a:solidFill>
              </a:rPr>
              <a:t>Utiliser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le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pouvoir</a:t>
            </a:r>
            <a:r>
              <a:rPr sz="1400" spc="-45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expressif</a:t>
            </a:r>
            <a:r>
              <a:rPr sz="1400" spc="-2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du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corps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de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différentes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façons</a:t>
            </a:r>
            <a:r>
              <a:rPr sz="1400" spc="-10" dirty="0"/>
              <a:t>.</a:t>
            </a:r>
            <a:endParaRPr sz="1400"/>
          </a:p>
          <a:p>
            <a:pPr marL="104775" indent="-92075">
              <a:lnSpc>
                <a:spcPct val="100000"/>
              </a:lnSpc>
              <a:buClr>
                <a:srgbClr val="000000"/>
              </a:buClr>
              <a:buChar char="-"/>
              <a:tabLst>
                <a:tab pos="104775" algn="l"/>
              </a:tabLst>
            </a:pPr>
            <a:r>
              <a:rPr sz="1400" dirty="0">
                <a:solidFill>
                  <a:srgbClr val="00FF00"/>
                </a:solidFill>
              </a:rPr>
              <a:t>Enrichir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son</a:t>
            </a:r>
            <a:r>
              <a:rPr sz="1400" spc="-45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répertoire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d'actions</a:t>
            </a:r>
            <a:r>
              <a:rPr sz="1400" spc="-2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afin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de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communiquer</a:t>
            </a:r>
            <a:r>
              <a:rPr sz="1400" spc="-2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une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intention</a:t>
            </a:r>
            <a:r>
              <a:rPr sz="1400" spc="-2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ou</a:t>
            </a:r>
            <a:r>
              <a:rPr sz="1400" spc="-4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une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émotion</a:t>
            </a:r>
            <a:r>
              <a:rPr sz="1400" spc="-10" dirty="0"/>
              <a:t>.</a:t>
            </a:r>
            <a:endParaRPr sz="1400"/>
          </a:p>
          <a:p>
            <a:pPr marL="104139" indent="-91440">
              <a:lnSpc>
                <a:spcPct val="100000"/>
              </a:lnSpc>
              <a:buClr>
                <a:srgbClr val="000000"/>
              </a:buClr>
              <a:buChar char="-"/>
              <a:tabLst>
                <a:tab pos="104139" algn="l"/>
              </a:tabLst>
            </a:pPr>
            <a:r>
              <a:rPr sz="1400" spc="-10" dirty="0">
                <a:solidFill>
                  <a:srgbClr val="0000FF"/>
                </a:solidFill>
              </a:rPr>
              <a:t>S'engager</a:t>
            </a:r>
            <a:r>
              <a:rPr sz="1400" spc="-3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dans</a:t>
            </a:r>
            <a:r>
              <a:rPr sz="1400" spc="-2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des</a:t>
            </a:r>
            <a:r>
              <a:rPr sz="1400" spc="-3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actions</a:t>
            </a:r>
            <a:r>
              <a:rPr sz="1400" spc="-30" dirty="0">
                <a:solidFill>
                  <a:srgbClr val="0000FF"/>
                </a:solidFill>
              </a:rPr>
              <a:t> </a:t>
            </a:r>
            <a:r>
              <a:rPr sz="1400" spc="-10" dirty="0">
                <a:solidFill>
                  <a:srgbClr val="0000FF"/>
                </a:solidFill>
              </a:rPr>
              <a:t>artistiques</a:t>
            </a:r>
            <a:r>
              <a:rPr sz="1400" spc="-2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ou</a:t>
            </a:r>
            <a:r>
              <a:rPr sz="1400" spc="-40" dirty="0">
                <a:solidFill>
                  <a:srgbClr val="0000FF"/>
                </a:solidFill>
              </a:rPr>
              <a:t> </a:t>
            </a:r>
            <a:r>
              <a:rPr sz="1400" spc="-10" dirty="0">
                <a:solidFill>
                  <a:srgbClr val="0000FF"/>
                </a:solidFill>
              </a:rPr>
              <a:t>acrobatiques</a:t>
            </a:r>
            <a:r>
              <a:rPr sz="1400" spc="-1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destinées</a:t>
            </a:r>
            <a:r>
              <a:rPr sz="1400" spc="-2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à</a:t>
            </a:r>
            <a:r>
              <a:rPr sz="1400" spc="-4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être</a:t>
            </a:r>
            <a:r>
              <a:rPr sz="1400" spc="-20" dirty="0">
                <a:solidFill>
                  <a:srgbClr val="0000FF"/>
                </a:solidFill>
              </a:rPr>
              <a:t> </a:t>
            </a:r>
            <a:r>
              <a:rPr sz="1400" spc="-10" dirty="0">
                <a:solidFill>
                  <a:srgbClr val="0000FF"/>
                </a:solidFill>
              </a:rPr>
              <a:t>présentées</a:t>
            </a:r>
            <a:r>
              <a:rPr sz="1400" spc="-2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aux</a:t>
            </a:r>
            <a:r>
              <a:rPr sz="1400" spc="-2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autres</a:t>
            </a:r>
            <a:r>
              <a:rPr sz="1400" spc="1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en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maîtrisant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les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risques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et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ses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émotions.</a:t>
            </a:r>
            <a:endParaRPr sz="1400"/>
          </a:p>
          <a:p>
            <a:pPr marL="104775" indent="-9207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Char char="-"/>
              <a:tabLst>
                <a:tab pos="104775" algn="l"/>
              </a:tabLst>
            </a:pPr>
            <a:r>
              <a:rPr sz="1400" spc="-10" dirty="0">
                <a:solidFill>
                  <a:srgbClr val="00FF00"/>
                </a:solidFill>
              </a:rPr>
              <a:t>Mobiliser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son</a:t>
            </a:r>
            <a:r>
              <a:rPr sz="1400" spc="-40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imaginaire </a:t>
            </a:r>
            <a:r>
              <a:rPr sz="1400" dirty="0">
                <a:solidFill>
                  <a:srgbClr val="00FF00"/>
                </a:solidFill>
              </a:rPr>
              <a:t>pour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créer</a:t>
            </a:r>
            <a:r>
              <a:rPr sz="1400" spc="-2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du</a:t>
            </a:r>
            <a:r>
              <a:rPr sz="1400" spc="-2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sens</a:t>
            </a:r>
            <a:r>
              <a:rPr sz="1400" spc="-2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et</a:t>
            </a:r>
            <a:r>
              <a:rPr sz="1400" spc="-2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de</a:t>
            </a:r>
            <a:r>
              <a:rPr sz="1400" spc="-2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l'émotion,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dans</a:t>
            </a:r>
            <a:r>
              <a:rPr sz="1400" spc="-2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des</a:t>
            </a:r>
            <a:r>
              <a:rPr sz="1400" spc="-20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prestations</a:t>
            </a:r>
            <a:r>
              <a:rPr sz="1400" spc="-20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collectives.</a:t>
            </a:r>
            <a:endParaRPr sz="1400"/>
          </a:p>
          <a:p>
            <a:pPr marL="12700" marR="7599680">
              <a:lnSpc>
                <a:spcPct val="100000"/>
              </a:lnSpc>
              <a:spcBef>
                <a:spcPts val="1680"/>
              </a:spcBef>
            </a:pPr>
            <a:r>
              <a:rPr sz="1400" b="1" spc="-10" dirty="0">
                <a:latin typeface="Calibri"/>
                <a:cs typeface="Calibri"/>
              </a:rPr>
              <a:t>Compétence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attendue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(ancien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programmes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EPS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2008) </a:t>
            </a:r>
            <a:r>
              <a:rPr sz="1400" b="1" dirty="0">
                <a:latin typeface="Calibri"/>
                <a:cs typeface="Calibri"/>
              </a:rPr>
              <a:t>Niveau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70"/>
              </a:lnSpc>
            </a:pPr>
            <a:r>
              <a:rPr sz="1400" dirty="0">
                <a:solidFill>
                  <a:srgbClr val="0000FF"/>
                </a:solidFill>
              </a:rPr>
              <a:t>Concevoir</a:t>
            </a:r>
            <a:r>
              <a:rPr sz="1400" spc="-3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et</a:t>
            </a:r>
            <a:r>
              <a:rPr sz="1400" spc="-20" dirty="0">
                <a:solidFill>
                  <a:srgbClr val="0000FF"/>
                </a:solidFill>
              </a:rPr>
              <a:t> </a:t>
            </a:r>
            <a:r>
              <a:rPr sz="1400" spc="-10" dirty="0">
                <a:solidFill>
                  <a:srgbClr val="0000FF"/>
                </a:solidFill>
              </a:rPr>
              <a:t>présenter</a:t>
            </a:r>
            <a:r>
              <a:rPr sz="1400" spc="-30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un</a:t>
            </a:r>
            <a:r>
              <a:rPr sz="1400" spc="-35" dirty="0">
                <a:solidFill>
                  <a:srgbClr val="0000FF"/>
                </a:solidFill>
              </a:rPr>
              <a:t> </a:t>
            </a:r>
            <a:r>
              <a:rPr sz="1400" spc="-10" dirty="0">
                <a:solidFill>
                  <a:srgbClr val="0000FF"/>
                </a:solidFill>
              </a:rPr>
              <a:t>enchaînement</a:t>
            </a:r>
            <a:r>
              <a:rPr sz="1400" spc="5" dirty="0">
                <a:solidFill>
                  <a:srgbClr val="0000FF"/>
                </a:solidFill>
              </a:rPr>
              <a:t> </a:t>
            </a:r>
            <a:r>
              <a:rPr sz="1400" dirty="0">
                <a:solidFill>
                  <a:srgbClr val="0000FF"/>
                </a:solidFill>
              </a:rPr>
              <a:t>maîtrisé</a:t>
            </a:r>
            <a:r>
              <a:rPr sz="1400" spc="-25" dirty="0">
                <a:solidFill>
                  <a:srgbClr val="0000FF"/>
                </a:solidFill>
              </a:rPr>
              <a:t> </a:t>
            </a:r>
            <a:r>
              <a:rPr sz="1400" spc="-20" dirty="0">
                <a:solidFill>
                  <a:srgbClr val="999999"/>
                </a:solidFill>
              </a:rPr>
              <a:t>d’au</a:t>
            </a:r>
            <a:r>
              <a:rPr sz="1400" spc="-35" dirty="0">
                <a:solidFill>
                  <a:srgbClr val="999999"/>
                </a:solidFill>
              </a:rPr>
              <a:t> </a:t>
            </a:r>
            <a:r>
              <a:rPr sz="1400" dirty="0">
                <a:solidFill>
                  <a:srgbClr val="999999"/>
                </a:solidFill>
              </a:rPr>
              <a:t>moins</a:t>
            </a:r>
            <a:r>
              <a:rPr sz="1400" spc="-35" dirty="0">
                <a:solidFill>
                  <a:srgbClr val="999999"/>
                </a:solidFill>
              </a:rPr>
              <a:t> </a:t>
            </a:r>
            <a:r>
              <a:rPr sz="1400" dirty="0">
                <a:solidFill>
                  <a:srgbClr val="999999"/>
                </a:solidFill>
              </a:rPr>
              <a:t>4</a:t>
            </a:r>
            <a:r>
              <a:rPr sz="1400" spc="-45" dirty="0">
                <a:solidFill>
                  <a:srgbClr val="999999"/>
                </a:solidFill>
              </a:rPr>
              <a:t> </a:t>
            </a:r>
            <a:r>
              <a:rPr sz="1400" dirty="0">
                <a:solidFill>
                  <a:srgbClr val="999999"/>
                </a:solidFill>
              </a:rPr>
              <a:t>figures</a:t>
            </a:r>
            <a:r>
              <a:rPr sz="1400" spc="-30" dirty="0">
                <a:solidFill>
                  <a:srgbClr val="999999"/>
                </a:solidFill>
              </a:rPr>
              <a:t> </a:t>
            </a:r>
            <a:r>
              <a:rPr sz="1400" spc="-10" dirty="0">
                <a:solidFill>
                  <a:srgbClr val="999999"/>
                </a:solidFill>
              </a:rPr>
              <a:t>acrobatiques</a:t>
            </a:r>
            <a:r>
              <a:rPr sz="1400" spc="-10" dirty="0">
                <a:solidFill>
                  <a:srgbClr val="00FF00"/>
                </a:solidFill>
              </a:rPr>
              <a:t>,</a:t>
            </a:r>
            <a:r>
              <a:rPr sz="1400" spc="-20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montées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et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démontées</a:t>
            </a:r>
            <a:r>
              <a:rPr sz="1400" spc="-1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de</a:t>
            </a:r>
            <a:r>
              <a:rPr sz="1400" spc="-4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façon</a:t>
            </a:r>
            <a:r>
              <a:rPr sz="1400" spc="-4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sécurisée,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choisies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en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référence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à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un</a:t>
            </a:r>
            <a:r>
              <a:rPr sz="1400" spc="-35" dirty="0">
                <a:solidFill>
                  <a:srgbClr val="00FF00"/>
                </a:solidFill>
              </a:rPr>
              <a:t> </a:t>
            </a:r>
            <a:r>
              <a:rPr sz="1400" spc="-20" dirty="0">
                <a:solidFill>
                  <a:srgbClr val="00FF00"/>
                </a:solidFill>
              </a:rPr>
              <a:t>code</a:t>
            </a:r>
            <a:endParaRPr sz="1400"/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400" dirty="0">
                <a:solidFill>
                  <a:srgbClr val="00FF00"/>
                </a:solidFill>
              </a:rPr>
              <a:t>commun,</a:t>
            </a:r>
            <a:r>
              <a:rPr sz="1400" spc="-55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reliées</a:t>
            </a:r>
            <a:r>
              <a:rPr sz="1400" spc="-4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par</a:t>
            </a:r>
            <a:r>
              <a:rPr sz="1400" spc="-5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des</a:t>
            </a:r>
            <a:r>
              <a:rPr sz="1400" spc="-4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éléments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gymniques</a:t>
            </a:r>
            <a:r>
              <a:rPr sz="1400" spc="-30" dirty="0">
                <a:solidFill>
                  <a:srgbClr val="00FF00"/>
                </a:solidFill>
              </a:rPr>
              <a:t> </a:t>
            </a:r>
            <a:r>
              <a:rPr sz="1400" dirty="0">
                <a:solidFill>
                  <a:srgbClr val="00FF00"/>
                </a:solidFill>
              </a:rPr>
              <a:t>ou</a:t>
            </a:r>
            <a:r>
              <a:rPr sz="1400" spc="-65" dirty="0">
                <a:solidFill>
                  <a:srgbClr val="00FF00"/>
                </a:solidFill>
              </a:rPr>
              <a:t> </a:t>
            </a:r>
            <a:r>
              <a:rPr sz="1400" spc="-10" dirty="0">
                <a:solidFill>
                  <a:srgbClr val="00FF00"/>
                </a:solidFill>
              </a:rPr>
              <a:t>chorégraphiques</a:t>
            </a:r>
            <a:r>
              <a:rPr sz="1400" spc="-10" dirty="0"/>
              <a:t>.</a:t>
            </a:r>
            <a:endParaRPr sz="1400"/>
          </a:p>
          <a:p>
            <a:pPr marL="12700" marR="687006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FF0000"/>
                </a:solidFill>
              </a:rPr>
              <a:t>Assumer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au</a:t>
            </a:r>
            <a:r>
              <a:rPr sz="1400" spc="-4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moins</a:t>
            </a:r>
            <a:r>
              <a:rPr sz="1400" spc="-2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deux</a:t>
            </a:r>
            <a:r>
              <a:rPr sz="1400" spc="-1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des</a:t>
            </a:r>
            <a:r>
              <a:rPr sz="1400" spc="-2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trois</a:t>
            </a:r>
            <a:r>
              <a:rPr sz="1400" spc="-2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rôles</a:t>
            </a:r>
            <a:r>
              <a:rPr sz="1400" spc="-4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: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spc="-20" dirty="0">
                <a:solidFill>
                  <a:srgbClr val="FF0000"/>
                </a:solidFill>
              </a:rPr>
              <a:t>voltigeur,</a:t>
            </a:r>
            <a:r>
              <a:rPr sz="1400" spc="-10" dirty="0">
                <a:solidFill>
                  <a:srgbClr val="FF0000"/>
                </a:solidFill>
              </a:rPr>
              <a:t> </a:t>
            </a:r>
            <a:r>
              <a:rPr sz="1400" spc="-20" dirty="0">
                <a:solidFill>
                  <a:srgbClr val="FF0000"/>
                </a:solidFill>
              </a:rPr>
              <a:t>porteur,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spc="-10" dirty="0">
                <a:solidFill>
                  <a:srgbClr val="FF0000"/>
                </a:solidFill>
              </a:rPr>
              <a:t>aide. </a:t>
            </a:r>
            <a:r>
              <a:rPr sz="1400" dirty="0">
                <a:solidFill>
                  <a:srgbClr val="FF0000"/>
                </a:solidFill>
              </a:rPr>
              <a:t>Observer</a:t>
            </a:r>
            <a:r>
              <a:rPr sz="1400" spc="-4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et</a:t>
            </a:r>
            <a:r>
              <a:rPr sz="1400" spc="-4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apprécier</a:t>
            </a:r>
            <a:r>
              <a:rPr sz="1400" spc="-2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les</a:t>
            </a:r>
            <a:r>
              <a:rPr sz="1400" spc="-45" dirty="0">
                <a:solidFill>
                  <a:srgbClr val="FF0000"/>
                </a:solidFill>
              </a:rPr>
              <a:t> </a:t>
            </a:r>
            <a:r>
              <a:rPr sz="1400" spc="-10" dirty="0">
                <a:solidFill>
                  <a:srgbClr val="FF0000"/>
                </a:solidFill>
              </a:rPr>
              <a:t>prestations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à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partir</a:t>
            </a:r>
            <a:r>
              <a:rPr sz="1400" spc="-4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de</a:t>
            </a:r>
            <a:r>
              <a:rPr sz="1400" spc="-40" dirty="0">
                <a:solidFill>
                  <a:srgbClr val="FF0000"/>
                </a:solidFill>
              </a:rPr>
              <a:t> </a:t>
            </a:r>
            <a:r>
              <a:rPr sz="1400" dirty="0">
                <a:solidFill>
                  <a:srgbClr val="FF0000"/>
                </a:solidFill>
              </a:rPr>
              <a:t>critères</a:t>
            </a:r>
            <a:r>
              <a:rPr sz="1400" spc="-35" dirty="0">
                <a:solidFill>
                  <a:srgbClr val="FF0000"/>
                </a:solidFill>
              </a:rPr>
              <a:t> </a:t>
            </a:r>
            <a:r>
              <a:rPr sz="1400" spc="-10" dirty="0">
                <a:solidFill>
                  <a:srgbClr val="FF0000"/>
                </a:solidFill>
              </a:rPr>
              <a:t>simples</a:t>
            </a:r>
            <a:r>
              <a:rPr sz="1400" spc="-10" dirty="0"/>
              <a:t>.</a:t>
            </a:r>
            <a:endParaRPr sz="1400"/>
          </a:p>
        </p:txBody>
      </p:sp>
      <p:grpSp>
        <p:nvGrpSpPr>
          <p:cNvPr id="8" name="object 8"/>
          <p:cNvGrpSpPr/>
          <p:nvPr/>
        </p:nvGrpSpPr>
        <p:grpSpPr>
          <a:xfrm>
            <a:off x="222186" y="912558"/>
            <a:ext cx="3774440" cy="450215"/>
            <a:chOff x="222186" y="912558"/>
            <a:chExt cx="3774440" cy="450215"/>
          </a:xfrm>
        </p:grpSpPr>
        <p:sp>
          <p:nvSpPr>
            <p:cNvPr id="9" name="object 9"/>
            <p:cNvSpPr/>
            <p:nvPr/>
          </p:nvSpPr>
          <p:spPr>
            <a:xfrm>
              <a:off x="230124" y="920496"/>
              <a:ext cx="3758565" cy="434340"/>
            </a:xfrm>
            <a:custGeom>
              <a:avLst/>
              <a:gdLst/>
              <a:ahLst/>
              <a:cxnLst/>
              <a:rect l="l" t="t" r="r" b="b"/>
              <a:pathLst>
                <a:path w="3758565" h="434340">
                  <a:moveTo>
                    <a:pt x="3685793" y="0"/>
                  </a:moveTo>
                  <a:lnTo>
                    <a:pt x="72389" y="0"/>
                  </a:lnTo>
                  <a:lnTo>
                    <a:pt x="44212" y="5685"/>
                  </a:lnTo>
                  <a:lnTo>
                    <a:pt x="21202" y="21193"/>
                  </a:lnTo>
                  <a:lnTo>
                    <a:pt x="5688" y="44201"/>
                  </a:lnTo>
                  <a:lnTo>
                    <a:pt x="0" y="72389"/>
                  </a:lnTo>
                  <a:lnTo>
                    <a:pt x="0" y="361950"/>
                  </a:lnTo>
                  <a:lnTo>
                    <a:pt x="5688" y="390138"/>
                  </a:lnTo>
                  <a:lnTo>
                    <a:pt x="21202" y="413146"/>
                  </a:lnTo>
                  <a:lnTo>
                    <a:pt x="44212" y="428654"/>
                  </a:lnTo>
                  <a:lnTo>
                    <a:pt x="72389" y="434339"/>
                  </a:lnTo>
                  <a:lnTo>
                    <a:pt x="3685793" y="434339"/>
                  </a:lnTo>
                  <a:lnTo>
                    <a:pt x="3713982" y="428654"/>
                  </a:lnTo>
                  <a:lnTo>
                    <a:pt x="3736990" y="413146"/>
                  </a:lnTo>
                  <a:lnTo>
                    <a:pt x="3752498" y="390138"/>
                  </a:lnTo>
                  <a:lnTo>
                    <a:pt x="3758184" y="361950"/>
                  </a:lnTo>
                  <a:lnTo>
                    <a:pt x="3758184" y="72389"/>
                  </a:lnTo>
                  <a:lnTo>
                    <a:pt x="3752498" y="44201"/>
                  </a:lnTo>
                  <a:lnTo>
                    <a:pt x="3736990" y="21193"/>
                  </a:lnTo>
                  <a:lnTo>
                    <a:pt x="3713982" y="5685"/>
                  </a:lnTo>
                  <a:lnTo>
                    <a:pt x="3685793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0124" y="920496"/>
              <a:ext cx="3758565" cy="434340"/>
            </a:xfrm>
            <a:custGeom>
              <a:avLst/>
              <a:gdLst/>
              <a:ahLst/>
              <a:cxnLst/>
              <a:rect l="l" t="t" r="r" b="b"/>
              <a:pathLst>
                <a:path w="3758565" h="434340">
                  <a:moveTo>
                    <a:pt x="0" y="72389"/>
                  </a:moveTo>
                  <a:lnTo>
                    <a:pt x="5688" y="44201"/>
                  </a:lnTo>
                  <a:lnTo>
                    <a:pt x="21202" y="21193"/>
                  </a:lnTo>
                  <a:lnTo>
                    <a:pt x="44212" y="5685"/>
                  </a:lnTo>
                  <a:lnTo>
                    <a:pt x="72389" y="0"/>
                  </a:lnTo>
                  <a:lnTo>
                    <a:pt x="3685793" y="0"/>
                  </a:lnTo>
                  <a:lnTo>
                    <a:pt x="3713982" y="5685"/>
                  </a:lnTo>
                  <a:lnTo>
                    <a:pt x="3736990" y="21193"/>
                  </a:lnTo>
                  <a:lnTo>
                    <a:pt x="3752498" y="44201"/>
                  </a:lnTo>
                  <a:lnTo>
                    <a:pt x="3758184" y="72389"/>
                  </a:lnTo>
                  <a:lnTo>
                    <a:pt x="3758184" y="361950"/>
                  </a:lnTo>
                  <a:lnTo>
                    <a:pt x="3752498" y="390138"/>
                  </a:lnTo>
                  <a:lnTo>
                    <a:pt x="3736990" y="413146"/>
                  </a:lnTo>
                  <a:lnTo>
                    <a:pt x="3713982" y="428654"/>
                  </a:lnTo>
                  <a:lnTo>
                    <a:pt x="3685793" y="434339"/>
                  </a:lnTo>
                  <a:lnTo>
                    <a:pt x="72389" y="434339"/>
                  </a:lnTo>
                  <a:lnTo>
                    <a:pt x="44212" y="428654"/>
                  </a:lnTo>
                  <a:lnTo>
                    <a:pt x="21202" y="413146"/>
                  </a:lnTo>
                  <a:lnTo>
                    <a:pt x="5688" y="390138"/>
                  </a:lnTo>
                  <a:lnTo>
                    <a:pt x="0" y="361950"/>
                  </a:lnTo>
                  <a:lnTo>
                    <a:pt x="0" y="72389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30200" y="991361"/>
            <a:ext cx="343090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CYCLE</a:t>
            </a:r>
            <a:r>
              <a:rPr sz="1600" b="1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3</a:t>
            </a:r>
            <a:r>
              <a:rPr sz="1600" b="1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-</a:t>
            </a:r>
            <a:r>
              <a:rPr sz="1600" b="1" i="1" u="sng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BO</a:t>
            </a:r>
            <a:r>
              <a:rPr sz="1600" b="1" i="1" u="sng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spécial</a:t>
            </a:r>
            <a:r>
              <a:rPr sz="1600" b="1" i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n°11</a:t>
            </a:r>
            <a:r>
              <a:rPr sz="1600" b="1" i="1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du</a:t>
            </a:r>
            <a:r>
              <a:rPr sz="1600" b="1" i="1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26/11/2015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90500" y="770001"/>
          <a:ext cx="11873864" cy="5603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7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55650">
                <a:tc gridSpan="10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7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Exemple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démarche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d’enseignement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cycle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54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n°1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3939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40029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406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40665">
                        <a:lnSpc>
                          <a:spcPct val="100000"/>
                        </a:lnSpc>
                        <a:spcBef>
                          <a:spcPts val="139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71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5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ACROBATE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52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250190" marR="123825" indent="-11620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Répertoire Formes variées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314325" marR="306705" indent="-635"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Formes variées.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Enchainement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Enchainer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les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formes.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Enchainer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les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formes</a:t>
                      </a:r>
                      <a:r>
                        <a:rPr sz="1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et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assumer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rôle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Assumer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un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rôle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8905" marR="120650" indent="2540"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Répéter,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automatiser, apprendre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filmant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pour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présenter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8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COMPOSITEUR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Choisir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56540" marR="243204" indent="-5080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Choisir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et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organiser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09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Organiser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Organiser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08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JUGE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Repérer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Repérer,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933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qualifier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09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Qualifier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130300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Repérer,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Qualifier.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4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27329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Objectifs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l’enseignant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Former</a:t>
                      </a:r>
                      <a:r>
                        <a:rPr sz="1400" u="sng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l’acrobate </a:t>
                      </a: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en</a:t>
                      </a:r>
                      <a:r>
                        <a:rPr sz="14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priorité</a:t>
                      </a:r>
                      <a:r>
                        <a:rPr sz="14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: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*Construire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répertoire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formes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variées.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*Enchainer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des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formes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*Et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éventuellement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faire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observer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lecteur.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84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Les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rôles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interagissent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–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compositeur</a:t>
                      </a:r>
                      <a:r>
                        <a:rPr sz="140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est</a:t>
                      </a:r>
                      <a:r>
                        <a:rPr sz="1400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central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: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23570" marR="617220" indent="635" algn="ctr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*Choisir,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organiser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pour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construire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présenter individuellement</a:t>
                      </a:r>
                      <a:r>
                        <a:rPr sz="14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collectivement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prestation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*Assumer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rôle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*Observer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4075" marR="120650" indent="-725805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Présenter,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assumer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rôle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et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observer.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809244" y="128015"/>
            <a:ext cx="11029315" cy="669290"/>
            <a:chOff x="809244" y="128015"/>
            <a:chExt cx="11029315" cy="6692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294" y="147065"/>
              <a:ext cx="10991088" cy="63093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28294" y="147065"/>
              <a:ext cx="10991215" cy="631190"/>
            </a:xfrm>
            <a:custGeom>
              <a:avLst/>
              <a:gdLst/>
              <a:ahLst/>
              <a:cxnLst/>
              <a:rect l="l" t="t" r="r" b="b"/>
              <a:pathLst>
                <a:path w="10991215" h="631190">
                  <a:moveTo>
                    <a:pt x="0" y="16128"/>
                  </a:moveTo>
                  <a:lnTo>
                    <a:pt x="10730611" y="16128"/>
                  </a:lnTo>
                  <a:lnTo>
                    <a:pt x="10730611" y="0"/>
                  </a:lnTo>
                  <a:lnTo>
                    <a:pt x="10991088" y="315467"/>
                  </a:lnTo>
                  <a:lnTo>
                    <a:pt x="10730611" y="630935"/>
                  </a:lnTo>
                  <a:lnTo>
                    <a:pt x="10730611" y="614806"/>
                  </a:lnTo>
                  <a:lnTo>
                    <a:pt x="0" y="614806"/>
                  </a:lnTo>
                  <a:lnTo>
                    <a:pt x="0" y="16128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165472" y="296671"/>
            <a:ext cx="40690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CONTINUUM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FORMATION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pour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AFC3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190500" y="204215"/>
              <a:ext cx="3758565" cy="436245"/>
            </a:xfrm>
            <a:custGeom>
              <a:avLst/>
              <a:gdLst/>
              <a:ahLst/>
              <a:cxnLst/>
              <a:rect l="l" t="t" r="r" b="b"/>
              <a:pathLst>
                <a:path w="3758565" h="436245">
                  <a:moveTo>
                    <a:pt x="3685540" y="0"/>
                  </a:moveTo>
                  <a:lnTo>
                    <a:pt x="72643" y="0"/>
                  </a:lnTo>
                  <a:lnTo>
                    <a:pt x="44368" y="5707"/>
                  </a:lnTo>
                  <a:lnTo>
                    <a:pt x="21277" y="21272"/>
                  </a:lnTo>
                  <a:lnTo>
                    <a:pt x="5708" y="44362"/>
                  </a:lnTo>
                  <a:lnTo>
                    <a:pt x="0" y="72643"/>
                  </a:lnTo>
                  <a:lnTo>
                    <a:pt x="0" y="363219"/>
                  </a:lnTo>
                  <a:lnTo>
                    <a:pt x="5708" y="391501"/>
                  </a:lnTo>
                  <a:lnTo>
                    <a:pt x="21277" y="414591"/>
                  </a:lnTo>
                  <a:lnTo>
                    <a:pt x="44368" y="430156"/>
                  </a:lnTo>
                  <a:lnTo>
                    <a:pt x="72643" y="435863"/>
                  </a:lnTo>
                  <a:lnTo>
                    <a:pt x="3685540" y="435863"/>
                  </a:lnTo>
                  <a:lnTo>
                    <a:pt x="3713821" y="430156"/>
                  </a:lnTo>
                  <a:lnTo>
                    <a:pt x="3736911" y="414591"/>
                  </a:lnTo>
                  <a:lnTo>
                    <a:pt x="3752476" y="391501"/>
                  </a:lnTo>
                  <a:lnTo>
                    <a:pt x="3758184" y="363219"/>
                  </a:lnTo>
                  <a:lnTo>
                    <a:pt x="3758184" y="72643"/>
                  </a:lnTo>
                  <a:lnTo>
                    <a:pt x="3752476" y="44362"/>
                  </a:lnTo>
                  <a:lnTo>
                    <a:pt x="3736911" y="21272"/>
                  </a:lnTo>
                  <a:lnTo>
                    <a:pt x="3713821" y="5707"/>
                  </a:lnTo>
                  <a:lnTo>
                    <a:pt x="3685540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0500" y="204215"/>
              <a:ext cx="3758565" cy="436245"/>
            </a:xfrm>
            <a:custGeom>
              <a:avLst/>
              <a:gdLst/>
              <a:ahLst/>
              <a:cxnLst/>
              <a:rect l="l" t="t" r="r" b="b"/>
              <a:pathLst>
                <a:path w="3758565" h="436245">
                  <a:moveTo>
                    <a:pt x="0" y="72643"/>
                  </a:moveTo>
                  <a:lnTo>
                    <a:pt x="5708" y="44362"/>
                  </a:lnTo>
                  <a:lnTo>
                    <a:pt x="21277" y="21272"/>
                  </a:lnTo>
                  <a:lnTo>
                    <a:pt x="44368" y="5707"/>
                  </a:lnTo>
                  <a:lnTo>
                    <a:pt x="72643" y="0"/>
                  </a:lnTo>
                  <a:lnTo>
                    <a:pt x="3685540" y="0"/>
                  </a:lnTo>
                  <a:lnTo>
                    <a:pt x="3713821" y="5707"/>
                  </a:lnTo>
                  <a:lnTo>
                    <a:pt x="3736911" y="21272"/>
                  </a:lnTo>
                  <a:lnTo>
                    <a:pt x="3752476" y="44362"/>
                  </a:lnTo>
                  <a:lnTo>
                    <a:pt x="3758184" y="72643"/>
                  </a:lnTo>
                  <a:lnTo>
                    <a:pt x="3758184" y="363219"/>
                  </a:lnTo>
                  <a:lnTo>
                    <a:pt x="3752476" y="391501"/>
                  </a:lnTo>
                  <a:lnTo>
                    <a:pt x="3736911" y="414591"/>
                  </a:lnTo>
                  <a:lnTo>
                    <a:pt x="3713821" y="430156"/>
                  </a:lnTo>
                  <a:lnTo>
                    <a:pt x="3685540" y="435863"/>
                  </a:lnTo>
                  <a:lnTo>
                    <a:pt x="72643" y="435863"/>
                  </a:lnTo>
                  <a:lnTo>
                    <a:pt x="44368" y="430156"/>
                  </a:lnTo>
                  <a:lnTo>
                    <a:pt x="21277" y="414591"/>
                  </a:lnTo>
                  <a:lnTo>
                    <a:pt x="5708" y="391501"/>
                  </a:lnTo>
                  <a:lnTo>
                    <a:pt x="0" y="363219"/>
                  </a:lnTo>
                  <a:lnTo>
                    <a:pt x="0" y="72643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90575" y="275031"/>
            <a:ext cx="11101705" cy="60553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CYCLE</a:t>
            </a:r>
            <a:r>
              <a:rPr sz="1600" b="1" i="1" u="sng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4</a:t>
            </a:r>
            <a:r>
              <a:rPr sz="1600" b="1" i="1" u="sng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-</a:t>
            </a:r>
            <a:r>
              <a:rPr sz="1600" b="1" i="1" u="sng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BO</a:t>
            </a:r>
            <a:r>
              <a:rPr sz="1600" b="1" i="1" u="sng" spc="-4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spécial</a:t>
            </a:r>
            <a:r>
              <a:rPr sz="1600" b="1" i="1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n°11</a:t>
            </a:r>
            <a:r>
              <a:rPr sz="1600" b="1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du</a:t>
            </a:r>
            <a:r>
              <a:rPr sz="1600" b="1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b="1" i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26/11/2015</a:t>
            </a:r>
            <a:endParaRPr sz="1600">
              <a:latin typeface="Calibri"/>
              <a:cs typeface="Calibri"/>
            </a:endParaRPr>
          </a:p>
          <a:p>
            <a:pPr marL="132080" marR="1682114" indent="1676400">
              <a:lnSpc>
                <a:spcPct val="200199"/>
              </a:lnSpc>
              <a:spcBef>
                <a:spcPts val="190"/>
              </a:spcBef>
            </a:pPr>
            <a:r>
              <a:rPr sz="1400" b="1" dirty="0">
                <a:latin typeface="Calibri"/>
                <a:cs typeface="Calibri"/>
              </a:rPr>
              <a:t>Champ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d’apprentissage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-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S'exprimer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devant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les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autres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par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une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prestation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artistique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et/ou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acrobatique Attendus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fin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cycle</a:t>
            </a:r>
            <a:endParaRPr sz="1400">
              <a:latin typeface="Calibri"/>
              <a:cs typeface="Calibri"/>
            </a:endParaRPr>
          </a:p>
          <a:p>
            <a:pPr marL="224154" indent="-92075">
              <a:lnSpc>
                <a:spcPct val="100000"/>
              </a:lnSpc>
              <a:buClr>
                <a:srgbClr val="000000"/>
              </a:buClr>
              <a:buChar char="-"/>
              <a:tabLst>
                <a:tab pos="224154" algn="l"/>
              </a:tabLst>
            </a:pP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Mobiliser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les</a:t>
            </a:r>
            <a:r>
              <a:rPr sz="1400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capacités</a:t>
            </a:r>
            <a:r>
              <a:rPr sz="1400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expressives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du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corps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pour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imaginer</a:t>
            </a:r>
            <a:r>
              <a:rPr sz="1400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composer</a:t>
            </a:r>
            <a:r>
              <a:rPr sz="1400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et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 interpréter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une</a:t>
            </a:r>
            <a:r>
              <a:rPr sz="1400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séquence</a:t>
            </a:r>
            <a:r>
              <a:rPr sz="14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artistique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 ou</a:t>
            </a:r>
            <a:r>
              <a:rPr sz="1400" spc="-4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acrobatique</a:t>
            </a:r>
            <a:endParaRPr sz="1400">
              <a:latin typeface="Calibri"/>
              <a:cs typeface="Calibri"/>
            </a:endParaRPr>
          </a:p>
          <a:p>
            <a:pPr marL="224154" indent="-92075">
              <a:lnSpc>
                <a:spcPct val="100000"/>
              </a:lnSpc>
              <a:buClr>
                <a:srgbClr val="000000"/>
              </a:buClr>
              <a:buChar char="-"/>
              <a:tabLst>
                <a:tab pos="224154" algn="l"/>
              </a:tabLst>
            </a:pP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Participer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activement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au</a:t>
            </a:r>
            <a:r>
              <a:rPr sz="1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sein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d’un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groupe,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à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l’élaboration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et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à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la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formalisation</a:t>
            </a:r>
            <a:r>
              <a:rPr sz="14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d’un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projet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artistique</a:t>
            </a:r>
            <a:endParaRPr sz="1400">
              <a:latin typeface="Calibri"/>
              <a:cs typeface="Calibri"/>
            </a:endParaRPr>
          </a:p>
          <a:p>
            <a:pPr marL="224154" indent="-92075">
              <a:lnSpc>
                <a:spcPct val="100000"/>
              </a:lnSpc>
              <a:buChar char="-"/>
              <a:tabLst>
                <a:tab pos="224154" algn="l"/>
              </a:tabLst>
            </a:pP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Apprécier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des</a:t>
            </a:r>
            <a:r>
              <a:rPr sz="1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prestations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1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utilisant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différents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supports</a:t>
            </a:r>
            <a:r>
              <a:rPr sz="1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d’observation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et</a:t>
            </a:r>
            <a:r>
              <a:rPr sz="1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d’analyse</a:t>
            </a:r>
            <a:endParaRPr sz="1400">
              <a:latin typeface="Calibri"/>
              <a:cs typeface="Calibri"/>
            </a:endParaRPr>
          </a:p>
          <a:p>
            <a:pPr marL="132080">
              <a:lnSpc>
                <a:spcPct val="100000"/>
              </a:lnSpc>
              <a:spcBef>
                <a:spcPts val="1680"/>
              </a:spcBef>
            </a:pPr>
            <a:r>
              <a:rPr sz="1400" b="1" spc="-10" dirty="0">
                <a:latin typeface="Calibri"/>
                <a:cs typeface="Calibri"/>
              </a:rPr>
              <a:t>Compétences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visées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pendant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cycle</a:t>
            </a:r>
            <a:endParaRPr sz="1400">
              <a:latin typeface="Calibri"/>
              <a:cs typeface="Calibri"/>
            </a:endParaRPr>
          </a:p>
          <a:p>
            <a:pPr marL="224154" indent="-92075">
              <a:lnSpc>
                <a:spcPct val="100000"/>
              </a:lnSpc>
              <a:buClr>
                <a:srgbClr val="000000"/>
              </a:buClr>
              <a:buChar char="-"/>
              <a:tabLst>
                <a:tab pos="224154" algn="l"/>
              </a:tabLst>
            </a:pP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Élaborer</a:t>
            </a:r>
            <a:r>
              <a:rPr sz="1400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et</a:t>
            </a:r>
            <a:r>
              <a:rPr sz="1400" spc="-20" dirty="0">
                <a:solidFill>
                  <a:srgbClr val="0000FF"/>
                </a:solidFill>
                <a:latin typeface="Calibri"/>
                <a:cs typeface="Calibri"/>
              </a:rPr>
              <a:t> réaliser,</a:t>
            </a:r>
            <a:r>
              <a:rPr sz="14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seul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plusieurs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,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un</a:t>
            </a:r>
            <a:r>
              <a:rPr sz="1400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projet</a:t>
            </a:r>
            <a:r>
              <a:rPr sz="1400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artistique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et/ou</a:t>
            </a:r>
            <a:r>
              <a:rPr sz="1400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acrobatique</a:t>
            </a:r>
            <a:r>
              <a:rPr sz="1400" spc="-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pour</a:t>
            </a:r>
            <a:r>
              <a:rPr sz="1400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provoquer</a:t>
            </a:r>
            <a:r>
              <a:rPr sz="1400" spc="-4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une</a:t>
            </a:r>
            <a:r>
              <a:rPr sz="1400" spc="-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émotion</a:t>
            </a:r>
            <a:r>
              <a:rPr sz="1400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du</a:t>
            </a:r>
            <a:r>
              <a:rPr sz="1400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public.</a:t>
            </a:r>
            <a:endParaRPr sz="1400">
              <a:latin typeface="Calibri"/>
              <a:cs typeface="Calibri"/>
            </a:endParaRPr>
          </a:p>
          <a:p>
            <a:pPr marL="224154" indent="-92075">
              <a:lnSpc>
                <a:spcPct val="100000"/>
              </a:lnSpc>
              <a:buClr>
                <a:srgbClr val="000000"/>
              </a:buClr>
              <a:buChar char="-"/>
              <a:tabLst>
                <a:tab pos="224154" algn="l"/>
              </a:tabLst>
            </a:pP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Utiliser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des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procédés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simples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de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composition</a:t>
            </a:r>
            <a:r>
              <a:rPr sz="1400" spc="-4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et</a:t>
            </a:r>
            <a:r>
              <a:rPr sz="1400" spc="-1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d’interprétation.</a:t>
            </a:r>
            <a:endParaRPr sz="1400">
              <a:latin typeface="Calibri"/>
              <a:cs typeface="Calibri"/>
            </a:endParaRPr>
          </a:p>
          <a:p>
            <a:pPr marL="224154" indent="-92075">
              <a:lnSpc>
                <a:spcPct val="100000"/>
              </a:lnSpc>
              <a:buClr>
                <a:srgbClr val="000000"/>
              </a:buClr>
              <a:buChar char="-"/>
              <a:tabLst>
                <a:tab pos="224154" algn="l"/>
              </a:tabLst>
            </a:pPr>
            <a:r>
              <a:rPr sz="1400" spc="-20" dirty="0">
                <a:solidFill>
                  <a:srgbClr val="00FF00"/>
                </a:solidFill>
                <a:latin typeface="Calibri"/>
                <a:cs typeface="Calibri"/>
              </a:rPr>
              <a:t>S’engager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:</a:t>
            </a:r>
            <a:r>
              <a:rPr sz="1400" spc="-4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maîtriser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les</a:t>
            </a:r>
            <a:r>
              <a:rPr sz="1400" spc="-4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risques,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dominer</a:t>
            </a:r>
            <a:r>
              <a:rPr sz="1400" spc="-4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ses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appréhensions.</a:t>
            </a:r>
            <a:endParaRPr sz="1400">
              <a:latin typeface="Calibri"/>
              <a:cs typeface="Calibri"/>
            </a:endParaRPr>
          </a:p>
          <a:p>
            <a:pPr marL="224154" indent="-92075">
              <a:lnSpc>
                <a:spcPct val="100000"/>
              </a:lnSpc>
              <a:buClr>
                <a:srgbClr val="000000"/>
              </a:buClr>
              <a:buChar char="-"/>
              <a:tabLst>
                <a:tab pos="224154" algn="l"/>
              </a:tabLst>
            </a:pP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Construire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un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regard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critique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sur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ses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prestations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et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celles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des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autres,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utilisant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le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numérique.</a:t>
            </a:r>
            <a:endParaRPr sz="1400">
              <a:latin typeface="Calibri"/>
              <a:cs typeface="Calibri"/>
            </a:endParaRPr>
          </a:p>
          <a:p>
            <a:pPr marL="132080">
              <a:lnSpc>
                <a:spcPts val="1675"/>
              </a:lnSpc>
              <a:spcBef>
                <a:spcPts val="1680"/>
              </a:spcBef>
            </a:pPr>
            <a:r>
              <a:rPr sz="1400" b="1" spc="-10" dirty="0">
                <a:latin typeface="Calibri"/>
                <a:cs typeface="Calibri"/>
              </a:rPr>
              <a:t>Compétence attendue (Ressources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d’accompagnement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Mars</a:t>
            </a:r>
            <a:r>
              <a:rPr sz="1400" b="1" spc="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2016)</a:t>
            </a:r>
            <a:endParaRPr sz="1400">
              <a:latin typeface="Calibri"/>
              <a:cs typeface="Calibri"/>
            </a:endParaRPr>
          </a:p>
          <a:p>
            <a:pPr marL="132080" marR="5080">
              <a:lnSpc>
                <a:spcPts val="1680"/>
              </a:lnSpc>
              <a:spcBef>
                <a:spcPts val="50"/>
              </a:spcBef>
            </a:pP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S’impliquer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dans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un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projet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collectif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construire,</a:t>
            </a:r>
            <a:r>
              <a:rPr sz="1400" spc="-4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réaliser</a:t>
            </a:r>
            <a:r>
              <a:rPr sz="1400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et</a:t>
            </a:r>
            <a:r>
              <a:rPr sz="1400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présenter</a:t>
            </a:r>
            <a:r>
              <a:rPr sz="1400" spc="-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groupe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4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5,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un</a:t>
            </a:r>
            <a:r>
              <a:rPr sz="1400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enchaînement</a:t>
            </a:r>
            <a:r>
              <a:rPr sz="1400" spc="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de</a:t>
            </a:r>
            <a:r>
              <a:rPr sz="1400" spc="-4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pyramides</a:t>
            </a:r>
            <a:r>
              <a:rPr sz="1400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maîtrisées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(dont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moins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empilement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réalisée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compensation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masse)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permettant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rapporter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plus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points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possible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grâce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variété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pyramides,</a:t>
            </a:r>
            <a:endParaRPr sz="1400">
              <a:latin typeface="Calibri"/>
              <a:cs typeface="Calibri"/>
            </a:endParaRPr>
          </a:p>
          <a:p>
            <a:pPr marL="132080">
              <a:lnSpc>
                <a:spcPts val="1635"/>
              </a:lnSpc>
            </a:pPr>
            <a:r>
              <a:rPr sz="1400" dirty="0">
                <a:latin typeface="Calibri"/>
                <a:cs typeface="Calibri"/>
              </a:rPr>
              <a:t>leur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niveau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difficulté,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fluidité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l’enchaînement, </a:t>
            </a:r>
            <a:r>
              <a:rPr sz="1400" dirty="0">
                <a:latin typeface="Calibri"/>
                <a:cs typeface="Calibri"/>
              </a:rPr>
              <a:t>l’impact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produit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spectateur.</a:t>
            </a:r>
            <a:endParaRPr sz="1400">
              <a:latin typeface="Calibri"/>
              <a:cs typeface="Calibri"/>
            </a:endParaRPr>
          </a:p>
          <a:p>
            <a:pPr marL="132080" marR="506095">
              <a:lnSpc>
                <a:spcPct val="100000"/>
              </a:lnSpc>
            </a:pP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Prendre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un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risque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calculé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qui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respecte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les</a:t>
            </a:r>
            <a:r>
              <a:rPr sz="1400" spc="-4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règles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de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sécurité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active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et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passive</a:t>
            </a:r>
            <a:r>
              <a:rPr sz="1400" spc="-4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et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intègre</a:t>
            </a:r>
            <a:r>
              <a:rPr sz="1400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le</a:t>
            </a:r>
            <a:r>
              <a:rPr sz="1400" spc="-4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renoncement</a:t>
            </a:r>
            <a:r>
              <a:rPr sz="1400" spc="1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l’aide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des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pareurs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si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nécessaire.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Apprécier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objectivement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une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 prestation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à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partir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d’un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référentiel</a:t>
            </a:r>
            <a:r>
              <a:rPr sz="14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donné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ou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co-construit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et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faire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évoluer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son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propre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enchaînement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 en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fonction</a:t>
            </a:r>
            <a:r>
              <a:rPr sz="1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des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appréciations</a:t>
            </a:r>
            <a:r>
              <a:rPr sz="1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portées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par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les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spectateurs.</a:t>
            </a:r>
            <a:endParaRPr sz="1400">
              <a:latin typeface="Calibri"/>
              <a:cs typeface="Calibri"/>
            </a:endParaRPr>
          </a:p>
          <a:p>
            <a:pPr marL="132080" marR="7015480">
              <a:lnSpc>
                <a:spcPct val="100000"/>
              </a:lnSpc>
              <a:spcBef>
                <a:spcPts val="1685"/>
              </a:spcBef>
            </a:pPr>
            <a:r>
              <a:rPr sz="1400" b="1" spc="-10" dirty="0">
                <a:latin typeface="Calibri"/>
                <a:cs typeface="Calibri"/>
              </a:rPr>
              <a:t>Compétence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attendue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(ancien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programmes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EPS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2008) </a:t>
            </a:r>
            <a:r>
              <a:rPr sz="1400" b="1" dirty="0">
                <a:latin typeface="Calibri"/>
                <a:cs typeface="Calibri"/>
              </a:rPr>
              <a:t>Niveau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  <a:p>
            <a:pPr marL="132080" marR="23495">
              <a:lnSpc>
                <a:spcPts val="1689"/>
              </a:lnSpc>
              <a:spcBef>
                <a:spcPts val="35"/>
              </a:spcBef>
            </a:pP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Concevoir</a:t>
            </a:r>
            <a:r>
              <a:rPr sz="1400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et</a:t>
            </a:r>
            <a:r>
              <a:rPr sz="1400" spc="-2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présenter</a:t>
            </a:r>
            <a:r>
              <a:rPr sz="1400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un</a:t>
            </a:r>
            <a:r>
              <a:rPr sz="1400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00FF"/>
                </a:solidFill>
                <a:latin typeface="Calibri"/>
                <a:cs typeface="Calibri"/>
              </a:rPr>
              <a:t>enchaînement</a:t>
            </a:r>
            <a:r>
              <a:rPr sz="1400" dirty="0">
                <a:solidFill>
                  <a:srgbClr val="0000FF"/>
                </a:solidFill>
                <a:latin typeface="Calibri"/>
                <a:cs typeface="Calibri"/>
              </a:rPr>
              <a:t> maîtrisé</a:t>
            </a:r>
            <a:r>
              <a:rPr sz="1400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d’au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moins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5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figures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acrobatiques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statiques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dynamiques,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montées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et</a:t>
            </a:r>
            <a:r>
              <a:rPr sz="1400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démontées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de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façon</a:t>
            </a:r>
            <a:r>
              <a:rPr sz="1400" spc="-5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active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00FF00"/>
                </a:solidFill>
                <a:latin typeface="Calibri"/>
                <a:cs typeface="Calibri"/>
              </a:rPr>
              <a:t>et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sécurisée,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où</a:t>
            </a:r>
            <a:r>
              <a:rPr sz="1400" spc="-4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le</a:t>
            </a:r>
            <a:r>
              <a:rPr sz="1400" spc="-4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voltigeur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sera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au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moins</a:t>
            </a:r>
            <a:r>
              <a:rPr sz="1400" spc="-4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une</a:t>
            </a:r>
            <a:r>
              <a:rPr sz="1400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fois</a:t>
            </a:r>
            <a:r>
              <a:rPr sz="1400" spc="-6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en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situation</a:t>
            </a:r>
            <a:r>
              <a:rPr sz="1400" spc="-2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FF00"/>
                </a:solidFill>
                <a:latin typeface="Calibri"/>
                <a:cs typeface="Calibri"/>
              </a:rPr>
              <a:t>de</a:t>
            </a:r>
            <a:r>
              <a:rPr sz="1400" spc="-30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verticale</a:t>
            </a:r>
            <a:r>
              <a:rPr sz="1400" spc="-35" dirty="0">
                <a:solidFill>
                  <a:srgbClr val="00FF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FF00"/>
                </a:solidFill>
                <a:latin typeface="Calibri"/>
                <a:cs typeface="Calibri"/>
              </a:rPr>
              <a:t>renversée.</a:t>
            </a:r>
            <a:endParaRPr sz="1400">
              <a:latin typeface="Calibri"/>
              <a:cs typeface="Calibri"/>
            </a:endParaRPr>
          </a:p>
          <a:p>
            <a:pPr marL="132080">
              <a:lnSpc>
                <a:spcPts val="1625"/>
              </a:lnSpc>
            </a:pP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Juger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les</a:t>
            </a:r>
            <a:r>
              <a:rPr sz="1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prestations</a:t>
            </a:r>
            <a:r>
              <a:rPr sz="14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à</a:t>
            </a:r>
            <a:r>
              <a:rPr sz="14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partir</a:t>
            </a:r>
            <a:r>
              <a:rPr sz="14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d’un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code</a:t>
            </a:r>
            <a:r>
              <a:rPr sz="1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construit</a:t>
            </a:r>
            <a:r>
              <a:rPr sz="14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0000"/>
                </a:solidFill>
                <a:latin typeface="Calibri"/>
                <a:cs typeface="Calibri"/>
              </a:rPr>
              <a:t>en</a:t>
            </a:r>
            <a:r>
              <a:rPr sz="1400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libri"/>
                <a:cs typeface="Calibri"/>
              </a:rPr>
              <a:t>commun.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20675" y="1055750"/>
          <a:ext cx="11201395" cy="5587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5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0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1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1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93090">
                <a:tc gridSpan="10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Exemple</a:t>
                      </a:r>
                      <a:r>
                        <a:rPr sz="16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démarche</a:t>
                      </a:r>
                      <a:r>
                        <a:rPr sz="16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d’enseignement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cycle</a:t>
                      </a:r>
                      <a:r>
                        <a:rPr sz="16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4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n°2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4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05740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4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4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4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4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4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4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Leçon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n°9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847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37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ACROBATE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68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06375" marR="82550" indent="-11620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Répertoire Formes variées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55930" marR="184150" indent="-26543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Enchainer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les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formes</a:t>
                      </a:r>
                      <a:r>
                        <a:rPr sz="1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et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assumer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rôle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424940" marR="73660" indent="-134302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Répertoire,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Enchainer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les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formes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assumer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rôle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54000" marR="245110" indent="-635"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Répéter,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automatiser, apprendre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filmant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pour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présenter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COMPOSITEUR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981075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Choisir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organiser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Organiser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924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7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JUGE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Repérer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Repérer,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Qualifier.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927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24154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Objectifs</a:t>
                      </a:r>
                      <a:r>
                        <a:rPr sz="16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l’enseignant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03200" marR="19558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*Construire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répertoire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de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formes variées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enrichies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(Famille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2)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16205" marR="109855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*Construire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présenter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une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première séquence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*Repérer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apprécier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des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critères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simples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725" marR="781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*Construire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répertoire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formes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variées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enrichies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(Famille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4)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75565" marR="67310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*Construire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présenter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une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350" baseline="24691" dirty="0">
                          <a:latin typeface="Calibri"/>
                          <a:cs typeface="Calibri"/>
                        </a:rPr>
                        <a:t>ème</a:t>
                      </a:r>
                      <a:r>
                        <a:rPr sz="1350" spc="209" baseline="2469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séquence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*Apprécier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selon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des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critères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simples.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58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63525" marR="255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*Choisir,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organiser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pour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construire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présenter individuellement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et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collectivement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l’enchainement,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</a:t>
                      </a:r>
                      <a:r>
                        <a:rPr sz="1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numéro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ou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chorégraphie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finale.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*Observer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apprécier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selon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des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critères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simples.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*Assumer</a:t>
                      </a:r>
                      <a:r>
                        <a:rPr sz="14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rôle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99390" marR="193675" indent="1270" algn="ctr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*Apprécier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la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prestation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selon</a:t>
                      </a:r>
                      <a:r>
                        <a:rPr sz="1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les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critères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simples.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309372" y="109728"/>
            <a:ext cx="11681460" cy="1272540"/>
            <a:chOff x="309372" y="109728"/>
            <a:chExt cx="11681460" cy="12725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8422" y="128778"/>
              <a:ext cx="11643360" cy="123443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8422" y="128778"/>
              <a:ext cx="11643360" cy="1234440"/>
            </a:xfrm>
            <a:custGeom>
              <a:avLst/>
              <a:gdLst/>
              <a:ahLst/>
              <a:cxnLst/>
              <a:rect l="l" t="t" r="r" b="b"/>
              <a:pathLst>
                <a:path w="11643360" h="1234440">
                  <a:moveTo>
                    <a:pt x="0" y="308610"/>
                  </a:moveTo>
                  <a:lnTo>
                    <a:pt x="11133836" y="308610"/>
                  </a:lnTo>
                  <a:lnTo>
                    <a:pt x="11133836" y="0"/>
                  </a:lnTo>
                  <a:lnTo>
                    <a:pt x="11643360" y="617220"/>
                  </a:lnTo>
                  <a:lnTo>
                    <a:pt x="11133836" y="1234439"/>
                  </a:lnTo>
                  <a:lnTo>
                    <a:pt x="11133836" y="925830"/>
                  </a:lnTo>
                  <a:lnTo>
                    <a:pt x="0" y="925830"/>
                  </a:lnTo>
                  <a:lnTo>
                    <a:pt x="0" y="30861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987165" y="580085"/>
            <a:ext cx="40697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CONTINUUM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FORMATION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pour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les</a:t>
            </a:r>
            <a:r>
              <a:rPr sz="1800" spc="-20" dirty="0">
                <a:latin typeface="Calibri"/>
                <a:cs typeface="Calibri"/>
              </a:rPr>
              <a:t> AFC4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491" y="905463"/>
            <a:ext cx="9840997" cy="575898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460" y="46177"/>
            <a:ext cx="16027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0" dirty="0">
                <a:latin typeface="Arial"/>
                <a:cs typeface="Arial"/>
              </a:rPr>
              <a:t>L’EVALUATION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4460" y="352145"/>
            <a:ext cx="5619750" cy="133477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spc="-175" dirty="0">
                <a:latin typeface="Arial"/>
                <a:cs typeface="Arial"/>
              </a:rPr>
              <a:t>EXIGENCES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204" dirty="0">
                <a:latin typeface="Arial"/>
                <a:cs typeface="Arial"/>
              </a:rPr>
              <a:t>DE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10" dirty="0">
                <a:latin typeface="Arial"/>
                <a:cs typeface="Arial"/>
              </a:rPr>
              <a:t>COMPOSITION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10" dirty="0">
                <a:latin typeface="Arial"/>
                <a:cs typeface="Arial"/>
              </a:rPr>
              <a:t>: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14" dirty="0">
                <a:latin typeface="Arial"/>
                <a:cs typeface="Arial"/>
              </a:rPr>
              <a:t>éléments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obligatoires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53200"/>
              </a:lnSpc>
              <a:spcBef>
                <a:spcPts val="5"/>
              </a:spcBef>
            </a:pPr>
            <a:r>
              <a:rPr sz="1400" spc="-170" dirty="0">
                <a:latin typeface="Arial MT"/>
                <a:cs typeface="Arial MT"/>
              </a:rPr>
              <a:t>Ex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:</a:t>
            </a:r>
            <a:r>
              <a:rPr sz="1400" spc="-1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par</a:t>
            </a:r>
            <a:r>
              <a:rPr sz="1400" spc="-95" dirty="0">
                <a:latin typeface="Arial MT"/>
                <a:cs typeface="Arial MT"/>
              </a:rPr>
              <a:t> </a:t>
            </a:r>
            <a:r>
              <a:rPr sz="1400" spc="-75" dirty="0">
                <a:latin typeface="Arial MT"/>
                <a:cs typeface="Arial MT"/>
              </a:rPr>
              <a:t>élève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2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30" dirty="0">
                <a:latin typeface="Arial MT"/>
                <a:cs typeface="Arial MT"/>
              </a:rPr>
              <a:t>duos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–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1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trio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–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1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60" dirty="0">
                <a:latin typeface="Arial MT"/>
                <a:cs typeface="Arial MT"/>
              </a:rPr>
              <a:t>quatuor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5" dirty="0">
                <a:latin typeface="Arial MT"/>
                <a:cs typeface="Arial MT"/>
              </a:rPr>
              <a:t>(plus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facile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60" dirty="0">
                <a:latin typeface="Arial MT"/>
                <a:cs typeface="Arial MT"/>
              </a:rPr>
              <a:t>pour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95" dirty="0">
                <a:latin typeface="Arial MT"/>
                <a:cs typeface="Arial MT"/>
              </a:rPr>
              <a:t>calcul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note) </a:t>
            </a:r>
            <a:r>
              <a:rPr sz="1400" spc="-90" dirty="0">
                <a:latin typeface="Arial MT"/>
                <a:cs typeface="Arial MT"/>
              </a:rPr>
              <a:t>Possibilité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75" dirty="0">
                <a:latin typeface="Arial MT"/>
                <a:cs typeface="Arial MT"/>
              </a:rPr>
              <a:t>d’imposer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14" dirty="0">
                <a:latin typeface="Arial MT"/>
                <a:cs typeface="Arial MT"/>
              </a:rPr>
              <a:t>des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120" dirty="0">
                <a:latin typeface="Arial MT"/>
                <a:cs typeface="Arial MT"/>
              </a:rPr>
              <a:t>éléments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de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0" dirty="0">
                <a:latin typeface="Arial MT"/>
                <a:cs typeface="Arial MT"/>
              </a:rPr>
              <a:t>liaisons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130" dirty="0">
                <a:latin typeface="Arial MT"/>
                <a:cs typeface="Arial MT"/>
              </a:rPr>
              <a:t>ou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0" dirty="0">
                <a:latin typeface="Arial MT"/>
                <a:cs typeface="Arial MT"/>
              </a:rPr>
              <a:t>paramètre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l’enchaînement </a:t>
            </a:r>
            <a:r>
              <a:rPr sz="1400" b="1" spc="-165" dirty="0">
                <a:latin typeface="Arial"/>
                <a:cs typeface="Arial"/>
              </a:rPr>
              <a:t>DIFFICULTE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10" dirty="0">
                <a:latin typeface="Arial"/>
                <a:cs typeface="Arial"/>
              </a:rPr>
              <a:t>: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55" dirty="0">
                <a:latin typeface="Arial"/>
                <a:cs typeface="Arial"/>
              </a:rPr>
              <a:t>La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performance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19" y="3738498"/>
            <a:ext cx="24409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40" dirty="0">
                <a:latin typeface="Arial"/>
                <a:cs typeface="Arial"/>
              </a:rPr>
              <a:t>EXECUTION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10" dirty="0">
                <a:latin typeface="Arial"/>
                <a:cs typeface="Arial"/>
              </a:rPr>
              <a:t>:</a:t>
            </a:r>
            <a:r>
              <a:rPr sz="1400" b="1" dirty="0">
                <a:latin typeface="Arial"/>
                <a:cs typeface="Arial"/>
              </a:rPr>
              <a:t> </a:t>
            </a:r>
            <a:r>
              <a:rPr sz="1400" b="1" spc="-110" dirty="0">
                <a:latin typeface="Arial"/>
                <a:cs typeface="Arial"/>
              </a:rPr>
              <a:t>les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95" dirty="0">
                <a:latin typeface="Arial"/>
                <a:cs typeface="Arial"/>
              </a:rPr>
              <a:t>fautes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14" dirty="0">
                <a:latin typeface="Arial"/>
                <a:cs typeface="Arial"/>
              </a:rPr>
              <a:t>de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80" dirty="0">
                <a:latin typeface="Arial"/>
                <a:cs typeface="Arial"/>
              </a:rPr>
              <a:t>tenue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460" y="5587256"/>
            <a:ext cx="1520825" cy="681990"/>
          </a:xfrm>
          <a:prstGeom prst="rect">
            <a:avLst/>
          </a:prstGeom>
        </p:spPr>
        <p:txBody>
          <a:bodyPr vert="horz" wrap="square" lIns="0" tIns="1276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400" b="1" spc="-185" dirty="0">
                <a:latin typeface="Arial"/>
                <a:cs typeface="Arial"/>
              </a:rPr>
              <a:t>CMS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400" dirty="0">
                <a:latin typeface="Arial MT"/>
                <a:cs typeface="Arial MT"/>
              </a:rPr>
              <a:t>-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70" dirty="0">
                <a:latin typeface="Arial MT"/>
                <a:cs typeface="Arial MT"/>
              </a:rPr>
              <a:t>juge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et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60" dirty="0">
                <a:latin typeface="Arial MT"/>
                <a:cs typeface="Arial MT"/>
              </a:rPr>
              <a:t>observateur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460" y="6355791"/>
            <a:ext cx="90239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 MT"/>
                <a:cs typeface="Arial MT"/>
              </a:rPr>
              <a:t>-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45" dirty="0">
                <a:latin typeface="Arial MT"/>
                <a:cs typeface="Arial MT"/>
              </a:rPr>
              <a:t>mise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130" dirty="0">
                <a:latin typeface="Arial MT"/>
                <a:cs typeface="Arial MT"/>
              </a:rPr>
              <a:t>en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30" dirty="0">
                <a:latin typeface="Arial MT"/>
                <a:cs typeface="Arial MT"/>
              </a:rPr>
              <a:t>projet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135" dirty="0">
                <a:latin typeface="Arial MT"/>
                <a:cs typeface="Arial MT"/>
              </a:rPr>
              <a:t>sur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75" dirty="0">
                <a:latin typeface="Arial MT"/>
                <a:cs typeface="Arial MT"/>
              </a:rPr>
              <a:t>choix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14" dirty="0">
                <a:latin typeface="Arial MT"/>
                <a:cs typeface="Arial MT"/>
              </a:rPr>
              <a:t>des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75" dirty="0">
                <a:latin typeface="Arial MT"/>
                <a:cs typeface="Arial MT"/>
              </a:rPr>
              <a:t>pyramides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et </a:t>
            </a:r>
            <a:r>
              <a:rPr sz="1400" spc="-40" dirty="0">
                <a:latin typeface="Arial MT"/>
                <a:cs typeface="Arial MT"/>
              </a:rPr>
              <a:t>l’élaboration </a:t>
            </a:r>
            <a:r>
              <a:rPr sz="1400" spc="-10" dirty="0">
                <a:latin typeface="Arial MT"/>
                <a:cs typeface="Arial MT"/>
              </a:rPr>
              <a:t>de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95" dirty="0">
                <a:latin typeface="Arial MT"/>
                <a:cs typeface="Arial MT"/>
              </a:rPr>
              <a:t>l’enchainement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70" dirty="0">
                <a:latin typeface="Arial MT"/>
                <a:cs typeface="Arial MT"/>
              </a:rPr>
              <a:t>(utilisation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de </a:t>
            </a:r>
            <a:r>
              <a:rPr sz="1400" spc="-80" dirty="0">
                <a:latin typeface="Arial MT"/>
                <a:cs typeface="Arial MT"/>
              </a:rPr>
              <a:t>l’espace,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55" dirty="0">
                <a:latin typeface="Arial MT"/>
                <a:cs typeface="Arial MT"/>
              </a:rPr>
              <a:t>orientation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14" dirty="0">
                <a:latin typeface="Arial MT"/>
                <a:cs typeface="Arial MT"/>
              </a:rPr>
              <a:t>des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figures…)</a:t>
            </a:r>
            <a:endParaRPr sz="1400">
              <a:latin typeface="Arial MT"/>
              <a:cs typeface="Arial MT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69862" y="4065523"/>
          <a:ext cx="11483339" cy="1482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0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0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0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3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ESPACE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2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TEMPS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CORPS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10" dirty="0">
                          <a:latin typeface="Arial MT"/>
                          <a:cs typeface="Arial MT"/>
                        </a:rPr>
                        <a:t>Petite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faute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10" dirty="0">
                          <a:latin typeface="Arial MT"/>
                          <a:cs typeface="Arial MT"/>
                        </a:rPr>
                        <a:t>Légère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40" dirty="0">
                          <a:latin typeface="Arial MT"/>
                          <a:cs typeface="Arial MT"/>
                        </a:rPr>
                        <a:t>insuffisance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14" dirty="0">
                          <a:latin typeface="Arial MT"/>
                          <a:cs typeface="Arial MT"/>
                        </a:rPr>
                        <a:t>Légère</a:t>
                      </a:r>
                      <a:r>
                        <a:rPr sz="18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hésitation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40" dirty="0">
                          <a:latin typeface="Arial MT"/>
                          <a:cs typeface="Arial MT"/>
                        </a:rPr>
                        <a:t>Faute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segment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40" dirty="0">
                          <a:latin typeface="Arial MT"/>
                          <a:cs typeface="Arial MT"/>
                        </a:rPr>
                        <a:t>Moyenne</a:t>
                      </a:r>
                      <a:r>
                        <a:rPr sz="18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faute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90" dirty="0">
                          <a:latin typeface="Arial MT"/>
                          <a:cs typeface="Arial MT"/>
                        </a:rPr>
                        <a:t>Amplitude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incomplète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45" dirty="0">
                          <a:latin typeface="Arial MT"/>
                          <a:cs typeface="Arial MT"/>
                        </a:rPr>
                        <a:t>Rupture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rythme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40" dirty="0">
                          <a:latin typeface="Arial MT"/>
                          <a:cs typeface="Arial MT"/>
                        </a:rPr>
                        <a:t>Faute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8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posture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55" dirty="0">
                          <a:latin typeface="Arial MT"/>
                          <a:cs typeface="Arial MT"/>
                        </a:rPr>
                        <a:t>Grosse</a:t>
                      </a:r>
                      <a:r>
                        <a:rPr sz="18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faute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85" dirty="0">
                          <a:latin typeface="Arial MT"/>
                          <a:cs typeface="Arial MT"/>
                        </a:rPr>
                        <a:t>Aucune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amplitude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245" dirty="0">
                          <a:latin typeface="Arial MT"/>
                          <a:cs typeface="Arial MT"/>
                        </a:rPr>
                        <a:t>Temps</a:t>
                      </a:r>
                      <a:r>
                        <a:rPr sz="18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d’arrêt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40" dirty="0">
                          <a:latin typeface="Arial MT"/>
                          <a:cs typeface="Arial MT"/>
                        </a:rPr>
                        <a:t>Faute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position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69862" y="1746250"/>
          <a:ext cx="11483339" cy="1828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7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0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0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0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Ordre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figures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Cotations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Points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8591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équipe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DUO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0,4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2,2pts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20" dirty="0">
                          <a:latin typeface="Arial MT"/>
                          <a:cs typeface="Arial MT"/>
                        </a:rPr>
                        <a:t>TRIO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C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0,8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60" dirty="0">
                          <a:latin typeface="Arial MT"/>
                          <a:cs typeface="Arial MT"/>
                        </a:rPr>
                        <a:t>QUATUOR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350" dirty="0">
                          <a:latin typeface="Arial MT"/>
                          <a:cs typeface="Arial MT"/>
                        </a:rPr>
                        <a:t>B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0,6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60" dirty="0">
                          <a:latin typeface="Arial MT"/>
                          <a:cs typeface="Arial MT"/>
                        </a:rPr>
                        <a:t>QUATUOR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50" dirty="0">
                          <a:latin typeface="Arial MT"/>
                          <a:cs typeface="Arial MT"/>
                        </a:rPr>
                        <a:t>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25" dirty="0">
                          <a:latin typeface="Arial MT"/>
                          <a:cs typeface="Arial MT"/>
                        </a:rPr>
                        <a:t>0,4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" name="object 9"/>
          <p:cNvGrpSpPr/>
          <p:nvPr/>
        </p:nvGrpSpPr>
        <p:grpSpPr>
          <a:xfrm>
            <a:off x="7956486" y="385254"/>
            <a:ext cx="2315845" cy="924560"/>
            <a:chOff x="7956486" y="385254"/>
            <a:chExt cx="2315845" cy="924560"/>
          </a:xfrm>
        </p:grpSpPr>
        <p:sp>
          <p:nvSpPr>
            <p:cNvPr id="10" name="object 10"/>
            <p:cNvSpPr/>
            <p:nvPr/>
          </p:nvSpPr>
          <p:spPr>
            <a:xfrm>
              <a:off x="7964423" y="393191"/>
              <a:ext cx="2299970" cy="908685"/>
            </a:xfrm>
            <a:custGeom>
              <a:avLst/>
              <a:gdLst/>
              <a:ahLst/>
              <a:cxnLst/>
              <a:rect l="l" t="t" r="r" b="b"/>
              <a:pathLst>
                <a:path w="2299970" h="908685">
                  <a:moveTo>
                    <a:pt x="1149857" y="0"/>
                  </a:moveTo>
                  <a:lnTo>
                    <a:pt x="1082299" y="770"/>
                  </a:lnTo>
                  <a:lnTo>
                    <a:pt x="1015769" y="3055"/>
                  </a:lnTo>
                  <a:lnTo>
                    <a:pt x="950373" y="6810"/>
                  </a:lnTo>
                  <a:lnTo>
                    <a:pt x="886221" y="11994"/>
                  </a:lnTo>
                  <a:lnTo>
                    <a:pt x="823420" y="18563"/>
                  </a:lnTo>
                  <a:lnTo>
                    <a:pt x="762077" y="26476"/>
                  </a:lnTo>
                  <a:lnTo>
                    <a:pt x="702302" y="35688"/>
                  </a:lnTo>
                  <a:lnTo>
                    <a:pt x="644201" y="46159"/>
                  </a:lnTo>
                  <a:lnTo>
                    <a:pt x="587882" y="57846"/>
                  </a:lnTo>
                  <a:lnTo>
                    <a:pt x="533454" y="70705"/>
                  </a:lnTo>
                  <a:lnTo>
                    <a:pt x="481024" y="84694"/>
                  </a:lnTo>
                  <a:lnTo>
                    <a:pt x="430701" y="99770"/>
                  </a:lnTo>
                  <a:lnTo>
                    <a:pt x="382591" y="115892"/>
                  </a:lnTo>
                  <a:lnTo>
                    <a:pt x="336803" y="133016"/>
                  </a:lnTo>
                  <a:lnTo>
                    <a:pt x="293446" y="151100"/>
                  </a:lnTo>
                  <a:lnTo>
                    <a:pt x="252626" y="170101"/>
                  </a:lnTo>
                  <a:lnTo>
                    <a:pt x="214451" y="189977"/>
                  </a:lnTo>
                  <a:lnTo>
                    <a:pt x="179031" y="210684"/>
                  </a:lnTo>
                  <a:lnTo>
                    <a:pt x="146471" y="232181"/>
                  </a:lnTo>
                  <a:lnTo>
                    <a:pt x="90368" y="277373"/>
                  </a:lnTo>
                  <a:lnTo>
                    <a:pt x="47005" y="325212"/>
                  </a:lnTo>
                  <a:lnTo>
                    <a:pt x="17245" y="375357"/>
                  </a:lnTo>
                  <a:lnTo>
                    <a:pt x="1952" y="427466"/>
                  </a:lnTo>
                  <a:lnTo>
                    <a:pt x="0" y="454152"/>
                  </a:lnTo>
                  <a:lnTo>
                    <a:pt x="1952" y="480837"/>
                  </a:lnTo>
                  <a:lnTo>
                    <a:pt x="17245" y="532946"/>
                  </a:lnTo>
                  <a:lnTo>
                    <a:pt x="47005" y="583091"/>
                  </a:lnTo>
                  <a:lnTo>
                    <a:pt x="90368" y="630930"/>
                  </a:lnTo>
                  <a:lnTo>
                    <a:pt x="146471" y="676122"/>
                  </a:lnTo>
                  <a:lnTo>
                    <a:pt x="179031" y="697619"/>
                  </a:lnTo>
                  <a:lnTo>
                    <a:pt x="214451" y="718326"/>
                  </a:lnTo>
                  <a:lnTo>
                    <a:pt x="252626" y="738202"/>
                  </a:lnTo>
                  <a:lnTo>
                    <a:pt x="293446" y="757203"/>
                  </a:lnTo>
                  <a:lnTo>
                    <a:pt x="336804" y="775287"/>
                  </a:lnTo>
                  <a:lnTo>
                    <a:pt x="382591" y="792411"/>
                  </a:lnTo>
                  <a:lnTo>
                    <a:pt x="430701" y="808533"/>
                  </a:lnTo>
                  <a:lnTo>
                    <a:pt x="481024" y="823609"/>
                  </a:lnTo>
                  <a:lnTo>
                    <a:pt x="533454" y="837598"/>
                  </a:lnTo>
                  <a:lnTo>
                    <a:pt x="587882" y="850457"/>
                  </a:lnTo>
                  <a:lnTo>
                    <a:pt x="644201" y="862144"/>
                  </a:lnTo>
                  <a:lnTo>
                    <a:pt x="702302" y="872615"/>
                  </a:lnTo>
                  <a:lnTo>
                    <a:pt x="762077" y="881827"/>
                  </a:lnTo>
                  <a:lnTo>
                    <a:pt x="823420" y="889740"/>
                  </a:lnTo>
                  <a:lnTo>
                    <a:pt x="886221" y="896309"/>
                  </a:lnTo>
                  <a:lnTo>
                    <a:pt x="950373" y="901493"/>
                  </a:lnTo>
                  <a:lnTo>
                    <a:pt x="1015769" y="905248"/>
                  </a:lnTo>
                  <a:lnTo>
                    <a:pt x="1082299" y="907533"/>
                  </a:lnTo>
                  <a:lnTo>
                    <a:pt x="1149857" y="908304"/>
                  </a:lnTo>
                  <a:lnTo>
                    <a:pt x="1217416" y="907533"/>
                  </a:lnTo>
                  <a:lnTo>
                    <a:pt x="1283946" y="905248"/>
                  </a:lnTo>
                  <a:lnTo>
                    <a:pt x="1349342" y="901493"/>
                  </a:lnTo>
                  <a:lnTo>
                    <a:pt x="1413494" y="896309"/>
                  </a:lnTo>
                  <a:lnTo>
                    <a:pt x="1476295" y="889740"/>
                  </a:lnTo>
                  <a:lnTo>
                    <a:pt x="1537638" y="881827"/>
                  </a:lnTo>
                  <a:lnTo>
                    <a:pt x="1597413" y="872615"/>
                  </a:lnTo>
                  <a:lnTo>
                    <a:pt x="1655514" y="862144"/>
                  </a:lnTo>
                  <a:lnTo>
                    <a:pt x="1711833" y="850457"/>
                  </a:lnTo>
                  <a:lnTo>
                    <a:pt x="1766261" y="837598"/>
                  </a:lnTo>
                  <a:lnTo>
                    <a:pt x="1818691" y="823609"/>
                  </a:lnTo>
                  <a:lnTo>
                    <a:pt x="1869014" y="808533"/>
                  </a:lnTo>
                  <a:lnTo>
                    <a:pt x="1917124" y="792411"/>
                  </a:lnTo>
                  <a:lnTo>
                    <a:pt x="1962912" y="775287"/>
                  </a:lnTo>
                  <a:lnTo>
                    <a:pt x="2006269" y="757203"/>
                  </a:lnTo>
                  <a:lnTo>
                    <a:pt x="2047089" y="738202"/>
                  </a:lnTo>
                  <a:lnTo>
                    <a:pt x="2085264" y="718326"/>
                  </a:lnTo>
                  <a:lnTo>
                    <a:pt x="2120684" y="697619"/>
                  </a:lnTo>
                  <a:lnTo>
                    <a:pt x="2153244" y="676122"/>
                  </a:lnTo>
                  <a:lnTo>
                    <a:pt x="2209347" y="630930"/>
                  </a:lnTo>
                  <a:lnTo>
                    <a:pt x="2252710" y="583091"/>
                  </a:lnTo>
                  <a:lnTo>
                    <a:pt x="2282470" y="532946"/>
                  </a:lnTo>
                  <a:lnTo>
                    <a:pt x="2297763" y="480837"/>
                  </a:lnTo>
                  <a:lnTo>
                    <a:pt x="2299716" y="454152"/>
                  </a:lnTo>
                  <a:lnTo>
                    <a:pt x="2297763" y="427466"/>
                  </a:lnTo>
                  <a:lnTo>
                    <a:pt x="2282470" y="375357"/>
                  </a:lnTo>
                  <a:lnTo>
                    <a:pt x="2252710" y="325212"/>
                  </a:lnTo>
                  <a:lnTo>
                    <a:pt x="2209347" y="277373"/>
                  </a:lnTo>
                  <a:lnTo>
                    <a:pt x="2153244" y="232181"/>
                  </a:lnTo>
                  <a:lnTo>
                    <a:pt x="2120684" y="210684"/>
                  </a:lnTo>
                  <a:lnTo>
                    <a:pt x="2085264" y="189977"/>
                  </a:lnTo>
                  <a:lnTo>
                    <a:pt x="2047089" y="170101"/>
                  </a:lnTo>
                  <a:lnTo>
                    <a:pt x="2006269" y="151100"/>
                  </a:lnTo>
                  <a:lnTo>
                    <a:pt x="1962911" y="133016"/>
                  </a:lnTo>
                  <a:lnTo>
                    <a:pt x="1917124" y="115892"/>
                  </a:lnTo>
                  <a:lnTo>
                    <a:pt x="1869014" y="99770"/>
                  </a:lnTo>
                  <a:lnTo>
                    <a:pt x="1818691" y="84694"/>
                  </a:lnTo>
                  <a:lnTo>
                    <a:pt x="1766261" y="70705"/>
                  </a:lnTo>
                  <a:lnTo>
                    <a:pt x="1711833" y="57846"/>
                  </a:lnTo>
                  <a:lnTo>
                    <a:pt x="1655514" y="46159"/>
                  </a:lnTo>
                  <a:lnTo>
                    <a:pt x="1597413" y="35688"/>
                  </a:lnTo>
                  <a:lnTo>
                    <a:pt x="1537638" y="26476"/>
                  </a:lnTo>
                  <a:lnTo>
                    <a:pt x="1476295" y="18563"/>
                  </a:lnTo>
                  <a:lnTo>
                    <a:pt x="1413494" y="11994"/>
                  </a:lnTo>
                  <a:lnTo>
                    <a:pt x="1349342" y="6810"/>
                  </a:lnTo>
                  <a:lnTo>
                    <a:pt x="1283946" y="3055"/>
                  </a:lnTo>
                  <a:lnTo>
                    <a:pt x="1217416" y="770"/>
                  </a:lnTo>
                  <a:lnTo>
                    <a:pt x="114985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64423" y="393191"/>
              <a:ext cx="2299970" cy="908685"/>
            </a:xfrm>
            <a:custGeom>
              <a:avLst/>
              <a:gdLst/>
              <a:ahLst/>
              <a:cxnLst/>
              <a:rect l="l" t="t" r="r" b="b"/>
              <a:pathLst>
                <a:path w="2299970" h="908685">
                  <a:moveTo>
                    <a:pt x="0" y="454152"/>
                  </a:moveTo>
                  <a:lnTo>
                    <a:pt x="7736" y="401187"/>
                  </a:lnTo>
                  <a:lnTo>
                    <a:pt x="30371" y="350017"/>
                  </a:lnTo>
                  <a:lnTo>
                    <a:pt x="67040" y="300983"/>
                  </a:lnTo>
                  <a:lnTo>
                    <a:pt x="116881" y="254425"/>
                  </a:lnTo>
                  <a:lnTo>
                    <a:pt x="179031" y="210684"/>
                  </a:lnTo>
                  <a:lnTo>
                    <a:pt x="214451" y="189977"/>
                  </a:lnTo>
                  <a:lnTo>
                    <a:pt x="252626" y="170101"/>
                  </a:lnTo>
                  <a:lnTo>
                    <a:pt x="293446" y="151100"/>
                  </a:lnTo>
                  <a:lnTo>
                    <a:pt x="336803" y="133016"/>
                  </a:lnTo>
                  <a:lnTo>
                    <a:pt x="382591" y="115892"/>
                  </a:lnTo>
                  <a:lnTo>
                    <a:pt x="430701" y="99770"/>
                  </a:lnTo>
                  <a:lnTo>
                    <a:pt x="481024" y="84694"/>
                  </a:lnTo>
                  <a:lnTo>
                    <a:pt x="533454" y="70705"/>
                  </a:lnTo>
                  <a:lnTo>
                    <a:pt x="587882" y="57846"/>
                  </a:lnTo>
                  <a:lnTo>
                    <a:pt x="644201" y="46159"/>
                  </a:lnTo>
                  <a:lnTo>
                    <a:pt x="702302" y="35688"/>
                  </a:lnTo>
                  <a:lnTo>
                    <a:pt x="762077" y="26476"/>
                  </a:lnTo>
                  <a:lnTo>
                    <a:pt x="823420" y="18563"/>
                  </a:lnTo>
                  <a:lnTo>
                    <a:pt x="886221" y="11994"/>
                  </a:lnTo>
                  <a:lnTo>
                    <a:pt x="950373" y="6810"/>
                  </a:lnTo>
                  <a:lnTo>
                    <a:pt x="1015769" y="3055"/>
                  </a:lnTo>
                  <a:lnTo>
                    <a:pt x="1082299" y="770"/>
                  </a:lnTo>
                  <a:lnTo>
                    <a:pt x="1149857" y="0"/>
                  </a:lnTo>
                  <a:lnTo>
                    <a:pt x="1217416" y="770"/>
                  </a:lnTo>
                  <a:lnTo>
                    <a:pt x="1283946" y="3055"/>
                  </a:lnTo>
                  <a:lnTo>
                    <a:pt x="1349342" y="6810"/>
                  </a:lnTo>
                  <a:lnTo>
                    <a:pt x="1413494" y="11994"/>
                  </a:lnTo>
                  <a:lnTo>
                    <a:pt x="1476295" y="18563"/>
                  </a:lnTo>
                  <a:lnTo>
                    <a:pt x="1537638" y="26476"/>
                  </a:lnTo>
                  <a:lnTo>
                    <a:pt x="1597413" y="35688"/>
                  </a:lnTo>
                  <a:lnTo>
                    <a:pt x="1655514" y="46159"/>
                  </a:lnTo>
                  <a:lnTo>
                    <a:pt x="1711833" y="57846"/>
                  </a:lnTo>
                  <a:lnTo>
                    <a:pt x="1766261" y="70705"/>
                  </a:lnTo>
                  <a:lnTo>
                    <a:pt x="1818691" y="84694"/>
                  </a:lnTo>
                  <a:lnTo>
                    <a:pt x="1869014" y="99770"/>
                  </a:lnTo>
                  <a:lnTo>
                    <a:pt x="1917124" y="115892"/>
                  </a:lnTo>
                  <a:lnTo>
                    <a:pt x="1962911" y="133016"/>
                  </a:lnTo>
                  <a:lnTo>
                    <a:pt x="2006269" y="151100"/>
                  </a:lnTo>
                  <a:lnTo>
                    <a:pt x="2047089" y="170101"/>
                  </a:lnTo>
                  <a:lnTo>
                    <a:pt x="2085264" y="189977"/>
                  </a:lnTo>
                  <a:lnTo>
                    <a:pt x="2120684" y="210684"/>
                  </a:lnTo>
                  <a:lnTo>
                    <a:pt x="2153244" y="232181"/>
                  </a:lnTo>
                  <a:lnTo>
                    <a:pt x="2209347" y="277373"/>
                  </a:lnTo>
                  <a:lnTo>
                    <a:pt x="2252710" y="325212"/>
                  </a:lnTo>
                  <a:lnTo>
                    <a:pt x="2282470" y="375357"/>
                  </a:lnTo>
                  <a:lnTo>
                    <a:pt x="2297763" y="427466"/>
                  </a:lnTo>
                  <a:lnTo>
                    <a:pt x="2299716" y="454152"/>
                  </a:lnTo>
                  <a:lnTo>
                    <a:pt x="2297763" y="480837"/>
                  </a:lnTo>
                  <a:lnTo>
                    <a:pt x="2282470" y="532946"/>
                  </a:lnTo>
                  <a:lnTo>
                    <a:pt x="2252710" y="583091"/>
                  </a:lnTo>
                  <a:lnTo>
                    <a:pt x="2209347" y="630930"/>
                  </a:lnTo>
                  <a:lnTo>
                    <a:pt x="2153244" y="676122"/>
                  </a:lnTo>
                  <a:lnTo>
                    <a:pt x="2120684" y="697619"/>
                  </a:lnTo>
                  <a:lnTo>
                    <a:pt x="2085264" y="718326"/>
                  </a:lnTo>
                  <a:lnTo>
                    <a:pt x="2047089" y="738202"/>
                  </a:lnTo>
                  <a:lnTo>
                    <a:pt x="2006269" y="757203"/>
                  </a:lnTo>
                  <a:lnTo>
                    <a:pt x="1962912" y="775287"/>
                  </a:lnTo>
                  <a:lnTo>
                    <a:pt x="1917124" y="792411"/>
                  </a:lnTo>
                  <a:lnTo>
                    <a:pt x="1869014" y="808533"/>
                  </a:lnTo>
                  <a:lnTo>
                    <a:pt x="1818691" y="823609"/>
                  </a:lnTo>
                  <a:lnTo>
                    <a:pt x="1766261" y="837598"/>
                  </a:lnTo>
                  <a:lnTo>
                    <a:pt x="1711833" y="850457"/>
                  </a:lnTo>
                  <a:lnTo>
                    <a:pt x="1655514" y="862144"/>
                  </a:lnTo>
                  <a:lnTo>
                    <a:pt x="1597413" y="872615"/>
                  </a:lnTo>
                  <a:lnTo>
                    <a:pt x="1537638" y="881827"/>
                  </a:lnTo>
                  <a:lnTo>
                    <a:pt x="1476295" y="889740"/>
                  </a:lnTo>
                  <a:lnTo>
                    <a:pt x="1413494" y="896309"/>
                  </a:lnTo>
                  <a:lnTo>
                    <a:pt x="1349342" y="901493"/>
                  </a:lnTo>
                  <a:lnTo>
                    <a:pt x="1283946" y="905248"/>
                  </a:lnTo>
                  <a:lnTo>
                    <a:pt x="1217416" y="907533"/>
                  </a:lnTo>
                  <a:lnTo>
                    <a:pt x="1149857" y="908304"/>
                  </a:lnTo>
                  <a:lnTo>
                    <a:pt x="1082299" y="907533"/>
                  </a:lnTo>
                  <a:lnTo>
                    <a:pt x="1015769" y="905248"/>
                  </a:lnTo>
                  <a:lnTo>
                    <a:pt x="950373" y="901493"/>
                  </a:lnTo>
                  <a:lnTo>
                    <a:pt x="886221" y="896309"/>
                  </a:lnTo>
                  <a:lnTo>
                    <a:pt x="823420" y="889740"/>
                  </a:lnTo>
                  <a:lnTo>
                    <a:pt x="762077" y="881827"/>
                  </a:lnTo>
                  <a:lnTo>
                    <a:pt x="702302" y="872615"/>
                  </a:lnTo>
                  <a:lnTo>
                    <a:pt x="644201" y="862144"/>
                  </a:lnTo>
                  <a:lnTo>
                    <a:pt x="587882" y="850457"/>
                  </a:lnTo>
                  <a:lnTo>
                    <a:pt x="533454" y="837598"/>
                  </a:lnTo>
                  <a:lnTo>
                    <a:pt x="481024" y="823609"/>
                  </a:lnTo>
                  <a:lnTo>
                    <a:pt x="430701" y="808533"/>
                  </a:lnTo>
                  <a:lnTo>
                    <a:pt x="382591" y="792411"/>
                  </a:lnTo>
                  <a:lnTo>
                    <a:pt x="336804" y="775287"/>
                  </a:lnTo>
                  <a:lnTo>
                    <a:pt x="293446" y="757203"/>
                  </a:lnTo>
                  <a:lnTo>
                    <a:pt x="252626" y="738202"/>
                  </a:lnTo>
                  <a:lnTo>
                    <a:pt x="214451" y="718326"/>
                  </a:lnTo>
                  <a:lnTo>
                    <a:pt x="179031" y="697619"/>
                  </a:lnTo>
                  <a:lnTo>
                    <a:pt x="146471" y="676122"/>
                  </a:lnTo>
                  <a:lnTo>
                    <a:pt x="90368" y="630930"/>
                  </a:lnTo>
                  <a:lnTo>
                    <a:pt x="47005" y="583091"/>
                  </a:lnTo>
                  <a:lnTo>
                    <a:pt x="17245" y="532946"/>
                  </a:lnTo>
                  <a:lnTo>
                    <a:pt x="1952" y="480837"/>
                  </a:lnTo>
                  <a:lnTo>
                    <a:pt x="0" y="454152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434831" y="685927"/>
            <a:ext cx="13608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75" dirty="0">
                <a:solidFill>
                  <a:srgbClr val="FFFFFF"/>
                </a:solidFill>
                <a:latin typeface="Arial MT"/>
                <a:cs typeface="Arial MT"/>
              </a:rPr>
              <a:t>Note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Arial MT"/>
                <a:cs typeface="Arial MT"/>
              </a:rPr>
              <a:t>collective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733982" y="5396166"/>
            <a:ext cx="2319020" cy="924560"/>
            <a:chOff x="7733982" y="5396166"/>
            <a:chExt cx="2319020" cy="924560"/>
          </a:xfrm>
        </p:grpSpPr>
        <p:sp>
          <p:nvSpPr>
            <p:cNvPr id="14" name="object 14"/>
            <p:cNvSpPr/>
            <p:nvPr/>
          </p:nvSpPr>
          <p:spPr>
            <a:xfrm>
              <a:off x="7741919" y="5404103"/>
              <a:ext cx="2303145" cy="908685"/>
            </a:xfrm>
            <a:custGeom>
              <a:avLst/>
              <a:gdLst/>
              <a:ahLst/>
              <a:cxnLst/>
              <a:rect l="l" t="t" r="r" b="b"/>
              <a:pathLst>
                <a:path w="2303145" h="908685">
                  <a:moveTo>
                    <a:pt x="1151381" y="0"/>
                  </a:moveTo>
                  <a:lnTo>
                    <a:pt x="1083729" y="770"/>
                  </a:lnTo>
                  <a:lnTo>
                    <a:pt x="1017106" y="3055"/>
                  </a:lnTo>
                  <a:lnTo>
                    <a:pt x="951621" y="6810"/>
                  </a:lnTo>
                  <a:lnTo>
                    <a:pt x="887381" y="11994"/>
                  </a:lnTo>
                  <a:lnTo>
                    <a:pt x="824494" y="18563"/>
                  </a:lnTo>
                  <a:lnTo>
                    <a:pt x="763068" y="26476"/>
                  </a:lnTo>
                  <a:lnTo>
                    <a:pt x="703212" y="35688"/>
                  </a:lnTo>
                  <a:lnTo>
                    <a:pt x="645034" y="46159"/>
                  </a:lnTo>
                  <a:lnTo>
                    <a:pt x="588640" y="57846"/>
                  </a:lnTo>
                  <a:lnTo>
                    <a:pt x="534140" y="70705"/>
                  </a:lnTo>
                  <a:lnTo>
                    <a:pt x="481641" y="84694"/>
                  </a:lnTo>
                  <a:lnTo>
                    <a:pt x="431252" y="99770"/>
                  </a:lnTo>
                  <a:lnTo>
                    <a:pt x="383079" y="115892"/>
                  </a:lnTo>
                  <a:lnTo>
                    <a:pt x="337232" y="133016"/>
                  </a:lnTo>
                  <a:lnTo>
                    <a:pt x="293818" y="151100"/>
                  </a:lnTo>
                  <a:lnTo>
                    <a:pt x="252946" y="170101"/>
                  </a:lnTo>
                  <a:lnTo>
                    <a:pt x="214722" y="189977"/>
                  </a:lnTo>
                  <a:lnTo>
                    <a:pt x="179256" y="210684"/>
                  </a:lnTo>
                  <a:lnTo>
                    <a:pt x="146655" y="232181"/>
                  </a:lnTo>
                  <a:lnTo>
                    <a:pt x="90481" y="277373"/>
                  </a:lnTo>
                  <a:lnTo>
                    <a:pt x="47063" y="325212"/>
                  </a:lnTo>
                  <a:lnTo>
                    <a:pt x="17266" y="375357"/>
                  </a:lnTo>
                  <a:lnTo>
                    <a:pt x="1954" y="427466"/>
                  </a:lnTo>
                  <a:lnTo>
                    <a:pt x="0" y="454152"/>
                  </a:lnTo>
                  <a:lnTo>
                    <a:pt x="1954" y="480837"/>
                  </a:lnTo>
                  <a:lnTo>
                    <a:pt x="17266" y="532946"/>
                  </a:lnTo>
                  <a:lnTo>
                    <a:pt x="47063" y="583091"/>
                  </a:lnTo>
                  <a:lnTo>
                    <a:pt x="90481" y="630930"/>
                  </a:lnTo>
                  <a:lnTo>
                    <a:pt x="146655" y="676122"/>
                  </a:lnTo>
                  <a:lnTo>
                    <a:pt x="179256" y="697619"/>
                  </a:lnTo>
                  <a:lnTo>
                    <a:pt x="214722" y="718326"/>
                  </a:lnTo>
                  <a:lnTo>
                    <a:pt x="252946" y="738202"/>
                  </a:lnTo>
                  <a:lnTo>
                    <a:pt x="293818" y="757203"/>
                  </a:lnTo>
                  <a:lnTo>
                    <a:pt x="337232" y="775287"/>
                  </a:lnTo>
                  <a:lnTo>
                    <a:pt x="383079" y="792411"/>
                  </a:lnTo>
                  <a:lnTo>
                    <a:pt x="431252" y="808533"/>
                  </a:lnTo>
                  <a:lnTo>
                    <a:pt x="481641" y="823609"/>
                  </a:lnTo>
                  <a:lnTo>
                    <a:pt x="534140" y="837598"/>
                  </a:lnTo>
                  <a:lnTo>
                    <a:pt x="588640" y="850457"/>
                  </a:lnTo>
                  <a:lnTo>
                    <a:pt x="645034" y="862144"/>
                  </a:lnTo>
                  <a:lnTo>
                    <a:pt x="703212" y="872615"/>
                  </a:lnTo>
                  <a:lnTo>
                    <a:pt x="763068" y="881827"/>
                  </a:lnTo>
                  <a:lnTo>
                    <a:pt x="824494" y="889740"/>
                  </a:lnTo>
                  <a:lnTo>
                    <a:pt x="887381" y="896309"/>
                  </a:lnTo>
                  <a:lnTo>
                    <a:pt x="951621" y="901493"/>
                  </a:lnTo>
                  <a:lnTo>
                    <a:pt x="1017106" y="905248"/>
                  </a:lnTo>
                  <a:lnTo>
                    <a:pt x="1083729" y="907533"/>
                  </a:lnTo>
                  <a:lnTo>
                    <a:pt x="1151381" y="908304"/>
                  </a:lnTo>
                  <a:lnTo>
                    <a:pt x="1219034" y="907533"/>
                  </a:lnTo>
                  <a:lnTo>
                    <a:pt x="1285657" y="905248"/>
                  </a:lnTo>
                  <a:lnTo>
                    <a:pt x="1351142" y="901493"/>
                  </a:lnTo>
                  <a:lnTo>
                    <a:pt x="1415382" y="896309"/>
                  </a:lnTo>
                  <a:lnTo>
                    <a:pt x="1478269" y="889740"/>
                  </a:lnTo>
                  <a:lnTo>
                    <a:pt x="1539695" y="881827"/>
                  </a:lnTo>
                  <a:lnTo>
                    <a:pt x="1599551" y="872615"/>
                  </a:lnTo>
                  <a:lnTo>
                    <a:pt x="1657729" y="862144"/>
                  </a:lnTo>
                  <a:lnTo>
                    <a:pt x="1714123" y="850457"/>
                  </a:lnTo>
                  <a:lnTo>
                    <a:pt x="1768623" y="837598"/>
                  </a:lnTo>
                  <a:lnTo>
                    <a:pt x="1821122" y="823609"/>
                  </a:lnTo>
                  <a:lnTo>
                    <a:pt x="1871511" y="808533"/>
                  </a:lnTo>
                  <a:lnTo>
                    <a:pt x="1919684" y="792411"/>
                  </a:lnTo>
                  <a:lnTo>
                    <a:pt x="1965531" y="775287"/>
                  </a:lnTo>
                  <a:lnTo>
                    <a:pt x="2008945" y="757203"/>
                  </a:lnTo>
                  <a:lnTo>
                    <a:pt x="2049817" y="738202"/>
                  </a:lnTo>
                  <a:lnTo>
                    <a:pt x="2088041" y="718326"/>
                  </a:lnTo>
                  <a:lnTo>
                    <a:pt x="2123507" y="697619"/>
                  </a:lnTo>
                  <a:lnTo>
                    <a:pt x="2156108" y="676122"/>
                  </a:lnTo>
                  <a:lnTo>
                    <a:pt x="2212282" y="630930"/>
                  </a:lnTo>
                  <a:lnTo>
                    <a:pt x="2255700" y="583091"/>
                  </a:lnTo>
                  <a:lnTo>
                    <a:pt x="2285497" y="532946"/>
                  </a:lnTo>
                  <a:lnTo>
                    <a:pt x="2300809" y="480837"/>
                  </a:lnTo>
                  <a:lnTo>
                    <a:pt x="2302763" y="454152"/>
                  </a:lnTo>
                  <a:lnTo>
                    <a:pt x="2300809" y="427466"/>
                  </a:lnTo>
                  <a:lnTo>
                    <a:pt x="2285497" y="375357"/>
                  </a:lnTo>
                  <a:lnTo>
                    <a:pt x="2255700" y="325212"/>
                  </a:lnTo>
                  <a:lnTo>
                    <a:pt x="2212282" y="277373"/>
                  </a:lnTo>
                  <a:lnTo>
                    <a:pt x="2156108" y="232181"/>
                  </a:lnTo>
                  <a:lnTo>
                    <a:pt x="2123507" y="210684"/>
                  </a:lnTo>
                  <a:lnTo>
                    <a:pt x="2088041" y="189977"/>
                  </a:lnTo>
                  <a:lnTo>
                    <a:pt x="2049817" y="170101"/>
                  </a:lnTo>
                  <a:lnTo>
                    <a:pt x="2008945" y="151100"/>
                  </a:lnTo>
                  <a:lnTo>
                    <a:pt x="1965531" y="133016"/>
                  </a:lnTo>
                  <a:lnTo>
                    <a:pt x="1919684" y="115892"/>
                  </a:lnTo>
                  <a:lnTo>
                    <a:pt x="1871511" y="99770"/>
                  </a:lnTo>
                  <a:lnTo>
                    <a:pt x="1821122" y="84694"/>
                  </a:lnTo>
                  <a:lnTo>
                    <a:pt x="1768623" y="70705"/>
                  </a:lnTo>
                  <a:lnTo>
                    <a:pt x="1714123" y="57846"/>
                  </a:lnTo>
                  <a:lnTo>
                    <a:pt x="1657729" y="46159"/>
                  </a:lnTo>
                  <a:lnTo>
                    <a:pt x="1599551" y="35688"/>
                  </a:lnTo>
                  <a:lnTo>
                    <a:pt x="1539695" y="26476"/>
                  </a:lnTo>
                  <a:lnTo>
                    <a:pt x="1478269" y="18563"/>
                  </a:lnTo>
                  <a:lnTo>
                    <a:pt x="1415382" y="11994"/>
                  </a:lnTo>
                  <a:lnTo>
                    <a:pt x="1351142" y="6810"/>
                  </a:lnTo>
                  <a:lnTo>
                    <a:pt x="1285657" y="3055"/>
                  </a:lnTo>
                  <a:lnTo>
                    <a:pt x="1219034" y="770"/>
                  </a:lnTo>
                  <a:lnTo>
                    <a:pt x="115138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741919" y="5404103"/>
              <a:ext cx="2303145" cy="908685"/>
            </a:xfrm>
            <a:custGeom>
              <a:avLst/>
              <a:gdLst/>
              <a:ahLst/>
              <a:cxnLst/>
              <a:rect l="l" t="t" r="r" b="b"/>
              <a:pathLst>
                <a:path w="2303145" h="908685">
                  <a:moveTo>
                    <a:pt x="0" y="454152"/>
                  </a:moveTo>
                  <a:lnTo>
                    <a:pt x="7746" y="401187"/>
                  </a:lnTo>
                  <a:lnTo>
                    <a:pt x="30408" y="350017"/>
                  </a:lnTo>
                  <a:lnTo>
                    <a:pt x="67124" y="300983"/>
                  </a:lnTo>
                  <a:lnTo>
                    <a:pt x="117028" y="254425"/>
                  </a:lnTo>
                  <a:lnTo>
                    <a:pt x="179256" y="210684"/>
                  </a:lnTo>
                  <a:lnTo>
                    <a:pt x="214722" y="189977"/>
                  </a:lnTo>
                  <a:lnTo>
                    <a:pt x="252946" y="170101"/>
                  </a:lnTo>
                  <a:lnTo>
                    <a:pt x="293818" y="151100"/>
                  </a:lnTo>
                  <a:lnTo>
                    <a:pt x="337232" y="133016"/>
                  </a:lnTo>
                  <a:lnTo>
                    <a:pt x="383079" y="115892"/>
                  </a:lnTo>
                  <a:lnTo>
                    <a:pt x="431252" y="99770"/>
                  </a:lnTo>
                  <a:lnTo>
                    <a:pt x="481641" y="84694"/>
                  </a:lnTo>
                  <a:lnTo>
                    <a:pt x="534140" y="70705"/>
                  </a:lnTo>
                  <a:lnTo>
                    <a:pt x="588640" y="57846"/>
                  </a:lnTo>
                  <a:lnTo>
                    <a:pt x="645034" y="46159"/>
                  </a:lnTo>
                  <a:lnTo>
                    <a:pt x="703212" y="35688"/>
                  </a:lnTo>
                  <a:lnTo>
                    <a:pt x="763068" y="26476"/>
                  </a:lnTo>
                  <a:lnTo>
                    <a:pt x="824494" y="18563"/>
                  </a:lnTo>
                  <a:lnTo>
                    <a:pt x="887381" y="11994"/>
                  </a:lnTo>
                  <a:lnTo>
                    <a:pt x="951621" y="6810"/>
                  </a:lnTo>
                  <a:lnTo>
                    <a:pt x="1017106" y="3055"/>
                  </a:lnTo>
                  <a:lnTo>
                    <a:pt x="1083729" y="770"/>
                  </a:lnTo>
                  <a:lnTo>
                    <a:pt x="1151381" y="0"/>
                  </a:lnTo>
                  <a:lnTo>
                    <a:pt x="1219034" y="770"/>
                  </a:lnTo>
                  <a:lnTo>
                    <a:pt x="1285657" y="3055"/>
                  </a:lnTo>
                  <a:lnTo>
                    <a:pt x="1351142" y="6810"/>
                  </a:lnTo>
                  <a:lnTo>
                    <a:pt x="1415382" y="11994"/>
                  </a:lnTo>
                  <a:lnTo>
                    <a:pt x="1478269" y="18563"/>
                  </a:lnTo>
                  <a:lnTo>
                    <a:pt x="1539695" y="26476"/>
                  </a:lnTo>
                  <a:lnTo>
                    <a:pt x="1599551" y="35688"/>
                  </a:lnTo>
                  <a:lnTo>
                    <a:pt x="1657729" y="46159"/>
                  </a:lnTo>
                  <a:lnTo>
                    <a:pt x="1714123" y="57846"/>
                  </a:lnTo>
                  <a:lnTo>
                    <a:pt x="1768623" y="70705"/>
                  </a:lnTo>
                  <a:lnTo>
                    <a:pt x="1821122" y="84694"/>
                  </a:lnTo>
                  <a:lnTo>
                    <a:pt x="1871511" y="99770"/>
                  </a:lnTo>
                  <a:lnTo>
                    <a:pt x="1919684" y="115892"/>
                  </a:lnTo>
                  <a:lnTo>
                    <a:pt x="1965531" y="133016"/>
                  </a:lnTo>
                  <a:lnTo>
                    <a:pt x="2008945" y="151100"/>
                  </a:lnTo>
                  <a:lnTo>
                    <a:pt x="2049817" y="170101"/>
                  </a:lnTo>
                  <a:lnTo>
                    <a:pt x="2088041" y="189977"/>
                  </a:lnTo>
                  <a:lnTo>
                    <a:pt x="2123507" y="210684"/>
                  </a:lnTo>
                  <a:lnTo>
                    <a:pt x="2156108" y="232181"/>
                  </a:lnTo>
                  <a:lnTo>
                    <a:pt x="2212282" y="277373"/>
                  </a:lnTo>
                  <a:lnTo>
                    <a:pt x="2255700" y="325212"/>
                  </a:lnTo>
                  <a:lnTo>
                    <a:pt x="2285497" y="375357"/>
                  </a:lnTo>
                  <a:lnTo>
                    <a:pt x="2300809" y="427466"/>
                  </a:lnTo>
                  <a:lnTo>
                    <a:pt x="2302763" y="454152"/>
                  </a:lnTo>
                  <a:lnTo>
                    <a:pt x="2300809" y="480837"/>
                  </a:lnTo>
                  <a:lnTo>
                    <a:pt x="2285497" y="532946"/>
                  </a:lnTo>
                  <a:lnTo>
                    <a:pt x="2255700" y="583091"/>
                  </a:lnTo>
                  <a:lnTo>
                    <a:pt x="2212282" y="630930"/>
                  </a:lnTo>
                  <a:lnTo>
                    <a:pt x="2156108" y="676122"/>
                  </a:lnTo>
                  <a:lnTo>
                    <a:pt x="2123507" y="697619"/>
                  </a:lnTo>
                  <a:lnTo>
                    <a:pt x="2088041" y="718326"/>
                  </a:lnTo>
                  <a:lnTo>
                    <a:pt x="2049817" y="738202"/>
                  </a:lnTo>
                  <a:lnTo>
                    <a:pt x="2008945" y="757203"/>
                  </a:lnTo>
                  <a:lnTo>
                    <a:pt x="1965531" y="775287"/>
                  </a:lnTo>
                  <a:lnTo>
                    <a:pt x="1919684" y="792411"/>
                  </a:lnTo>
                  <a:lnTo>
                    <a:pt x="1871511" y="808533"/>
                  </a:lnTo>
                  <a:lnTo>
                    <a:pt x="1821122" y="823609"/>
                  </a:lnTo>
                  <a:lnTo>
                    <a:pt x="1768623" y="837598"/>
                  </a:lnTo>
                  <a:lnTo>
                    <a:pt x="1714123" y="850457"/>
                  </a:lnTo>
                  <a:lnTo>
                    <a:pt x="1657729" y="862144"/>
                  </a:lnTo>
                  <a:lnTo>
                    <a:pt x="1599551" y="872615"/>
                  </a:lnTo>
                  <a:lnTo>
                    <a:pt x="1539695" y="881827"/>
                  </a:lnTo>
                  <a:lnTo>
                    <a:pt x="1478269" y="889740"/>
                  </a:lnTo>
                  <a:lnTo>
                    <a:pt x="1415382" y="896309"/>
                  </a:lnTo>
                  <a:lnTo>
                    <a:pt x="1351142" y="901493"/>
                  </a:lnTo>
                  <a:lnTo>
                    <a:pt x="1285657" y="905248"/>
                  </a:lnTo>
                  <a:lnTo>
                    <a:pt x="1219034" y="907533"/>
                  </a:lnTo>
                  <a:lnTo>
                    <a:pt x="1151381" y="908304"/>
                  </a:lnTo>
                  <a:lnTo>
                    <a:pt x="1083729" y="907533"/>
                  </a:lnTo>
                  <a:lnTo>
                    <a:pt x="1017106" y="905248"/>
                  </a:lnTo>
                  <a:lnTo>
                    <a:pt x="951621" y="901493"/>
                  </a:lnTo>
                  <a:lnTo>
                    <a:pt x="887381" y="896309"/>
                  </a:lnTo>
                  <a:lnTo>
                    <a:pt x="824494" y="889740"/>
                  </a:lnTo>
                  <a:lnTo>
                    <a:pt x="763068" y="881827"/>
                  </a:lnTo>
                  <a:lnTo>
                    <a:pt x="703212" y="872615"/>
                  </a:lnTo>
                  <a:lnTo>
                    <a:pt x="645034" y="862144"/>
                  </a:lnTo>
                  <a:lnTo>
                    <a:pt x="588640" y="850457"/>
                  </a:lnTo>
                  <a:lnTo>
                    <a:pt x="534140" y="837598"/>
                  </a:lnTo>
                  <a:lnTo>
                    <a:pt x="481641" y="823609"/>
                  </a:lnTo>
                  <a:lnTo>
                    <a:pt x="431252" y="808533"/>
                  </a:lnTo>
                  <a:lnTo>
                    <a:pt x="383079" y="792411"/>
                  </a:lnTo>
                  <a:lnTo>
                    <a:pt x="337232" y="775287"/>
                  </a:lnTo>
                  <a:lnTo>
                    <a:pt x="293818" y="757203"/>
                  </a:lnTo>
                  <a:lnTo>
                    <a:pt x="252946" y="738202"/>
                  </a:lnTo>
                  <a:lnTo>
                    <a:pt x="214722" y="718326"/>
                  </a:lnTo>
                  <a:lnTo>
                    <a:pt x="179256" y="697619"/>
                  </a:lnTo>
                  <a:lnTo>
                    <a:pt x="146655" y="676122"/>
                  </a:lnTo>
                  <a:lnTo>
                    <a:pt x="90481" y="630930"/>
                  </a:lnTo>
                  <a:lnTo>
                    <a:pt x="47063" y="583091"/>
                  </a:lnTo>
                  <a:lnTo>
                    <a:pt x="17266" y="532946"/>
                  </a:lnTo>
                  <a:lnTo>
                    <a:pt x="1954" y="480837"/>
                  </a:lnTo>
                  <a:lnTo>
                    <a:pt x="0" y="454152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363457" y="5559958"/>
            <a:ext cx="10591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527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Note </a:t>
            </a:r>
            <a:r>
              <a:rPr sz="1800" spc="-75" dirty="0">
                <a:solidFill>
                  <a:srgbClr val="FFFFFF"/>
                </a:solidFill>
                <a:latin typeface="Arial MT"/>
                <a:cs typeface="Arial MT"/>
              </a:rPr>
              <a:t>individuelle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190500" y="204215"/>
              <a:ext cx="3758565" cy="436245"/>
            </a:xfrm>
            <a:custGeom>
              <a:avLst/>
              <a:gdLst/>
              <a:ahLst/>
              <a:cxnLst/>
              <a:rect l="l" t="t" r="r" b="b"/>
              <a:pathLst>
                <a:path w="3758565" h="436245">
                  <a:moveTo>
                    <a:pt x="3685540" y="0"/>
                  </a:moveTo>
                  <a:lnTo>
                    <a:pt x="72643" y="0"/>
                  </a:lnTo>
                  <a:lnTo>
                    <a:pt x="44368" y="5707"/>
                  </a:lnTo>
                  <a:lnTo>
                    <a:pt x="21277" y="21272"/>
                  </a:lnTo>
                  <a:lnTo>
                    <a:pt x="5708" y="44362"/>
                  </a:lnTo>
                  <a:lnTo>
                    <a:pt x="0" y="72643"/>
                  </a:lnTo>
                  <a:lnTo>
                    <a:pt x="0" y="363219"/>
                  </a:lnTo>
                  <a:lnTo>
                    <a:pt x="5708" y="391501"/>
                  </a:lnTo>
                  <a:lnTo>
                    <a:pt x="21277" y="414591"/>
                  </a:lnTo>
                  <a:lnTo>
                    <a:pt x="44368" y="430156"/>
                  </a:lnTo>
                  <a:lnTo>
                    <a:pt x="72643" y="435863"/>
                  </a:lnTo>
                  <a:lnTo>
                    <a:pt x="3685540" y="435863"/>
                  </a:lnTo>
                  <a:lnTo>
                    <a:pt x="3713821" y="430156"/>
                  </a:lnTo>
                  <a:lnTo>
                    <a:pt x="3736911" y="414591"/>
                  </a:lnTo>
                  <a:lnTo>
                    <a:pt x="3752476" y="391501"/>
                  </a:lnTo>
                  <a:lnTo>
                    <a:pt x="3758184" y="363219"/>
                  </a:lnTo>
                  <a:lnTo>
                    <a:pt x="3758184" y="72643"/>
                  </a:lnTo>
                  <a:lnTo>
                    <a:pt x="3752476" y="44362"/>
                  </a:lnTo>
                  <a:lnTo>
                    <a:pt x="3736911" y="21272"/>
                  </a:lnTo>
                  <a:lnTo>
                    <a:pt x="3713821" y="5707"/>
                  </a:lnTo>
                  <a:lnTo>
                    <a:pt x="3685540" y="0"/>
                  </a:lnTo>
                  <a:close/>
                </a:path>
              </a:pathLst>
            </a:custGeom>
            <a:solidFill>
              <a:srgbClr val="A3DE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0500" y="204215"/>
              <a:ext cx="3758565" cy="436245"/>
            </a:xfrm>
            <a:custGeom>
              <a:avLst/>
              <a:gdLst/>
              <a:ahLst/>
              <a:cxnLst/>
              <a:rect l="l" t="t" r="r" b="b"/>
              <a:pathLst>
                <a:path w="3758565" h="436245">
                  <a:moveTo>
                    <a:pt x="0" y="72643"/>
                  </a:moveTo>
                  <a:lnTo>
                    <a:pt x="5708" y="44362"/>
                  </a:lnTo>
                  <a:lnTo>
                    <a:pt x="21277" y="21272"/>
                  </a:lnTo>
                  <a:lnTo>
                    <a:pt x="44368" y="5707"/>
                  </a:lnTo>
                  <a:lnTo>
                    <a:pt x="72643" y="0"/>
                  </a:lnTo>
                  <a:lnTo>
                    <a:pt x="3685540" y="0"/>
                  </a:lnTo>
                  <a:lnTo>
                    <a:pt x="3713821" y="5707"/>
                  </a:lnTo>
                  <a:lnTo>
                    <a:pt x="3736911" y="21272"/>
                  </a:lnTo>
                  <a:lnTo>
                    <a:pt x="3752476" y="44362"/>
                  </a:lnTo>
                  <a:lnTo>
                    <a:pt x="3758184" y="72643"/>
                  </a:lnTo>
                  <a:lnTo>
                    <a:pt x="3758184" y="363219"/>
                  </a:lnTo>
                  <a:lnTo>
                    <a:pt x="3752476" y="391501"/>
                  </a:lnTo>
                  <a:lnTo>
                    <a:pt x="3736911" y="414591"/>
                  </a:lnTo>
                  <a:lnTo>
                    <a:pt x="3713821" y="430156"/>
                  </a:lnTo>
                  <a:lnTo>
                    <a:pt x="3685540" y="435863"/>
                  </a:lnTo>
                  <a:lnTo>
                    <a:pt x="72643" y="435863"/>
                  </a:lnTo>
                  <a:lnTo>
                    <a:pt x="44368" y="430156"/>
                  </a:lnTo>
                  <a:lnTo>
                    <a:pt x="21277" y="414591"/>
                  </a:lnTo>
                  <a:lnTo>
                    <a:pt x="5708" y="391501"/>
                  </a:lnTo>
                  <a:lnTo>
                    <a:pt x="0" y="363219"/>
                  </a:lnTo>
                  <a:lnTo>
                    <a:pt x="0" y="72643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0575" y="275031"/>
            <a:ext cx="31546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u="sng" spc="-3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LYCEE </a:t>
            </a:r>
            <a:r>
              <a:rPr sz="1600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-</a:t>
            </a:r>
            <a:r>
              <a:rPr sz="1600" i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BO</a:t>
            </a:r>
            <a:r>
              <a:rPr sz="1600" i="1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spécial</a:t>
            </a:r>
            <a:r>
              <a:rPr sz="1600" i="1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n°1</a:t>
            </a:r>
            <a:r>
              <a:rPr sz="1600" i="1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i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du</a:t>
            </a:r>
            <a:r>
              <a:rPr sz="1600" i="1" u="sng" spc="-1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 </a:t>
            </a:r>
            <a:r>
              <a:rPr sz="1600" i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22/01/2019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59022" y="701497"/>
            <a:ext cx="54717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CHAMP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D’APPRENTISSAGE</a:t>
            </a:r>
            <a:r>
              <a:rPr sz="1000" b="1" spc="4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n</a:t>
            </a:r>
            <a:r>
              <a:rPr sz="1000" b="1" dirty="0">
                <a:latin typeface="Times New Roman"/>
                <a:cs typeface="Times New Roman"/>
              </a:rPr>
              <a:t>°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Calibri"/>
                <a:cs typeface="Calibri"/>
              </a:rPr>
              <a:t>3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: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«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Réaliser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une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prestation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corporelle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destinée</a:t>
            </a:r>
            <a:r>
              <a:rPr sz="1000" b="1" spc="-1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à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être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vue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et</a:t>
            </a:r>
            <a:r>
              <a:rPr sz="1000" b="1" spc="-10" dirty="0">
                <a:latin typeface="Calibri"/>
                <a:cs typeface="Calibri"/>
              </a:rPr>
              <a:t> appréciée</a:t>
            </a:r>
            <a:r>
              <a:rPr sz="1000" b="1" spc="-40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»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3280" y="1006855"/>
            <a:ext cx="11089640" cy="5398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Attendus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de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fin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de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20" dirty="0">
                <a:latin typeface="Calibri"/>
                <a:cs typeface="Calibri"/>
              </a:rPr>
              <a:t>lycée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Char char="-"/>
              <a:tabLst>
                <a:tab pos="354965" algn="l"/>
              </a:tabLst>
            </a:pP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S’engager pour</a:t>
            </a:r>
            <a:r>
              <a:rPr sz="10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composer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et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réaliser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un</a:t>
            </a:r>
            <a:r>
              <a:rPr sz="10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enchaînement</a:t>
            </a:r>
            <a:r>
              <a:rPr sz="10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à</a:t>
            </a:r>
            <a:r>
              <a:rPr sz="10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visée</a:t>
            </a:r>
            <a:r>
              <a:rPr sz="10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esthétique</a:t>
            </a:r>
            <a:r>
              <a:rPr sz="10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ou</a:t>
            </a:r>
            <a:r>
              <a:rPr sz="10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acrobatique</a:t>
            </a:r>
            <a:r>
              <a:rPr sz="1000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destiné</a:t>
            </a:r>
            <a:r>
              <a:rPr sz="10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à</a:t>
            </a:r>
            <a:r>
              <a:rPr sz="10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être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jugé,</a:t>
            </a:r>
            <a:r>
              <a:rPr sz="10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en</a:t>
            </a:r>
            <a:r>
              <a:rPr sz="1000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combinant</a:t>
            </a:r>
            <a:r>
              <a:rPr sz="1000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des</a:t>
            </a:r>
            <a:r>
              <a:rPr sz="10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formes</a:t>
            </a:r>
            <a:r>
              <a:rPr sz="10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corporelles</a:t>
            </a:r>
            <a:r>
              <a:rPr sz="1000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codifiées.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0"/>
              </a:spcBef>
              <a:buChar char="-"/>
              <a:tabLst>
                <a:tab pos="354965" algn="l"/>
              </a:tabLst>
            </a:pP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S’engager pour</a:t>
            </a:r>
            <a:r>
              <a:rPr sz="10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composer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et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interpréter une</a:t>
            </a:r>
            <a:r>
              <a:rPr sz="1000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chorégraphie</a:t>
            </a:r>
            <a:r>
              <a:rPr sz="10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collective</a:t>
            </a:r>
            <a:r>
              <a:rPr sz="10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selon</a:t>
            </a:r>
            <a:r>
              <a:rPr sz="10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un</a:t>
            </a:r>
            <a:r>
              <a:rPr sz="10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projet</a:t>
            </a:r>
            <a:r>
              <a:rPr sz="10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artistique</a:t>
            </a:r>
            <a:r>
              <a:rPr sz="1000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en</a:t>
            </a:r>
            <a:r>
              <a:rPr sz="10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mobilisant</a:t>
            </a:r>
            <a:r>
              <a:rPr sz="10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une</a:t>
            </a:r>
            <a:r>
              <a:rPr sz="1000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motricité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expressive</a:t>
            </a:r>
            <a:r>
              <a:rPr sz="1000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et</a:t>
            </a:r>
            <a:r>
              <a:rPr sz="1000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des</a:t>
            </a:r>
            <a:r>
              <a:rPr sz="1000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procédés</a:t>
            </a:r>
            <a:r>
              <a:rPr sz="10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6FC0"/>
                </a:solidFill>
                <a:latin typeface="Calibri"/>
                <a:cs typeface="Calibri"/>
              </a:rPr>
              <a:t>de</a:t>
            </a:r>
            <a:r>
              <a:rPr sz="1000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6FC0"/>
                </a:solidFill>
                <a:latin typeface="Calibri"/>
                <a:cs typeface="Calibri"/>
              </a:rPr>
              <a:t>composition.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4"/>
              </a:spcBef>
              <a:buChar char="-"/>
              <a:tabLst>
                <a:tab pos="354965" algn="l"/>
              </a:tabLst>
            </a:pP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Se</a:t>
            </a:r>
            <a:r>
              <a:rPr sz="10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préparer</a:t>
            </a:r>
            <a:r>
              <a:rPr sz="1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et</a:t>
            </a:r>
            <a:r>
              <a:rPr sz="10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s’engager,</a:t>
            </a:r>
            <a:r>
              <a:rPr sz="10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FF0000"/>
                </a:solidFill>
                <a:latin typeface="Calibri"/>
                <a:cs typeface="Calibri"/>
              </a:rPr>
              <a:t>individuellement</a:t>
            </a:r>
            <a:r>
              <a:rPr sz="10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et</a:t>
            </a:r>
            <a:r>
              <a:rPr sz="10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collectivement,</a:t>
            </a:r>
            <a:r>
              <a:rPr sz="10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pour</a:t>
            </a:r>
            <a:r>
              <a:rPr sz="10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s’exprimer</a:t>
            </a:r>
            <a:r>
              <a:rPr sz="10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devant</a:t>
            </a:r>
            <a:r>
              <a:rPr sz="10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un</a:t>
            </a:r>
            <a:r>
              <a:rPr sz="10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public</a:t>
            </a:r>
            <a:r>
              <a:rPr sz="10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et</a:t>
            </a:r>
            <a:r>
              <a:rPr sz="1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susciter</a:t>
            </a:r>
            <a:r>
              <a:rPr sz="10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FF0000"/>
                </a:solidFill>
                <a:latin typeface="Calibri"/>
                <a:cs typeface="Calibri"/>
              </a:rPr>
              <a:t>des</a:t>
            </a:r>
            <a:r>
              <a:rPr sz="10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FF0000"/>
                </a:solidFill>
                <a:latin typeface="Calibri"/>
                <a:cs typeface="Calibri"/>
              </a:rPr>
              <a:t>émotions.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4"/>
              </a:spcBef>
              <a:buChar char="-"/>
              <a:tabLst>
                <a:tab pos="354965" algn="l"/>
              </a:tabLst>
            </a:pPr>
            <a:r>
              <a:rPr sz="1000" dirty="0">
                <a:solidFill>
                  <a:srgbClr val="00AF50"/>
                </a:solidFill>
                <a:latin typeface="Calibri"/>
                <a:cs typeface="Calibri"/>
              </a:rPr>
              <a:t>Choisir</a:t>
            </a:r>
            <a:r>
              <a:rPr sz="1000"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AF50"/>
                </a:solidFill>
                <a:latin typeface="Calibri"/>
                <a:cs typeface="Calibri"/>
              </a:rPr>
              <a:t>et</a:t>
            </a:r>
            <a:r>
              <a:rPr sz="1000" spc="-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AF50"/>
                </a:solidFill>
                <a:latin typeface="Calibri"/>
                <a:cs typeface="Calibri"/>
              </a:rPr>
              <a:t>assumer</a:t>
            </a:r>
            <a:r>
              <a:rPr sz="1000" spc="-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AF50"/>
                </a:solidFill>
                <a:latin typeface="Calibri"/>
                <a:cs typeface="Calibri"/>
              </a:rPr>
              <a:t>des</a:t>
            </a:r>
            <a:r>
              <a:rPr sz="1000"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AF50"/>
                </a:solidFill>
                <a:latin typeface="Calibri"/>
                <a:cs typeface="Calibri"/>
              </a:rPr>
              <a:t>rôles</a:t>
            </a:r>
            <a:r>
              <a:rPr sz="1000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AF50"/>
                </a:solidFill>
                <a:latin typeface="Calibri"/>
                <a:cs typeface="Calibri"/>
              </a:rPr>
              <a:t>au</a:t>
            </a:r>
            <a:r>
              <a:rPr sz="1000" spc="-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AF50"/>
                </a:solidFill>
                <a:latin typeface="Calibri"/>
                <a:cs typeface="Calibri"/>
              </a:rPr>
              <a:t>service de</a:t>
            </a:r>
            <a:r>
              <a:rPr sz="1000" spc="-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00" dirty="0">
                <a:solidFill>
                  <a:srgbClr val="00AF50"/>
                </a:solidFill>
                <a:latin typeface="Calibri"/>
                <a:cs typeface="Calibri"/>
              </a:rPr>
              <a:t>la</a:t>
            </a:r>
            <a:r>
              <a:rPr sz="1000"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AF50"/>
                </a:solidFill>
                <a:latin typeface="Calibri"/>
                <a:cs typeface="Calibri"/>
              </a:rPr>
              <a:t>prestation</a:t>
            </a:r>
            <a:r>
              <a:rPr sz="1000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00AF50"/>
                </a:solidFill>
                <a:latin typeface="Calibri"/>
                <a:cs typeface="Calibri"/>
              </a:rPr>
              <a:t>collective.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000" b="1" dirty="0">
                <a:latin typeface="Calibri"/>
                <a:cs typeface="Calibri"/>
              </a:rPr>
              <a:t>Éléments </a:t>
            </a:r>
            <a:r>
              <a:rPr sz="1000" b="1" spc="-10" dirty="0">
                <a:latin typeface="Calibri"/>
                <a:cs typeface="Calibri"/>
              </a:rPr>
              <a:t>prioritaires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pour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atteindre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ces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AFL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Char char="-"/>
              <a:tabLst>
                <a:tab pos="354965" algn="l"/>
              </a:tabLst>
            </a:pPr>
            <a:r>
              <a:rPr sz="1000" dirty="0">
                <a:latin typeface="Calibri"/>
                <a:cs typeface="Calibri"/>
              </a:rPr>
              <a:t>Développer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enrichir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motricité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expressive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à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l’aide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divers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paramètres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(espace,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temps,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énergie) pour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provoquer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émotion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;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5"/>
              </a:spcBef>
              <a:buChar char="-"/>
              <a:tabLst>
                <a:tab pos="354965" algn="l"/>
              </a:tabLst>
            </a:pPr>
            <a:r>
              <a:rPr sz="1000" dirty="0">
                <a:latin typeface="Calibri"/>
                <a:cs typeface="Calibri"/>
              </a:rPr>
              <a:t>Explorer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choisir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procédés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composition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service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relation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avec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partenaires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;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4"/>
              </a:spcBef>
              <a:buChar char="-"/>
              <a:tabLst>
                <a:tab pos="354965" algn="l"/>
              </a:tabLst>
            </a:pPr>
            <a:r>
              <a:rPr sz="1000" dirty="0">
                <a:latin typeface="Calibri"/>
                <a:cs typeface="Calibri"/>
              </a:rPr>
              <a:t>Assurer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différents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rôles</a:t>
            </a:r>
            <a:r>
              <a:rPr sz="1000" spc="-5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(interprète,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chorégraphe,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spectateur,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juge,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voltigeur,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pareur,</a:t>
            </a:r>
            <a:r>
              <a:rPr sz="1000" spc="-4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porteur,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meneur…)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;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0"/>
              </a:spcBef>
              <a:buChar char="-"/>
              <a:tabLst>
                <a:tab pos="354965" algn="l"/>
              </a:tabLst>
            </a:pPr>
            <a:r>
              <a:rPr sz="1000" dirty="0">
                <a:latin typeface="Calibri"/>
                <a:cs typeface="Calibri"/>
              </a:rPr>
              <a:t>Gérer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prise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risque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choix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actions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;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5"/>
              </a:spcBef>
              <a:buChar char="-"/>
              <a:tabLst>
                <a:tab pos="354965" algn="l"/>
              </a:tabLst>
            </a:pPr>
            <a:r>
              <a:rPr sz="1000" dirty="0">
                <a:latin typeface="Calibri"/>
                <a:cs typeface="Calibri"/>
              </a:rPr>
              <a:t>Choisir,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mettre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 oeuvre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réguler, seul et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à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plusieurs, </a:t>
            </a:r>
            <a:r>
              <a:rPr sz="1000" dirty="0">
                <a:latin typeface="Calibri"/>
                <a:cs typeface="Calibri"/>
              </a:rPr>
              <a:t>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projet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composition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ou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d’enchaînement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;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4"/>
              </a:spcBef>
              <a:buChar char="-"/>
              <a:tabLst>
                <a:tab pos="354965" algn="l"/>
              </a:tabLst>
            </a:pPr>
            <a:r>
              <a:rPr sz="1000" dirty="0">
                <a:latin typeface="Calibri"/>
                <a:cs typeface="Calibri"/>
              </a:rPr>
              <a:t>Utiliser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différents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supports</a:t>
            </a:r>
            <a:r>
              <a:rPr sz="1000" spc="-10" dirty="0">
                <a:latin typeface="Calibri"/>
                <a:cs typeface="Calibri"/>
              </a:rPr>
              <a:t> d’observation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 d’analyse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pour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apprécier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prestations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définir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pistes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d’amélioration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;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0"/>
              </a:spcBef>
              <a:buChar char="-"/>
              <a:tabLst>
                <a:tab pos="354965" algn="l"/>
              </a:tabLst>
            </a:pPr>
            <a:r>
              <a:rPr sz="1000" dirty="0">
                <a:latin typeface="Calibri"/>
                <a:cs typeface="Calibri"/>
              </a:rPr>
              <a:t>Se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préparer,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concentrer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pour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produire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devant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public</a:t>
            </a:r>
            <a:r>
              <a:rPr sz="1000" spc="-45" dirty="0">
                <a:latin typeface="Calibri"/>
                <a:cs typeface="Calibri"/>
              </a:rPr>
              <a:t> </a:t>
            </a:r>
            <a:r>
              <a:rPr sz="1000" spc="-50" dirty="0">
                <a:latin typeface="Calibri"/>
                <a:cs typeface="Calibri"/>
              </a:rPr>
              <a:t>;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95"/>
              </a:spcBef>
              <a:buChar char="-"/>
              <a:tabLst>
                <a:tab pos="354965" algn="l"/>
              </a:tabLst>
            </a:pPr>
            <a:r>
              <a:rPr sz="1000" dirty="0">
                <a:latin typeface="Calibri"/>
                <a:cs typeface="Calibri"/>
              </a:rPr>
              <a:t>Maîtriser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10" dirty="0">
                <a:latin typeface="Calibri"/>
                <a:cs typeface="Calibri"/>
              </a:rPr>
              <a:t> réalisation individuelle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prestation</a:t>
            </a:r>
            <a:r>
              <a:rPr sz="1000" dirty="0">
                <a:latin typeface="Calibri"/>
                <a:cs typeface="Calibri"/>
              </a:rPr>
              <a:t> pour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mettre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service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10" dirty="0">
                <a:latin typeface="Calibri"/>
                <a:cs typeface="Calibri"/>
              </a:rPr>
              <a:t> production </a:t>
            </a:r>
            <a:r>
              <a:rPr sz="1000" dirty="0">
                <a:latin typeface="Calibri"/>
                <a:cs typeface="Calibri"/>
              </a:rPr>
              <a:t>collective </a:t>
            </a:r>
            <a:r>
              <a:rPr sz="1000" spc="-50" dirty="0">
                <a:latin typeface="Calibri"/>
                <a:cs typeface="Calibri"/>
              </a:rPr>
              <a:t>;</a:t>
            </a:r>
            <a:endParaRPr sz="1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04"/>
              </a:spcBef>
              <a:buChar char="-"/>
              <a:tabLst>
                <a:tab pos="354965" algn="l"/>
              </a:tabLst>
            </a:pPr>
            <a:r>
              <a:rPr sz="1000" dirty="0">
                <a:latin typeface="Calibri"/>
                <a:cs typeface="Calibri"/>
              </a:rPr>
              <a:t>Répéter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persévérer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pour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améliorer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l’efficacité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actions.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000" b="1" dirty="0">
                <a:latin typeface="Calibri"/>
                <a:cs typeface="Calibri"/>
              </a:rPr>
              <a:t>Principes</a:t>
            </a:r>
            <a:r>
              <a:rPr sz="1000" b="1" spc="-5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d’évaluation</a:t>
            </a:r>
            <a:endParaRPr sz="1000">
              <a:latin typeface="Calibri"/>
              <a:cs typeface="Calibri"/>
            </a:endParaRPr>
          </a:p>
          <a:p>
            <a:pPr marL="78740" indent="-66040">
              <a:lnSpc>
                <a:spcPct val="100000"/>
              </a:lnSpc>
              <a:buChar char="-"/>
              <a:tabLst>
                <a:tab pos="78740" algn="l"/>
              </a:tabLst>
            </a:pPr>
            <a:r>
              <a:rPr sz="1000" dirty="0">
                <a:latin typeface="Calibri"/>
                <a:cs typeface="Calibri"/>
              </a:rPr>
              <a:t>L’AFL1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s’évalue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jour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l’épreuve </a:t>
            </a:r>
            <a:r>
              <a:rPr sz="1000" dirty="0">
                <a:latin typeface="Calibri"/>
                <a:cs typeface="Calibri"/>
              </a:rPr>
              <a:t>en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croisant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maîtrise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gestuelle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qualité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composition,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par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épreuve respectant le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référentiel national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du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champ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d’apprentissage.</a:t>
            </a:r>
            <a:endParaRPr sz="1000">
              <a:latin typeface="Calibri"/>
              <a:cs typeface="Calibri"/>
            </a:endParaRPr>
          </a:p>
          <a:p>
            <a:pPr marL="78740" indent="-66040">
              <a:lnSpc>
                <a:spcPct val="100000"/>
              </a:lnSpc>
              <a:spcBef>
                <a:spcPts val="95"/>
              </a:spcBef>
              <a:buChar char="-"/>
              <a:tabLst>
                <a:tab pos="78740" algn="l"/>
              </a:tabLst>
            </a:pPr>
            <a:r>
              <a:rPr sz="1000" dirty="0">
                <a:latin typeface="Calibri"/>
                <a:cs typeface="Calibri"/>
              </a:rPr>
              <a:t>L’AFL2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l’AFL3 </a:t>
            </a:r>
            <a:r>
              <a:rPr sz="1000" spc="-10" dirty="0">
                <a:latin typeface="Calibri"/>
                <a:cs typeface="Calibri"/>
              </a:rPr>
              <a:t>s’évaluent </a:t>
            </a:r>
            <a:r>
              <a:rPr sz="1000" dirty="0">
                <a:latin typeface="Calibri"/>
                <a:cs typeface="Calibri"/>
              </a:rPr>
              <a:t>au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fil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séquence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d’enseignement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éventuellement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jour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l’épreuve,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référence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aux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repères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nationaux.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L’évaluation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est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finalisée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jour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10" dirty="0">
                <a:latin typeface="Calibri"/>
                <a:cs typeface="Calibri"/>
              </a:rPr>
              <a:t> l’épreuve.</a:t>
            </a:r>
            <a:endParaRPr sz="1000">
              <a:latin typeface="Calibri"/>
              <a:cs typeface="Calibri"/>
            </a:endParaRPr>
          </a:p>
          <a:p>
            <a:pPr marL="78740" indent="-66040">
              <a:lnSpc>
                <a:spcPct val="100000"/>
              </a:lnSpc>
              <a:spcBef>
                <a:spcPts val="110"/>
              </a:spcBef>
              <a:buChar char="-"/>
              <a:tabLst>
                <a:tab pos="78740" algn="l"/>
              </a:tabLst>
            </a:pPr>
            <a:r>
              <a:rPr sz="1000" dirty="0">
                <a:latin typeface="Calibri"/>
                <a:cs typeface="Calibri"/>
              </a:rPr>
              <a:t>Pour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l’AFL2, </a:t>
            </a:r>
            <a:r>
              <a:rPr sz="1000" spc="-10" dirty="0">
                <a:latin typeface="Calibri"/>
                <a:cs typeface="Calibri"/>
              </a:rPr>
              <a:t>l’évaluation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s’appuie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sur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l’engagement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l’élève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projet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création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/</a:t>
            </a:r>
            <a:r>
              <a:rPr sz="1000" spc="-10" dirty="0">
                <a:latin typeface="Calibri"/>
                <a:cs typeface="Calibri"/>
              </a:rPr>
              <a:t> d’enchaînement</a:t>
            </a:r>
            <a:r>
              <a:rPr sz="1000" dirty="0">
                <a:latin typeface="Calibri"/>
                <a:cs typeface="Calibri"/>
              </a:rPr>
              <a:t> individuel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ou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collectif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qui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évolue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temps.</a:t>
            </a:r>
            <a:endParaRPr sz="1000">
              <a:latin typeface="Calibri"/>
              <a:cs typeface="Calibri"/>
            </a:endParaRPr>
          </a:p>
          <a:p>
            <a:pPr marL="78740" indent="-66040">
              <a:lnSpc>
                <a:spcPct val="100000"/>
              </a:lnSpc>
              <a:spcBef>
                <a:spcPts val="95"/>
              </a:spcBef>
              <a:buChar char="-"/>
              <a:tabLst>
                <a:tab pos="78740" algn="l"/>
              </a:tabLst>
            </a:pPr>
            <a:r>
              <a:rPr sz="1000" dirty="0">
                <a:latin typeface="Calibri"/>
                <a:cs typeface="Calibri"/>
              </a:rPr>
              <a:t>Pour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l’AFL3,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l’élève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est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évalué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dans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deux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rôles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qu’il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choisis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début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séquence.</a:t>
            </a:r>
            <a:endParaRPr sz="1000">
              <a:latin typeface="Calibri"/>
              <a:cs typeface="Calibri"/>
            </a:endParaRPr>
          </a:p>
          <a:p>
            <a:pPr marL="78740" indent="-66040">
              <a:lnSpc>
                <a:spcPct val="100000"/>
              </a:lnSpc>
              <a:spcBef>
                <a:spcPts val="95"/>
              </a:spcBef>
              <a:buChar char="-"/>
              <a:tabLst>
                <a:tab pos="78740" algn="l"/>
              </a:tabLst>
            </a:pPr>
            <a:r>
              <a:rPr sz="1000" dirty="0">
                <a:latin typeface="Calibri"/>
                <a:cs typeface="Calibri"/>
              </a:rPr>
              <a:t>L’équipe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pédagogique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spécifie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l’épreuve </a:t>
            </a:r>
            <a:r>
              <a:rPr sz="1000" spc="-10" dirty="0">
                <a:latin typeface="Calibri"/>
                <a:cs typeface="Calibri"/>
              </a:rPr>
              <a:t>d’évaluation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du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CCF et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repères nationaux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l’APSA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support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l’évaluation.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Calibri"/>
              <a:buChar char="-"/>
            </a:pP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dirty="0">
                <a:latin typeface="Calibri"/>
                <a:cs typeface="Calibri"/>
              </a:rPr>
              <a:t>Barème</a:t>
            </a:r>
            <a:r>
              <a:rPr sz="1000" b="1" spc="-5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et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notation</a:t>
            </a:r>
            <a:endParaRPr sz="1000">
              <a:latin typeface="Calibri"/>
              <a:cs typeface="Calibri"/>
            </a:endParaRPr>
          </a:p>
          <a:p>
            <a:pPr marL="78740" indent="-66040">
              <a:lnSpc>
                <a:spcPts val="1195"/>
              </a:lnSpc>
              <a:buChar char="-"/>
              <a:tabLst>
                <a:tab pos="78740" algn="l"/>
              </a:tabLst>
            </a:pPr>
            <a:r>
              <a:rPr sz="1000" dirty="0">
                <a:latin typeface="Calibri"/>
                <a:cs typeface="Calibri"/>
              </a:rPr>
              <a:t>L’AFL1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est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noté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sur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12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points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(chacun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éléments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est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noté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moins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sur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4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points).</a:t>
            </a:r>
            <a:endParaRPr sz="1000">
              <a:latin typeface="Calibri"/>
              <a:cs typeface="Calibri"/>
            </a:endParaRPr>
          </a:p>
          <a:p>
            <a:pPr marL="78740" indent="-66040">
              <a:lnSpc>
                <a:spcPts val="1195"/>
              </a:lnSpc>
              <a:buChar char="-"/>
              <a:tabLst>
                <a:tab pos="78740" algn="l"/>
              </a:tabLst>
            </a:pPr>
            <a:r>
              <a:rPr sz="1000" dirty="0">
                <a:latin typeface="Calibri"/>
                <a:cs typeface="Calibri"/>
              </a:rPr>
              <a:t>Les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AFL2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 3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sont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notés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sur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8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points.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répartition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8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points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est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au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choix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élèves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(avec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minimum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2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points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pour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chacun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AFL).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Trois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choix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sont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possibles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4-4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/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6-</a:t>
            </a:r>
            <a:r>
              <a:rPr sz="1000" dirty="0">
                <a:latin typeface="Calibri"/>
                <a:cs typeface="Calibri"/>
              </a:rPr>
              <a:t>2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/</a:t>
            </a:r>
            <a:r>
              <a:rPr sz="1000" spc="-10" dirty="0">
                <a:latin typeface="Calibri"/>
                <a:cs typeface="Calibri"/>
              </a:rPr>
              <a:t> 2-</a:t>
            </a:r>
            <a:r>
              <a:rPr sz="1000" dirty="0">
                <a:latin typeface="Calibri"/>
                <a:cs typeface="Calibri"/>
              </a:rPr>
              <a:t>6.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répartition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choisie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doit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être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dirty="0">
                <a:latin typeface="Calibri"/>
                <a:cs typeface="Calibri"/>
              </a:rPr>
              <a:t>annoncée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par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l’élève avant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début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l’épreuve, et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peut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plus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être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modifiée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après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début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l’épreuve.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1000" b="1" dirty="0">
                <a:latin typeface="Calibri"/>
                <a:cs typeface="Calibri"/>
              </a:rPr>
              <a:t>Choix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possibles</a:t>
            </a:r>
            <a:r>
              <a:rPr sz="1000" b="1" spc="-1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pour</a:t>
            </a:r>
            <a:r>
              <a:rPr sz="1000" b="1" spc="-4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les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élèves</a:t>
            </a:r>
            <a:endParaRPr sz="1000">
              <a:latin typeface="Calibri"/>
              <a:cs typeface="Calibri"/>
            </a:endParaRPr>
          </a:p>
          <a:p>
            <a:pPr marL="78740" indent="-66040">
              <a:lnSpc>
                <a:spcPct val="100000"/>
              </a:lnSpc>
              <a:buChar char="-"/>
              <a:tabLst>
                <a:tab pos="78740" algn="l"/>
              </a:tabLst>
            </a:pPr>
            <a:r>
              <a:rPr sz="1000" dirty="0">
                <a:latin typeface="Calibri"/>
                <a:cs typeface="Calibri"/>
              </a:rPr>
              <a:t>AFL1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choix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la</a:t>
            </a:r>
            <a:r>
              <a:rPr sz="1000" spc="-10" dirty="0">
                <a:latin typeface="Calibri"/>
                <a:cs typeface="Calibri"/>
              </a:rPr>
              <a:t> composition présentée.</a:t>
            </a:r>
            <a:endParaRPr sz="1000">
              <a:latin typeface="Calibri"/>
              <a:cs typeface="Calibri"/>
            </a:endParaRPr>
          </a:p>
          <a:p>
            <a:pPr marL="78740" indent="-66040">
              <a:lnSpc>
                <a:spcPct val="100000"/>
              </a:lnSpc>
              <a:buChar char="-"/>
              <a:tabLst>
                <a:tab pos="78740" algn="l"/>
              </a:tabLst>
            </a:pPr>
            <a:r>
              <a:rPr sz="1000" dirty="0">
                <a:latin typeface="Calibri"/>
                <a:cs typeface="Calibri"/>
              </a:rPr>
              <a:t>AFL2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et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AFL3 :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poids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relatif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dans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l’évaluation.</a:t>
            </a:r>
            <a:endParaRPr sz="1000">
              <a:latin typeface="Calibri"/>
              <a:cs typeface="Calibri"/>
            </a:endParaRPr>
          </a:p>
          <a:p>
            <a:pPr marL="78740" indent="-66040">
              <a:lnSpc>
                <a:spcPct val="100000"/>
              </a:lnSpc>
              <a:buChar char="-"/>
              <a:tabLst>
                <a:tab pos="78740" algn="l"/>
              </a:tabLst>
            </a:pPr>
            <a:r>
              <a:rPr sz="1000" dirty="0">
                <a:latin typeface="Calibri"/>
                <a:cs typeface="Calibri"/>
              </a:rPr>
              <a:t>AFL3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: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choix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rôles.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711200"/>
          <a:ext cx="11277600" cy="5662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9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28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42925" marR="395605" indent="-142240">
                        <a:lnSpc>
                          <a:spcPct val="114500"/>
                        </a:lnSpc>
                      </a:pPr>
                      <a:r>
                        <a:rPr sz="11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2010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CP3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Réaliser</a:t>
                      </a:r>
                      <a:r>
                        <a:rPr sz="14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une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prestation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corporelle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à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visée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artistique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acrobatique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530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Niveau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400" spc="-110" dirty="0">
                          <a:latin typeface="Arial MT"/>
                          <a:cs typeface="Arial MT"/>
                        </a:rPr>
                        <a:t>Composer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présenter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50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0" dirty="0">
                          <a:latin typeface="Arial MT"/>
                          <a:cs typeface="Arial MT"/>
                        </a:rPr>
                        <a:t>chorégraphie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gymnique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constituée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au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55" dirty="0">
                          <a:latin typeface="Arial MT"/>
                          <a:cs typeface="Arial MT"/>
                        </a:rPr>
                        <a:t>minimum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quatre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5" dirty="0"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différentes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 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d’éléments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5" dirty="0">
                          <a:latin typeface="Arial MT"/>
                          <a:cs typeface="Arial MT"/>
                        </a:rPr>
                        <a:t>liaison</a:t>
                      </a:r>
                      <a:r>
                        <a:rPr sz="14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0" dirty="0">
                          <a:latin typeface="Arial MT"/>
                          <a:cs typeface="Arial MT"/>
                        </a:rPr>
                        <a:t>pour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la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68580" marR="725170" algn="just">
                        <a:lnSpc>
                          <a:spcPct val="114999"/>
                        </a:lnSpc>
                      </a:pPr>
                      <a:r>
                        <a:rPr sz="1400" spc="-50" dirty="0">
                          <a:latin typeface="Arial MT"/>
                          <a:cs typeface="Arial MT"/>
                        </a:rPr>
                        <a:t>réaliser 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collectivement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60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4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20" dirty="0">
                          <a:latin typeface="Arial MT"/>
                          <a:cs typeface="Arial MT"/>
                        </a:rPr>
                        <a:t>assurant</a:t>
                      </a:r>
                      <a:r>
                        <a:rPr sz="14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stabilité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2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4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5" dirty="0"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et</a:t>
                      </a:r>
                      <a:r>
                        <a:rPr sz="14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4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sécurité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lors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2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4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35" dirty="0">
                          <a:latin typeface="Arial MT"/>
                          <a:cs typeface="Arial MT"/>
                        </a:rPr>
                        <a:t>phases</a:t>
                      </a:r>
                      <a:r>
                        <a:rPr sz="14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montage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démontage.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5" dirty="0">
                          <a:latin typeface="Arial MT"/>
                          <a:cs typeface="Arial MT"/>
                        </a:rPr>
                        <a:t>Chaque</a:t>
                      </a:r>
                      <a:r>
                        <a:rPr sz="14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0" dirty="0">
                          <a:latin typeface="Arial MT"/>
                          <a:cs typeface="Arial MT"/>
                        </a:rPr>
                        <a:t>élève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est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confronté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aux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rôles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porteur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voltigeur.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45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400" spc="1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formations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sollicitent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2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4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effectifs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différents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d’élèves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(duo,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trio…).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5" dirty="0">
                          <a:latin typeface="Arial MT"/>
                          <a:cs typeface="Arial MT"/>
                        </a:rPr>
                        <a:t>Juger</a:t>
                      </a:r>
                      <a:r>
                        <a:rPr sz="1400" spc="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35" dirty="0">
                          <a:latin typeface="Arial MT"/>
                          <a:cs typeface="Arial MT"/>
                        </a:rPr>
                        <a:t>consiste</a:t>
                      </a:r>
                      <a:r>
                        <a:rPr sz="14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à 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identifier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différents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types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5" dirty="0"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valider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5" dirty="0">
                          <a:latin typeface="Arial MT"/>
                          <a:cs typeface="Arial MT"/>
                        </a:rPr>
                        <a:t>critères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stabilité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sécurité.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Niveau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400" spc="-110" dirty="0">
                          <a:latin typeface="Arial MT"/>
                          <a:cs typeface="Arial MT"/>
                        </a:rPr>
                        <a:t>Composer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présenter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50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0" dirty="0">
                          <a:latin typeface="Arial MT"/>
                          <a:cs typeface="Arial MT"/>
                        </a:rPr>
                        <a:t>chorégraphie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gymnique,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structurée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l’aide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d’un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5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sonore,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constituée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au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55" dirty="0">
                          <a:latin typeface="Arial MT"/>
                          <a:cs typeface="Arial MT"/>
                        </a:rPr>
                        <a:t>minimum</a:t>
                      </a:r>
                      <a:r>
                        <a:rPr sz="14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quatre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figures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68580" marR="88900">
                        <a:lnSpc>
                          <a:spcPct val="114999"/>
                        </a:lnSpc>
                      </a:pPr>
                      <a:r>
                        <a:rPr sz="1400" spc="-50" dirty="0">
                          <a:latin typeface="Arial MT"/>
                          <a:cs typeface="Arial MT"/>
                        </a:rPr>
                        <a:t>différentes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 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d’éléments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liaison.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Elle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est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réalisée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collectivement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dans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70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espace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0" dirty="0">
                          <a:latin typeface="Arial MT"/>
                          <a:cs typeface="Arial MT"/>
                        </a:rPr>
                        <a:t>orienté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30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s’attachant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favoriser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fluidité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lors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des </a:t>
                      </a:r>
                      <a:r>
                        <a:rPr sz="1400" spc="-130" dirty="0">
                          <a:latin typeface="Arial MT"/>
                          <a:cs typeface="Arial MT"/>
                        </a:rPr>
                        <a:t>phases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montage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5" dirty="0">
                          <a:latin typeface="Arial MT"/>
                          <a:cs typeface="Arial MT"/>
                        </a:rPr>
                        <a:t>démontage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20" dirty="0">
                          <a:latin typeface="Arial MT"/>
                          <a:cs typeface="Arial MT"/>
                        </a:rPr>
                        <a:t>éléments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liaison.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5" dirty="0">
                          <a:latin typeface="Arial MT"/>
                          <a:cs typeface="Arial MT"/>
                        </a:rPr>
                        <a:t>Chaque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5" dirty="0">
                          <a:latin typeface="Arial MT"/>
                          <a:cs typeface="Arial MT"/>
                        </a:rPr>
                        <a:t>élève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est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confronté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aux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rôles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porteur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voltigeur,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dans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des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formations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différentes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(duo,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trio…).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20" dirty="0">
                          <a:latin typeface="Arial MT"/>
                          <a:cs typeface="Arial MT"/>
                        </a:rPr>
                        <a:t>éléments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5" dirty="0">
                          <a:latin typeface="Arial MT"/>
                          <a:cs typeface="Arial MT"/>
                        </a:rPr>
                        <a:t>liaison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5" dirty="0">
                          <a:latin typeface="Arial MT"/>
                          <a:cs typeface="Arial MT"/>
                        </a:rPr>
                        <a:t>permettent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positionner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5" dirty="0"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dans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espaces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différents.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Juger</a:t>
                      </a:r>
                      <a:r>
                        <a:rPr sz="1400" spc="5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30" dirty="0">
                          <a:latin typeface="Arial MT"/>
                          <a:cs typeface="Arial MT"/>
                        </a:rPr>
                        <a:t>consiste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à 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apprécier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l’orientation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l’occupation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l’espace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5" dirty="0">
                          <a:latin typeface="Arial MT"/>
                          <a:cs typeface="Arial MT"/>
                        </a:rPr>
                        <a:t>prise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30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compte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du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sonore,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ainsi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que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la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fluidité</a:t>
                      </a:r>
                      <a:r>
                        <a:rPr sz="14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la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réalisation.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6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2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Niveau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110" dirty="0">
                          <a:latin typeface="Arial MT"/>
                          <a:cs typeface="Arial MT"/>
                        </a:rPr>
                        <a:t>Composer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présenter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50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0" dirty="0">
                          <a:latin typeface="Arial MT"/>
                          <a:cs typeface="Arial MT"/>
                        </a:rPr>
                        <a:t>chorégraphie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gymnique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45" dirty="0">
                          <a:latin typeface="Arial MT"/>
                          <a:cs typeface="Arial MT"/>
                        </a:rPr>
                        <a:t>mise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30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valeur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par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5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sonore,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constituée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au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55" dirty="0">
                          <a:latin typeface="Arial MT"/>
                          <a:cs typeface="Arial MT"/>
                        </a:rPr>
                        <a:t>minimum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cinq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figures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68580" marR="138430">
                        <a:lnSpc>
                          <a:spcPct val="114999"/>
                        </a:lnSpc>
                      </a:pPr>
                      <a:r>
                        <a:rPr sz="1400" spc="-55" dirty="0">
                          <a:latin typeface="Arial MT"/>
                          <a:cs typeface="Arial MT"/>
                        </a:rPr>
                        <a:t>différentes,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statiques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et 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dynamiques.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Elle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est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55" dirty="0">
                          <a:latin typeface="Arial MT"/>
                          <a:cs typeface="Arial MT"/>
                        </a:rPr>
                        <a:t>réalisée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collectivement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permet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5" dirty="0">
                          <a:latin typeface="Arial MT"/>
                          <a:cs typeface="Arial MT"/>
                        </a:rPr>
                        <a:t>créer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effets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chorégraphiques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30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0" dirty="0">
                          <a:latin typeface="Arial MT"/>
                          <a:cs typeface="Arial MT"/>
                        </a:rPr>
                        <a:t>utilisant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des </a:t>
                      </a:r>
                      <a:r>
                        <a:rPr sz="1400" spc="-75" dirty="0">
                          <a:latin typeface="Arial MT"/>
                          <a:cs typeface="Arial MT"/>
                        </a:rPr>
                        <a:t>modalités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variées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(simultané,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cascade…).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5" dirty="0"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sollicitent</a:t>
                      </a:r>
                      <a:r>
                        <a:rPr sz="14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0" dirty="0">
                          <a:latin typeface="Arial MT"/>
                          <a:cs typeface="Arial MT"/>
                        </a:rPr>
                        <a:t>formations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différentes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d’élèves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(duo,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trio…)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5" dirty="0">
                          <a:latin typeface="Arial MT"/>
                          <a:cs typeface="Arial MT"/>
                        </a:rPr>
                        <a:t>dont</a:t>
                      </a:r>
                      <a:r>
                        <a:rPr sz="14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45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concerne </a:t>
                      </a:r>
                      <a:r>
                        <a:rPr sz="1400" spc="-100" dirty="0">
                          <a:latin typeface="Arial MT"/>
                          <a:cs typeface="Arial MT"/>
                        </a:rPr>
                        <a:t>l’ensemble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30" dirty="0">
                          <a:latin typeface="Arial MT"/>
                          <a:cs typeface="Arial MT"/>
                        </a:rPr>
                        <a:t>membres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du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0" dirty="0">
                          <a:latin typeface="Arial MT"/>
                          <a:cs typeface="Arial MT"/>
                        </a:rPr>
                        <a:t>groupe.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95" dirty="0">
                          <a:latin typeface="Arial MT"/>
                          <a:cs typeface="Arial MT"/>
                        </a:rPr>
                        <a:t>Juger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20" dirty="0">
                          <a:latin typeface="Arial MT"/>
                          <a:cs typeface="Arial MT"/>
                        </a:rPr>
                        <a:t>consiste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apprécier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60" dirty="0">
                          <a:latin typeface="Arial MT"/>
                          <a:cs typeface="Arial MT"/>
                        </a:rPr>
                        <a:t>diversité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et </a:t>
                      </a:r>
                      <a:r>
                        <a:rPr sz="1400" spc="-30" dirty="0">
                          <a:latin typeface="Arial MT"/>
                          <a:cs typeface="Arial MT"/>
                        </a:rPr>
                        <a:t>l’originalité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0" dirty="0">
                          <a:latin typeface="Arial MT"/>
                          <a:cs typeface="Arial MT"/>
                        </a:rPr>
                        <a:t>éléments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ainsi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85" dirty="0">
                          <a:latin typeface="Arial MT"/>
                          <a:cs typeface="Arial MT"/>
                        </a:rPr>
                        <a:t>que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4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qualité</a:t>
                      </a:r>
                      <a:r>
                        <a:rPr sz="14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75" dirty="0">
                          <a:latin typeface="Arial MT"/>
                          <a:cs typeface="Arial MT"/>
                        </a:rPr>
                        <a:t>d’exécution</a:t>
                      </a:r>
                      <a:r>
                        <a:rPr sz="14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au </a:t>
                      </a:r>
                      <a:r>
                        <a:rPr sz="1400" spc="-90" dirty="0">
                          <a:latin typeface="Arial MT"/>
                          <a:cs typeface="Arial MT"/>
                        </a:rPr>
                        <a:t>service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14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effets</a:t>
                      </a:r>
                      <a:r>
                        <a:rPr sz="14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chorégraphiques.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651375" y="196672"/>
            <a:ext cx="3447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75" dirty="0">
                <a:latin typeface="Arial MT"/>
                <a:cs typeface="Arial MT"/>
              </a:rPr>
              <a:t>Anciens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155" dirty="0">
                <a:latin typeface="Arial MT"/>
                <a:cs typeface="Arial MT"/>
              </a:rPr>
              <a:t>Programmes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190" dirty="0">
                <a:latin typeface="Arial MT"/>
                <a:cs typeface="Arial MT"/>
              </a:rPr>
              <a:t>Lycées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165" dirty="0">
                <a:latin typeface="Arial MT"/>
                <a:cs typeface="Arial MT"/>
              </a:rPr>
              <a:t>BO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2010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73062" y="781050"/>
          <a:ext cx="10663551" cy="5581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6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33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33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433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433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41350">
                <a:tc gridSpan="10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45"/>
                        </a:spcBef>
                      </a:pPr>
                      <a:r>
                        <a:rPr sz="16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Continuum</a:t>
                      </a:r>
                      <a:r>
                        <a:rPr sz="16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formation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pour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</a:t>
                      </a:r>
                      <a:r>
                        <a:rPr sz="16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cycle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</a:t>
                      </a:r>
                      <a:r>
                        <a:rPr sz="16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lycée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962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914"/>
                        </a:lnSpc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L1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L2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L3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L4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L5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L6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L7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L8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600" spc="-25" dirty="0">
                          <a:latin typeface="Arial MT"/>
                          <a:cs typeface="Arial MT"/>
                        </a:rPr>
                        <a:t>L9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97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14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Acrobate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-270" dirty="0">
                          <a:latin typeface="Arial MT"/>
                          <a:cs typeface="Arial MT"/>
                        </a:rPr>
                        <a:t>SECURITE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5" dirty="0">
                          <a:latin typeface="Arial MT"/>
                          <a:cs typeface="Arial MT"/>
                        </a:rPr>
                        <a:t>–-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70" dirty="0">
                          <a:latin typeface="Arial MT"/>
                          <a:cs typeface="Arial MT"/>
                        </a:rPr>
                        <a:t>SECURITE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5" dirty="0">
                          <a:latin typeface="Arial MT"/>
                          <a:cs typeface="Arial MT"/>
                        </a:rPr>
                        <a:t>–-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---</a:t>
                      </a:r>
                      <a:r>
                        <a:rPr sz="1600" spc="1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70" dirty="0">
                          <a:latin typeface="Arial MT"/>
                          <a:cs typeface="Arial MT"/>
                        </a:rPr>
                        <a:t>SECURITE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10" dirty="0">
                          <a:latin typeface="Arial MT"/>
                          <a:cs typeface="Arial MT"/>
                        </a:rPr>
                        <a:t>Construire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3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positions</a:t>
                      </a:r>
                      <a:r>
                        <a:rPr sz="16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actions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125" dirty="0">
                          <a:latin typeface="Arial MT"/>
                          <a:cs typeface="Arial MT"/>
                        </a:rPr>
                        <a:t>motrices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95" dirty="0">
                          <a:latin typeface="Arial MT"/>
                          <a:cs typeface="Arial MT"/>
                        </a:rPr>
                        <a:t>fondamentales</a:t>
                      </a:r>
                      <a:r>
                        <a:rPr sz="16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en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85" dirty="0">
                          <a:latin typeface="Arial MT"/>
                          <a:cs typeface="Arial MT"/>
                        </a:rPr>
                        <a:t>respectant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3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règles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sécurité.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47320" marR="141605" algn="ctr">
                        <a:lnSpc>
                          <a:spcPct val="114999"/>
                        </a:lnSpc>
                      </a:pPr>
                      <a:r>
                        <a:rPr sz="1600" spc="-110" dirty="0">
                          <a:latin typeface="Arial MT"/>
                          <a:cs typeface="Arial MT"/>
                        </a:rPr>
                        <a:t>Construire</a:t>
                      </a:r>
                      <a:r>
                        <a:rPr sz="1600" spc="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4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6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mini</a:t>
                      </a:r>
                      <a:r>
                        <a:rPr sz="16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45" dirty="0">
                          <a:latin typeface="Arial MT"/>
                          <a:cs typeface="Arial MT"/>
                        </a:rPr>
                        <a:t>enchaînement</a:t>
                      </a:r>
                      <a:r>
                        <a:rPr sz="16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niveau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puis</a:t>
                      </a:r>
                      <a:r>
                        <a:rPr sz="16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320" dirty="0">
                          <a:latin typeface="Arial MT"/>
                          <a:cs typeface="Arial MT"/>
                        </a:rPr>
                        <a:t>B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5" dirty="0">
                          <a:latin typeface="Arial MT"/>
                          <a:cs typeface="Arial MT"/>
                        </a:rPr>
                        <a:t>Coordonner</a:t>
                      </a:r>
                      <a:r>
                        <a:rPr sz="160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75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90" dirty="0">
                          <a:latin typeface="Arial MT"/>
                          <a:cs typeface="Arial MT"/>
                        </a:rPr>
                        <a:t>succession</a:t>
                      </a:r>
                      <a:r>
                        <a:rPr sz="16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d’actions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70" dirty="0">
                          <a:latin typeface="Arial MT"/>
                          <a:cs typeface="Arial MT"/>
                        </a:rPr>
                        <a:t>pour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réaliser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3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40" dirty="0">
                          <a:latin typeface="Arial MT"/>
                          <a:cs typeface="Arial MT"/>
                        </a:rPr>
                        <a:t>éléments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plus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150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plus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30" dirty="0">
                          <a:latin typeface="Arial MT"/>
                          <a:cs typeface="Arial MT"/>
                        </a:rPr>
                        <a:t>complexes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maitrisés.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47955" marR="142240" algn="ctr">
                        <a:lnSpc>
                          <a:spcPct val="114999"/>
                        </a:lnSpc>
                      </a:pPr>
                      <a:r>
                        <a:rPr sz="1600" spc="-110" dirty="0">
                          <a:latin typeface="Arial MT"/>
                          <a:cs typeface="Arial MT"/>
                        </a:rPr>
                        <a:t>Construire</a:t>
                      </a:r>
                      <a:r>
                        <a:rPr sz="16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4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mini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45" dirty="0">
                          <a:latin typeface="Arial MT"/>
                          <a:cs typeface="Arial MT"/>
                        </a:rPr>
                        <a:t>enchaînement</a:t>
                      </a:r>
                      <a:r>
                        <a:rPr sz="16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niveau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70" dirty="0">
                          <a:latin typeface="Arial MT"/>
                          <a:cs typeface="Arial MT"/>
                        </a:rPr>
                        <a:t>B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puis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C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10" dirty="0">
                          <a:latin typeface="Arial MT"/>
                          <a:cs typeface="Arial MT"/>
                        </a:rPr>
                        <a:t>Réaliser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75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prestation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collective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75" dirty="0">
                          <a:latin typeface="Arial MT"/>
                          <a:cs typeface="Arial MT"/>
                        </a:rPr>
                        <a:t>devant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5" dirty="0">
                          <a:latin typeface="Arial MT"/>
                          <a:cs typeface="Arial MT"/>
                        </a:rPr>
                        <a:t>autres</a:t>
                      </a:r>
                      <a:r>
                        <a:rPr sz="16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95" dirty="0">
                          <a:latin typeface="Arial MT"/>
                          <a:cs typeface="Arial MT"/>
                        </a:rPr>
                        <a:t>son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plus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haut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spc="-10" dirty="0">
                          <a:latin typeface="Arial MT"/>
                          <a:cs typeface="Arial MT"/>
                        </a:rPr>
                        <a:t>niveau.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49860" marR="142240" algn="ctr">
                        <a:lnSpc>
                          <a:spcPct val="114999"/>
                        </a:lnSpc>
                      </a:pPr>
                      <a:r>
                        <a:rPr sz="1600" spc="-110" dirty="0">
                          <a:latin typeface="Arial MT"/>
                          <a:cs typeface="Arial MT"/>
                        </a:rPr>
                        <a:t>Construire</a:t>
                      </a:r>
                      <a:r>
                        <a:rPr sz="16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4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mini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45" dirty="0">
                          <a:latin typeface="Arial MT"/>
                          <a:cs typeface="Arial MT"/>
                        </a:rPr>
                        <a:t>enchaînement</a:t>
                      </a:r>
                      <a:r>
                        <a:rPr sz="16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niveau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4" dirty="0">
                          <a:latin typeface="Arial MT"/>
                          <a:cs typeface="Arial MT"/>
                        </a:rPr>
                        <a:t>C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0" dirty="0">
                          <a:latin typeface="Arial MT"/>
                          <a:cs typeface="Arial MT"/>
                        </a:rPr>
                        <a:t>puis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D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1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Compositeur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69240" marR="262255" indent="-1270" algn="ctr">
                        <a:lnSpc>
                          <a:spcPct val="114999"/>
                        </a:lnSpc>
                        <a:spcBef>
                          <a:spcPts val="275"/>
                        </a:spcBef>
                      </a:pPr>
                      <a:r>
                        <a:rPr sz="1600" spc="-110" dirty="0">
                          <a:latin typeface="Arial MT"/>
                          <a:cs typeface="Arial MT"/>
                        </a:rPr>
                        <a:t>Réaliser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3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85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individuels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et </a:t>
                      </a:r>
                      <a:r>
                        <a:rPr sz="1600" spc="-85" dirty="0">
                          <a:latin typeface="Arial MT"/>
                          <a:cs typeface="Arial MT"/>
                        </a:rPr>
                        <a:t>collectifs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30" dirty="0">
                          <a:latin typeface="Arial MT"/>
                          <a:cs typeface="Arial MT"/>
                        </a:rPr>
                        <a:t>dans</a:t>
                      </a:r>
                      <a:r>
                        <a:rPr sz="16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4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5" dirty="0">
                          <a:latin typeface="Arial MT"/>
                          <a:cs typeface="Arial MT"/>
                        </a:rPr>
                        <a:t>cadre</a:t>
                      </a:r>
                      <a:r>
                        <a:rPr sz="16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restreint </a:t>
                      </a:r>
                      <a:r>
                        <a:rPr sz="1600" spc="-90" dirty="0">
                          <a:latin typeface="Arial MT"/>
                          <a:cs typeface="Arial MT"/>
                        </a:rPr>
                        <a:t>proposé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par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l’enseignant.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114" dirty="0">
                          <a:latin typeface="Arial MT"/>
                          <a:cs typeface="Arial MT"/>
                        </a:rPr>
                        <a:t>Sélectionner</a:t>
                      </a:r>
                      <a:r>
                        <a:rPr sz="16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3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6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40" dirty="0">
                          <a:latin typeface="Arial MT"/>
                          <a:cs typeface="Arial MT"/>
                        </a:rPr>
                        <a:t>éléments</a:t>
                      </a:r>
                      <a:r>
                        <a:rPr sz="16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maitrisés.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marL="598805" marR="590550" algn="ctr">
                        <a:lnSpc>
                          <a:spcPct val="114999"/>
                        </a:lnSpc>
                        <a:spcBef>
                          <a:spcPts val="275"/>
                        </a:spcBef>
                      </a:pPr>
                      <a:r>
                        <a:rPr sz="1600" spc="-75" dirty="0">
                          <a:latin typeface="Arial MT"/>
                          <a:cs typeface="Arial MT"/>
                        </a:rPr>
                        <a:t>Organiser</a:t>
                      </a:r>
                      <a:r>
                        <a:rPr sz="16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14" dirty="0">
                          <a:latin typeface="Arial MT"/>
                          <a:cs typeface="Arial MT"/>
                        </a:rPr>
                        <a:t>l’enchainement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85" dirty="0">
                          <a:latin typeface="Arial MT"/>
                          <a:cs typeface="Arial MT"/>
                        </a:rPr>
                        <a:t>autour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d’étapes</a:t>
                      </a:r>
                      <a:r>
                        <a:rPr sz="16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14" dirty="0">
                          <a:latin typeface="Arial MT"/>
                          <a:cs typeface="Arial MT"/>
                        </a:rPr>
                        <a:t>nettes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4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début,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85" dirty="0">
                          <a:latin typeface="Arial MT"/>
                          <a:cs typeface="Arial MT"/>
                        </a:rPr>
                        <a:t>un </a:t>
                      </a:r>
                      <a:r>
                        <a:rPr sz="1600" spc="-90" dirty="0">
                          <a:latin typeface="Arial MT"/>
                          <a:cs typeface="Arial MT"/>
                        </a:rPr>
                        <a:t>développement,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75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fin.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10" dirty="0">
                          <a:latin typeface="Arial MT"/>
                          <a:cs typeface="Arial MT"/>
                        </a:rPr>
                        <a:t>Construire</a:t>
                      </a:r>
                      <a:r>
                        <a:rPr sz="16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3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liaisons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90" dirty="0">
                          <a:latin typeface="Arial MT"/>
                          <a:cs typeface="Arial MT"/>
                        </a:rPr>
                        <a:t>variées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(gymniques</a:t>
                      </a:r>
                      <a:r>
                        <a:rPr sz="16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chorégraphiques)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42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3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Juge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949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120" dirty="0">
                          <a:latin typeface="Arial MT"/>
                          <a:cs typeface="Arial MT"/>
                        </a:rPr>
                        <a:t>Repérer,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dans</a:t>
                      </a:r>
                      <a:r>
                        <a:rPr sz="16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prestation,</a:t>
                      </a:r>
                      <a:r>
                        <a:rPr sz="16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les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367030" marR="361315" algn="ctr">
                        <a:lnSpc>
                          <a:spcPct val="114999"/>
                        </a:lnSpc>
                      </a:pPr>
                      <a:r>
                        <a:rPr sz="1600" spc="-125" dirty="0">
                          <a:latin typeface="Arial MT"/>
                          <a:cs typeface="Arial MT"/>
                        </a:rPr>
                        <a:t>exigences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25" dirty="0">
                          <a:latin typeface="Arial MT"/>
                          <a:cs typeface="Arial MT"/>
                        </a:rPr>
                        <a:t>composition.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70" dirty="0">
                          <a:latin typeface="Arial MT"/>
                          <a:cs typeface="Arial MT"/>
                        </a:rPr>
                        <a:t>Les </a:t>
                      </a:r>
                      <a:r>
                        <a:rPr sz="1600" spc="-165" dirty="0">
                          <a:latin typeface="Arial MT"/>
                          <a:cs typeface="Arial MT"/>
                        </a:rPr>
                        <a:t>nommer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avec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vocabulaire approprié.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82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08915" marR="199390" indent="-635" algn="ctr">
                        <a:lnSpc>
                          <a:spcPct val="114999"/>
                        </a:lnSpc>
                        <a:spcBef>
                          <a:spcPts val="880"/>
                        </a:spcBef>
                      </a:pPr>
                      <a:r>
                        <a:rPr sz="1600" spc="-75" dirty="0">
                          <a:latin typeface="Arial MT"/>
                          <a:cs typeface="Arial MT"/>
                        </a:rPr>
                        <a:t>Observer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façon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5" dirty="0">
                          <a:latin typeface="Arial MT"/>
                          <a:cs typeface="Arial MT"/>
                        </a:rPr>
                        <a:t>respectueuse. 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Apprécier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6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niveau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 de</a:t>
                      </a:r>
                      <a:r>
                        <a:rPr sz="16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90" dirty="0">
                          <a:latin typeface="Arial MT"/>
                          <a:cs typeface="Arial MT"/>
                        </a:rPr>
                        <a:t>maitrise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à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partir</a:t>
                      </a:r>
                      <a:r>
                        <a:rPr sz="16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85" dirty="0">
                          <a:latin typeface="Arial MT"/>
                          <a:cs typeface="Arial MT"/>
                        </a:rPr>
                        <a:t>critères</a:t>
                      </a:r>
                      <a:r>
                        <a:rPr sz="16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simples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0" dirty="0">
                          <a:latin typeface="Arial MT"/>
                          <a:cs typeface="Arial MT"/>
                        </a:rPr>
                        <a:t>Apprécier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600" spc="-110" dirty="0">
                          <a:latin typeface="Arial MT"/>
                          <a:cs typeface="Arial MT"/>
                        </a:rPr>
                        <a:t> niveau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600" spc="-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maîtrise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spc="-100" dirty="0">
                          <a:latin typeface="Arial MT"/>
                          <a:cs typeface="Arial MT"/>
                        </a:rPr>
                        <a:t>d’une</a:t>
                      </a:r>
                      <a:r>
                        <a:rPr sz="16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65" dirty="0">
                          <a:latin typeface="Arial MT"/>
                          <a:cs typeface="Arial MT"/>
                        </a:rPr>
                        <a:t>prestation</a:t>
                      </a:r>
                      <a:r>
                        <a:rPr sz="16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6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0" dirty="0">
                          <a:latin typeface="Arial MT"/>
                          <a:cs typeface="Arial MT"/>
                        </a:rPr>
                        <a:t>justifier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225" dirty="0">
                          <a:latin typeface="Arial MT"/>
                          <a:cs typeface="Arial MT"/>
                        </a:rPr>
                        <a:t>ses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10" dirty="0">
                          <a:latin typeface="Arial MT"/>
                          <a:cs typeface="Arial MT"/>
                        </a:rPr>
                        <a:t>choix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028170" cy="116357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36745" y="321055"/>
            <a:ext cx="27749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5" dirty="0">
                <a:solidFill>
                  <a:srgbClr val="FFFF00"/>
                </a:solidFill>
                <a:latin typeface="Arial"/>
                <a:cs typeface="Arial"/>
              </a:rPr>
              <a:t>Démarche</a:t>
            </a:r>
            <a:r>
              <a:rPr sz="1600" b="1" spc="2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125" dirty="0">
                <a:solidFill>
                  <a:srgbClr val="FFFF00"/>
                </a:solidFill>
                <a:latin typeface="Arial"/>
                <a:cs typeface="Arial"/>
              </a:rPr>
              <a:t>d’enseignement</a:t>
            </a:r>
            <a:r>
              <a:rPr sz="1600" b="1" spc="-20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150" dirty="0">
                <a:solidFill>
                  <a:srgbClr val="FFFF00"/>
                </a:solidFill>
                <a:latin typeface="Arial"/>
                <a:cs typeface="Arial"/>
              </a:rPr>
              <a:t>Lycée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97230" y="351409"/>
          <a:ext cx="11119484" cy="61683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0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5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9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1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927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278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45110">
                <a:tc gridSpan="8"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sz="105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EXEMPLE</a:t>
                      </a:r>
                      <a:r>
                        <a:rPr sz="1050" b="1" spc="1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Référentiel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BAC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2021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200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L’épreuve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AFL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projet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d’enchainement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collectif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(3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à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élèves)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présenté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sur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feuille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puis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réalisé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fois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(Nb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figures,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ordre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d’apparition,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exigences,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difficulté,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répartition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rôles).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45720" marR="37465">
                        <a:lnSpc>
                          <a:spcPct val="100000"/>
                        </a:lnSpc>
                      </a:pPr>
                      <a:r>
                        <a:rPr sz="1050" b="1" u="sng" spc="-1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Des</a:t>
                      </a:r>
                      <a:r>
                        <a:rPr sz="1050" b="1" u="sng" spc="3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u="sng" spc="-8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exigences</a:t>
                      </a:r>
                      <a:r>
                        <a:rPr sz="1050" b="1" u="sng" spc="1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u="sng" spc="-5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u="sng" spc="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u="sng" spc="-8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composition</a:t>
                      </a:r>
                      <a:r>
                        <a:rPr sz="10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figures</a:t>
                      </a:r>
                      <a:r>
                        <a:rPr sz="10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collectives,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figures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DUO/TRIO,</a:t>
                      </a:r>
                      <a:r>
                        <a:rPr sz="10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figure</a:t>
                      </a:r>
                      <a:r>
                        <a:rPr sz="10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choix,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0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figures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dynamiques,</a:t>
                      </a:r>
                      <a:r>
                        <a:rPr sz="105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familles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d’éléments</a:t>
                      </a:r>
                      <a:r>
                        <a:rPr sz="1050" b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liaisons</a:t>
                      </a:r>
                      <a:r>
                        <a:rPr sz="10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(Chorégraphique,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acrobatique,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gymnique),</a:t>
                      </a:r>
                      <a:r>
                        <a:rPr sz="105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début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une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fin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identifiable.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support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sonore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élèves.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LIEN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avec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axes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</a:t>
                      </a:r>
                      <a:r>
                        <a:rPr sz="10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projet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d’EPLE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Rechercher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</a:t>
                      </a:r>
                      <a:r>
                        <a:rPr sz="10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approfondissement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culturel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moteur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».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b="1" u="sng" spc="-114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Des</a:t>
                      </a:r>
                      <a:r>
                        <a:rPr sz="1050" b="1" u="sng" spc="-2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u="sng" spc="-9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exigences</a:t>
                      </a:r>
                      <a:r>
                        <a:rPr sz="1050" b="1" u="sng" spc="-3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u="sng" spc="-7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cs typeface="Arial"/>
                        </a:rPr>
                        <a:t>organisationnelles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à 6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élèves,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entre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1’30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2’30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d’enchainement.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Code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UNSS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vigueur.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passages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avec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régulation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possible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via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rôles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juges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(AFL3/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AFL2).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AFL2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Savoir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préparer,</a:t>
                      </a:r>
                      <a:r>
                        <a:rPr sz="10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gérer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son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stress,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s’organiser</a:t>
                      </a:r>
                      <a:r>
                        <a:rPr sz="10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collectivement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faire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régulations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nécessaires</a:t>
                      </a:r>
                      <a:r>
                        <a:rPr sz="10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pour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produire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</a:t>
                      </a:r>
                      <a:r>
                        <a:rPr sz="10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meilleur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enchaînement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possible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dans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gestion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</a:t>
                      </a:r>
                      <a:r>
                        <a:rPr sz="10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risque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la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maîtrise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d’exécution.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LIEN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avec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axes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projet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d’EPLE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sz="1050" b="1" spc="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Viser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engagement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responsable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chaque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jeune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»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AFL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Evaluation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sur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rôles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(1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rôle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dans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l’enchainement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Aide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1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rôle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dans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jugement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Juge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Composition,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Juge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exécution,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Juge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difficulté).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675">
                <a:tc rowSpan="2">
                  <a:txBody>
                    <a:bodyPr/>
                    <a:lstStyle/>
                    <a:p>
                      <a:pPr marL="45720">
                        <a:lnSpc>
                          <a:spcPts val="1210"/>
                        </a:lnSpc>
                      </a:pPr>
                      <a:r>
                        <a:rPr sz="105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Éléments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à</a:t>
                      </a:r>
                      <a:r>
                        <a:rPr sz="10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évaluer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sz="1050" spc="-90" dirty="0">
                          <a:latin typeface="Arial MT"/>
                          <a:cs typeface="Arial MT"/>
                        </a:rPr>
                        <a:t>Repères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d’évaluation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l’AFL1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6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10"/>
                        </a:lnSpc>
                      </a:pPr>
                      <a:r>
                        <a:rPr sz="105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1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sz="105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2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sz="105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3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ts val="1210"/>
                        </a:lnSpc>
                      </a:pPr>
                      <a:r>
                        <a:rPr sz="105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4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675">
                <a:tc gridSpan="8"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S’engager</a:t>
                      </a:r>
                      <a:r>
                        <a:rPr sz="10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pour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composer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réaliser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enchaînement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à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visée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acrobatique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destiné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à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être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jugé,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combinant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formes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corporelles</a:t>
                      </a:r>
                      <a:r>
                        <a:rPr sz="10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codifiées.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5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5720" marR="635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Réaliser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maîtriser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formes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corporelles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plus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</a:t>
                      </a:r>
                      <a:r>
                        <a:rPr sz="105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plus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complexes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techniquement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45720" marR="1677670">
                        <a:lnSpc>
                          <a:spcPct val="100000"/>
                        </a:lnSpc>
                      </a:pPr>
                      <a:r>
                        <a:rPr sz="105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Difficulté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8pts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1CACE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">
                        <a:lnSpc>
                          <a:spcPts val="1210"/>
                        </a:lnSpc>
                      </a:pP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6</a:t>
                      </a:r>
                      <a:r>
                        <a:rPr sz="105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u="sng" spc="-8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u="sng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: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556260">
                        <a:lnSpc>
                          <a:spcPct val="100000"/>
                        </a:lnSpc>
                      </a:pPr>
                      <a:r>
                        <a:rPr sz="1050" spc="-7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85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0,25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pt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 MT"/>
                          <a:cs typeface="Arial MT"/>
                        </a:rPr>
                        <a:t>TOTAL=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739140">
                        <a:lnSpc>
                          <a:spcPct val="100000"/>
                        </a:lnSpc>
                      </a:pPr>
                      <a:r>
                        <a:rPr sz="1050" spc="-20" dirty="0">
                          <a:latin typeface="Arial MT"/>
                          <a:cs typeface="Arial MT"/>
                        </a:rPr>
                        <a:t>1,5</a:t>
                      </a:r>
                      <a:r>
                        <a:rPr sz="105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pts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556260" marR="69215" indent="-510540">
                        <a:lnSpc>
                          <a:spcPct val="100000"/>
                        </a:lnSpc>
                      </a:pPr>
                      <a:r>
                        <a:rPr sz="1050" u="sng" spc="-1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Eléments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u="sng" spc="-6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liaison</a:t>
                      </a:r>
                      <a:r>
                        <a:rPr sz="105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u="sng" spc="-4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acrobatique</a:t>
                      </a:r>
                      <a:r>
                        <a:rPr sz="1050" u="sng" spc="-3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u="sng" spc="235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/</a:t>
                      </a:r>
                      <a:r>
                        <a:rPr sz="1050" u="sng" spc="1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u="sng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gymnique=</a:t>
                      </a:r>
                      <a:r>
                        <a:rPr sz="105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7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85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0,25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pt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 MT"/>
                          <a:cs typeface="Arial MT"/>
                        </a:rPr>
                        <a:t>TOTAL=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775970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 MT"/>
                          <a:cs typeface="Arial MT"/>
                        </a:rPr>
                        <a:t>0,5pt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1pt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par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5" dirty="0">
                          <a:latin typeface="Arial MT"/>
                          <a:cs typeface="Arial MT"/>
                        </a:rPr>
                        <a:t>chute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75" dirty="0">
                          <a:latin typeface="Arial MT"/>
                          <a:cs typeface="Arial MT"/>
                        </a:rPr>
                        <a:t>(non-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retour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10" dirty="0">
                          <a:latin typeface="Arial MT"/>
                          <a:cs typeface="Arial MT"/>
                        </a:rPr>
                        <a:t>sur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pieds)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spc="-35" dirty="0">
                          <a:latin typeface="Arial MT"/>
                          <a:cs typeface="Arial MT"/>
                        </a:rPr>
                        <a:t>B=</a:t>
                      </a:r>
                      <a:r>
                        <a:rPr sz="105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0,5pt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76835" marR="1334770" indent="166370">
                        <a:lnSpc>
                          <a:spcPct val="200000"/>
                        </a:lnSpc>
                      </a:pPr>
                      <a:r>
                        <a:rPr sz="1050" spc="-20" dirty="0">
                          <a:latin typeface="Arial MT"/>
                          <a:cs typeface="Arial MT"/>
                        </a:rPr>
                        <a:t>3pts 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B=</a:t>
                      </a:r>
                      <a:r>
                        <a:rPr sz="105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0,5pt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33679">
                        <a:lnSpc>
                          <a:spcPct val="100000"/>
                        </a:lnSpc>
                      </a:pPr>
                      <a:r>
                        <a:rPr sz="1050" spc="-25" dirty="0">
                          <a:latin typeface="Arial MT"/>
                          <a:cs typeface="Arial MT"/>
                        </a:rPr>
                        <a:t>1pt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7448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C=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0,75pt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150495" marR="895350" indent="38735" algn="ctr">
                        <a:lnSpc>
                          <a:spcPct val="200000"/>
                        </a:lnSpc>
                      </a:pPr>
                      <a:r>
                        <a:rPr sz="1050" spc="-10" dirty="0">
                          <a:latin typeface="Arial MT"/>
                          <a:cs typeface="Arial MT"/>
                        </a:rPr>
                        <a:t>4,5pts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C=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0,75pt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77190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 MT"/>
                          <a:cs typeface="Arial MT"/>
                        </a:rPr>
                        <a:t>1,5pts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E2F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32639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D=</a:t>
                      </a:r>
                      <a:r>
                        <a:rPr sz="105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1pt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370205" marR="293370" indent="194945" algn="r">
                        <a:lnSpc>
                          <a:spcPct val="200000"/>
                        </a:lnSpc>
                      </a:pPr>
                      <a:r>
                        <a:rPr sz="1050" spc="-60" dirty="0">
                          <a:latin typeface="Arial MT"/>
                          <a:cs typeface="Arial MT"/>
                        </a:rPr>
                        <a:t>6pts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D=</a:t>
                      </a:r>
                      <a:r>
                        <a:rPr sz="105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1pt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19125">
                        <a:lnSpc>
                          <a:spcPct val="100000"/>
                        </a:lnSpc>
                      </a:pPr>
                      <a:r>
                        <a:rPr sz="1050" spc="-20" dirty="0">
                          <a:latin typeface="Arial MT"/>
                          <a:cs typeface="Arial MT"/>
                        </a:rPr>
                        <a:t>2pts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7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38455" marR="1351915" indent="217804"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r>
                        <a:rPr sz="105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050" spc="5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0,5pt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2pts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3210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05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2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97790">
                        <a:lnSpc>
                          <a:spcPts val="1205"/>
                        </a:lnSpc>
                      </a:pPr>
                      <a:r>
                        <a:rPr sz="1050" spc="-1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45" dirty="0">
                          <a:latin typeface="Arial MT"/>
                          <a:cs typeface="Arial MT"/>
                        </a:rPr>
                        <a:t>2,5pts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4pts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050" spc="-65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3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ts val="1205"/>
                        </a:lnSpc>
                      </a:pPr>
                      <a:r>
                        <a:rPr sz="1050" spc="-1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4,5pts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à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6pts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2270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sz="105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60" dirty="0">
                          <a:latin typeface="Arial MT"/>
                          <a:cs typeface="Arial MT"/>
                        </a:rPr>
                        <a:t>4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247015">
                        <a:lnSpc>
                          <a:spcPts val="1205"/>
                        </a:lnSpc>
                      </a:pPr>
                      <a:r>
                        <a:rPr sz="1050" spc="-1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5" dirty="0">
                          <a:latin typeface="Arial MT"/>
                          <a:cs typeface="Arial MT"/>
                        </a:rPr>
                        <a:t>6,5pts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8pts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14795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25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Composer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présenter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enchaînement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à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visée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esthétique/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762000" marR="755650" indent="635" algn="ctr">
                        <a:lnSpc>
                          <a:spcPct val="100000"/>
                        </a:lnSpc>
                      </a:pPr>
                      <a:r>
                        <a:rPr sz="10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acrobatique </a:t>
                      </a:r>
                      <a:r>
                        <a:rPr sz="105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Composition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4pts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250"/>
                        </a:lnSpc>
                        <a:spcBef>
                          <a:spcPts val="5"/>
                        </a:spcBef>
                      </a:pPr>
                      <a:r>
                        <a:rPr sz="105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(Note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collective)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spc="-95" dirty="0">
                          <a:latin typeface="Arial MT"/>
                          <a:cs typeface="Arial MT"/>
                        </a:rPr>
                        <a:t>Moins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figures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0" dirty="0">
                          <a:latin typeface="Arial MT"/>
                          <a:cs typeface="Arial MT"/>
                        </a:rPr>
                        <a:t>seul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75" dirty="0">
                          <a:latin typeface="Arial MT"/>
                          <a:cs typeface="Arial MT"/>
                        </a:rPr>
                        <a:t>espace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 exploité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(central)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050" spc="-100" dirty="0">
                          <a:latin typeface="Arial MT"/>
                          <a:cs typeface="Arial MT"/>
                        </a:rPr>
                        <a:t>Fond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0" dirty="0">
                          <a:latin typeface="Arial MT"/>
                          <a:cs typeface="Arial MT"/>
                        </a:rPr>
                        <a:t>sonore</a:t>
                      </a:r>
                      <a:r>
                        <a:rPr sz="10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inexistant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5720" marR="93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spc="-125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arrêts,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75" dirty="0">
                          <a:latin typeface="Arial MT"/>
                          <a:cs typeface="Arial MT"/>
                        </a:rPr>
                        <a:t>hésitations,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0" dirty="0">
                          <a:latin typeface="Arial MT"/>
                          <a:cs typeface="Arial MT"/>
                        </a:rPr>
                        <a:t>gestes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45" dirty="0">
                          <a:latin typeface="Arial MT"/>
                          <a:cs typeface="Arial MT"/>
                        </a:rPr>
                        <a:t>parasites </a:t>
                      </a:r>
                      <a:r>
                        <a:rPr sz="1050" spc="-135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05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0" dirty="0">
                          <a:latin typeface="Arial MT"/>
                          <a:cs typeface="Arial MT"/>
                        </a:rPr>
                        <a:t>seul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75" dirty="0">
                          <a:latin typeface="Arial MT"/>
                          <a:cs typeface="Arial MT"/>
                        </a:rPr>
                        <a:t>élément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60" dirty="0">
                          <a:latin typeface="Arial MT"/>
                          <a:cs typeface="Arial MT"/>
                        </a:rPr>
                        <a:t>liaison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visible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F0F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1050" spc="-95" dirty="0">
                          <a:latin typeface="Arial MT"/>
                          <a:cs typeface="Arial MT"/>
                        </a:rPr>
                        <a:t>Entre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4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5" dirty="0"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visibles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0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0" dirty="0">
                          <a:latin typeface="Arial MT"/>
                          <a:cs typeface="Arial MT"/>
                        </a:rPr>
                        <a:t>espaces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65" dirty="0">
                          <a:latin typeface="Arial MT"/>
                          <a:cs typeface="Arial MT"/>
                        </a:rPr>
                        <a:t>d’occupation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majeurs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1050" spc="-55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sonore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spc="-75" dirty="0">
                          <a:latin typeface="Arial MT"/>
                          <a:cs typeface="Arial MT"/>
                        </a:rPr>
                        <a:t>Quelques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0" dirty="0">
                          <a:latin typeface="Arial MT"/>
                          <a:cs typeface="Arial MT"/>
                        </a:rPr>
                        <a:t>gestes</a:t>
                      </a:r>
                      <a:r>
                        <a:rPr sz="10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parasites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2 </a:t>
                      </a:r>
                      <a:r>
                        <a:rPr sz="1050" spc="-55" dirty="0">
                          <a:latin typeface="Arial MT"/>
                          <a:cs typeface="Arial MT"/>
                        </a:rPr>
                        <a:t>familles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75" dirty="0">
                          <a:latin typeface="Arial MT"/>
                          <a:cs typeface="Arial MT"/>
                        </a:rPr>
                        <a:t>d’éléments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liaison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validées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6355" marR="170815">
                        <a:lnSpc>
                          <a:spcPct val="100000"/>
                        </a:lnSpc>
                      </a:pPr>
                      <a:r>
                        <a:rPr sz="1050" spc="-65" dirty="0">
                          <a:latin typeface="Arial MT"/>
                          <a:cs typeface="Arial MT"/>
                        </a:rPr>
                        <a:t>Occupation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variée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l’espace </a:t>
                      </a:r>
                      <a:r>
                        <a:rPr sz="1050" spc="-85" dirty="0">
                          <a:latin typeface="Arial MT"/>
                          <a:cs typeface="Arial MT"/>
                        </a:rPr>
                        <a:t>Synchronisation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70" dirty="0">
                          <a:latin typeface="Arial MT"/>
                          <a:cs typeface="Arial MT"/>
                        </a:rPr>
                        <a:t>avec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0" dirty="0">
                          <a:latin typeface="Arial MT"/>
                          <a:cs typeface="Arial MT"/>
                        </a:rPr>
                        <a:t>monde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70" dirty="0">
                          <a:latin typeface="Arial MT"/>
                          <a:cs typeface="Arial MT"/>
                        </a:rPr>
                        <a:t>sonore </a:t>
                      </a:r>
                      <a:r>
                        <a:rPr sz="1050" spc="-85" dirty="0">
                          <a:latin typeface="Arial MT"/>
                          <a:cs typeface="Arial MT"/>
                        </a:rPr>
                        <a:t>Déplacements</a:t>
                      </a:r>
                      <a:r>
                        <a:rPr sz="105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fluides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et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variés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spc="-110" dirty="0">
                          <a:latin typeface="Arial MT"/>
                          <a:cs typeface="Arial MT"/>
                        </a:rPr>
                        <a:t>Toutes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familles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liaisons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6990" marR="50165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05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0" dirty="0"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5" dirty="0">
                          <a:latin typeface="Arial MT"/>
                          <a:cs typeface="Arial MT"/>
                        </a:rPr>
                        <a:t>validées,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55" dirty="0">
                          <a:latin typeface="Arial MT"/>
                          <a:cs typeface="Arial MT"/>
                        </a:rPr>
                        <a:t>originales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et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difficiles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sz="1050" spc="-65" dirty="0">
                          <a:latin typeface="Arial MT"/>
                          <a:cs typeface="Arial MT"/>
                        </a:rPr>
                        <a:t>Gestion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40" dirty="0">
                          <a:latin typeface="Arial MT"/>
                          <a:cs typeface="Arial MT"/>
                        </a:rPr>
                        <a:t>équilibrée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3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l’espace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spc="-100" dirty="0">
                          <a:latin typeface="Arial MT"/>
                          <a:cs typeface="Arial MT"/>
                        </a:rPr>
                        <a:t>Joue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70" dirty="0">
                          <a:latin typeface="Arial MT"/>
                          <a:cs typeface="Arial MT"/>
                        </a:rPr>
                        <a:t>avec</a:t>
                      </a:r>
                      <a:r>
                        <a:rPr sz="10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70" dirty="0">
                          <a:latin typeface="Arial MT"/>
                          <a:cs typeface="Arial MT"/>
                        </a:rPr>
                        <a:t>l’univers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 sonore.</a:t>
                      </a:r>
                      <a:endParaRPr sz="1050">
                        <a:latin typeface="Arial MT"/>
                        <a:cs typeface="Arial MT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sz="1050" spc="-85" dirty="0">
                          <a:latin typeface="Arial MT"/>
                          <a:cs typeface="Arial MT"/>
                        </a:rPr>
                        <a:t>Déplacements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0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80" dirty="0">
                          <a:latin typeface="Arial MT"/>
                          <a:cs typeface="Arial MT"/>
                        </a:rPr>
                        <a:t>liaisons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>
                          <a:latin typeface="Arial MT"/>
                          <a:cs typeface="Arial MT"/>
                        </a:rPr>
                        <a:t>originales.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3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</a:pPr>
                      <a:r>
                        <a:rPr sz="1050" spc="-20" dirty="0">
                          <a:latin typeface="Arial MT"/>
                          <a:cs typeface="Arial MT"/>
                        </a:rPr>
                        <a:t>0,5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1pt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F0F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ts val="1160"/>
                        </a:lnSpc>
                      </a:pPr>
                      <a:r>
                        <a:rPr sz="105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3pts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160"/>
                        </a:lnSpc>
                      </a:pPr>
                      <a:r>
                        <a:rPr sz="1050" spc="-20" dirty="0">
                          <a:latin typeface="Arial MT"/>
                          <a:cs typeface="Arial MT"/>
                        </a:rPr>
                        <a:t>3,5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4pts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sz="1050" spc="-20" dirty="0">
                          <a:latin typeface="Arial MT"/>
                          <a:cs typeface="Arial MT"/>
                        </a:rPr>
                        <a:t>1,5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05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20" dirty="0">
                          <a:latin typeface="Arial MT"/>
                          <a:cs typeface="Arial MT"/>
                        </a:rPr>
                        <a:t>2pts</a:t>
                      </a:r>
                      <a:endParaRPr sz="10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97230" y="364743"/>
          <a:ext cx="11183619" cy="6138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1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3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51560">
                <a:tc gridSpan="4">
                  <a:txBody>
                    <a:bodyPr/>
                    <a:lstStyle/>
                    <a:p>
                      <a:pPr marL="52069">
                        <a:lnSpc>
                          <a:spcPts val="1265"/>
                        </a:lnSpc>
                      </a:pPr>
                      <a:r>
                        <a:rPr sz="11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Repères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d’évaluation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l’AFL2</a:t>
                      </a:r>
                      <a:r>
                        <a:rPr sz="1100" b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sz="11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AFL2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Savoir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préparer,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gérer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son</a:t>
                      </a:r>
                      <a:r>
                        <a:rPr sz="11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stress,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s’organiser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collectivement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faire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régulations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nécessaires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pour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produire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meilleur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enchaînement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possible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gestion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risque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maîtrise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d’exécution.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LIEN</a:t>
                      </a:r>
                      <a:r>
                        <a:rPr sz="11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avec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axes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projet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d’EPLE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«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Viser</a:t>
                      </a:r>
                      <a:r>
                        <a:rPr sz="11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un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engagement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responsable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chaque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jeune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»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5160645" marR="5151120" algn="just">
                        <a:lnSpc>
                          <a:spcPct val="100000"/>
                        </a:lnSpc>
                      </a:pP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1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2pts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2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4pts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6pts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</a:pP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Degré</a:t>
                      </a:r>
                      <a:r>
                        <a:rPr sz="11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</a:pPr>
                      <a:r>
                        <a:rPr sz="110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65"/>
                        </a:lnSpc>
                      </a:pPr>
                      <a:r>
                        <a:rPr sz="110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65"/>
                        </a:lnSpc>
                      </a:pPr>
                      <a:r>
                        <a:rPr sz="110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marL="52069">
                        <a:lnSpc>
                          <a:spcPts val="1265"/>
                        </a:lnSpc>
                      </a:pP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L’élève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s’engage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pas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travail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52069" marR="304165">
                        <a:lnSpc>
                          <a:spcPct val="100000"/>
                        </a:lnSpc>
                      </a:pP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groupe.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Effectue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peu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propositions.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Reproduit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aléatoirement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éléments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l’enchainement.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265"/>
                        </a:lnSpc>
                      </a:pPr>
                      <a:r>
                        <a:rPr sz="1100" spc="-70" dirty="0">
                          <a:latin typeface="Arial MT"/>
                          <a:cs typeface="Arial MT"/>
                        </a:rPr>
                        <a:t>L’élève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5" dirty="0">
                          <a:latin typeface="Arial MT"/>
                          <a:cs typeface="Arial MT"/>
                        </a:rPr>
                        <a:t>assure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correctement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éléments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qu’il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a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sz="1100" spc="-90" dirty="0">
                          <a:latin typeface="Arial MT"/>
                          <a:cs typeface="Arial MT"/>
                        </a:rPr>
                        <a:t>choisi,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mais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latin typeface="Arial MT"/>
                          <a:cs typeface="Arial MT"/>
                        </a:rPr>
                        <a:t>avec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latin typeface="Arial MT"/>
                          <a:cs typeface="Arial MT"/>
                        </a:rPr>
                        <a:t>hésitation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85" dirty="0">
                          <a:latin typeface="Arial MT"/>
                          <a:cs typeface="Arial MT"/>
                        </a:rPr>
                        <a:t>quelques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latin typeface="Arial MT"/>
                          <a:cs typeface="Arial MT"/>
                        </a:rPr>
                        <a:t>erreurs.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Il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Arial MT"/>
                          <a:cs typeface="Arial MT"/>
                        </a:rPr>
                        <a:t>participe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0" dirty="0">
                          <a:latin typeface="Arial MT"/>
                          <a:cs typeface="Arial MT"/>
                        </a:rPr>
                        <a:t>au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80" dirty="0">
                          <a:latin typeface="Arial MT"/>
                          <a:cs typeface="Arial MT"/>
                        </a:rPr>
                        <a:t>fonctionnement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du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groupe.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265"/>
                        </a:lnSpc>
                      </a:pPr>
                      <a:r>
                        <a:rPr sz="1100" spc="-70" dirty="0">
                          <a:latin typeface="Arial MT"/>
                          <a:cs typeface="Arial MT"/>
                        </a:rPr>
                        <a:t>L’élève</a:t>
                      </a:r>
                      <a:r>
                        <a:rPr sz="11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5" dirty="0">
                          <a:latin typeface="Arial MT"/>
                          <a:cs typeface="Arial MT"/>
                        </a:rPr>
                        <a:t>assure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pleinement</a:t>
                      </a:r>
                      <a:r>
                        <a:rPr sz="11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5" dirty="0">
                          <a:latin typeface="Arial MT"/>
                          <a:cs typeface="Arial MT"/>
                        </a:rPr>
                        <a:t>éléments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choisis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</a:pPr>
                      <a:r>
                        <a:rPr sz="1100" spc="-65" dirty="0">
                          <a:latin typeface="Arial MT"/>
                          <a:cs typeface="Arial MT"/>
                        </a:rPr>
                        <a:t>avec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efficacité.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Il 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favorise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le </a:t>
                      </a:r>
                      <a:r>
                        <a:rPr sz="1100" spc="-80" dirty="0">
                          <a:latin typeface="Arial MT"/>
                          <a:cs typeface="Arial MT"/>
                        </a:rPr>
                        <a:t>fonctionnement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du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</a:pPr>
                      <a:r>
                        <a:rPr sz="1100" spc="-45" dirty="0">
                          <a:latin typeface="Arial MT"/>
                          <a:cs typeface="Arial MT"/>
                        </a:rPr>
                        <a:t>collectif.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70" dirty="0">
                          <a:latin typeface="Arial MT"/>
                          <a:cs typeface="Arial MT"/>
                        </a:rPr>
                        <a:t>Interactions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80" dirty="0">
                          <a:latin typeface="Arial MT"/>
                          <a:cs typeface="Arial MT"/>
                        </a:rPr>
                        <a:t>multiples,</a:t>
                      </a:r>
                      <a:r>
                        <a:rPr sz="11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régulations.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7F0F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52705">
                        <a:lnSpc>
                          <a:spcPts val="1265"/>
                        </a:lnSpc>
                      </a:pPr>
                      <a:r>
                        <a:rPr sz="1100" spc="-70" dirty="0">
                          <a:latin typeface="Arial MT"/>
                          <a:cs typeface="Arial MT"/>
                        </a:rPr>
                        <a:t>L’élève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assure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35" dirty="0">
                          <a:latin typeface="Arial MT"/>
                          <a:cs typeface="Arial MT"/>
                        </a:rPr>
                        <a:t>son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rôle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latin typeface="Arial MT"/>
                          <a:cs typeface="Arial MT"/>
                        </a:rPr>
                        <a:t>avec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efficacité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aide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52705" marR="150495">
                        <a:lnSpc>
                          <a:spcPct val="100000"/>
                        </a:lnSpc>
                      </a:pPr>
                      <a:r>
                        <a:rPr sz="1100" spc="-150" dirty="0">
                          <a:latin typeface="Arial MT"/>
                          <a:cs typeface="Arial MT"/>
                        </a:rPr>
                        <a:t>ses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latin typeface="Arial MT"/>
                          <a:cs typeface="Arial MT"/>
                        </a:rPr>
                        <a:t>camarades.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Il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est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45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0" dirty="0">
                          <a:latin typeface="Arial MT"/>
                          <a:cs typeface="Arial MT"/>
                        </a:rPr>
                        <a:t>acteur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85" dirty="0">
                          <a:latin typeface="Arial MT"/>
                          <a:cs typeface="Arial MT"/>
                        </a:rPr>
                        <a:t>essentiel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pour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le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groupe.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Il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anticipe,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régule,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0" dirty="0">
                          <a:latin typeface="Arial MT"/>
                          <a:cs typeface="Arial MT"/>
                        </a:rPr>
                        <a:t>trouve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solutions 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adaptées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aux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ressources</a:t>
                      </a:r>
                      <a:r>
                        <a:rPr sz="11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0" dirty="0">
                          <a:latin typeface="Arial MT"/>
                          <a:cs typeface="Arial MT"/>
                        </a:rPr>
                        <a:t>individuelles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et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collectives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727710" marR="719455">
                        <a:lnSpc>
                          <a:spcPct val="100000"/>
                        </a:lnSpc>
                      </a:pP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1,5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2pts </a:t>
                      </a: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3,5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4pts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781050">
                        <a:lnSpc>
                          <a:spcPct val="100000"/>
                        </a:lnSpc>
                      </a:pP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6pts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5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1355" marR="676275" indent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0,5pt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0,5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à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1pt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0,5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à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1,5pts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743585">
                        <a:lnSpc>
                          <a:spcPts val="1225"/>
                        </a:lnSpc>
                      </a:pP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0,5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1pt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720725">
                        <a:lnSpc>
                          <a:spcPct val="100000"/>
                        </a:lnSpc>
                      </a:pP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1,5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2pts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774065">
                        <a:lnSpc>
                          <a:spcPct val="100000"/>
                        </a:lnSpc>
                      </a:pP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3pts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674370" marR="665480" indent="34925" algn="just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100" spc="-105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5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1,5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pts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5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2,5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 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3pts </a:t>
                      </a: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3,5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4,5pts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549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360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sz="11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Repères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d’évaluation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l’AFL3</a:t>
                      </a:r>
                      <a:r>
                        <a:rPr sz="11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2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rôles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(1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rôle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l’enchainement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Aide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1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rôle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jugement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Juge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Composition,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Juge</a:t>
                      </a:r>
                      <a:r>
                        <a:rPr sz="11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exécution,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Juge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difficulté).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5160645" marR="5151755" algn="just">
                        <a:lnSpc>
                          <a:spcPct val="100000"/>
                        </a:lnSpc>
                      </a:pP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1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6pts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2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4pts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3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2pts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</a:pP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Degré</a:t>
                      </a:r>
                      <a:r>
                        <a:rPr sz="1100" b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</a:pPr>
                      <a:r>
                        <a:rPr sz="110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270"/>
                        </a:lnSpc>
                      </a:pPr>
                      <a:r>
                        <a:rPr sz="110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70"/>
                        </a:lnSpc>
                      </a:pPr>
                      <a:r>
                        <a:rPr sz="1100" spc="-60" dirty="0">
                          <a:latin typeface="Arial MT"/>
                          <a:cs typeface="Arial MT"/>
                        </a:rPr>
                        <a:t>Degré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0095">
                <a:tc>
                  <a:txBody>
                    <a:bodyPr/>
                    <a:lstStyle/>
                    <a:p>
                      <a:pPr marL="52069">
                        <a:lnSpc>
                          <a:spcPts val="1275"/>
                        </a:lnSpc>
                      </a:pP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L’élève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s’engage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pas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dans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rôles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choisis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Il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reconnaît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pas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les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éléments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à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identifier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275"/>
                        </a:lnSpc>
                      </a:pPr>
                      <a:r>
                        <a:rPr sz="1100" spc="-70" dirty="0">
                          <a:latin typeface="Arial MT"/>
                          <a:cs typeface="Arial MT"/>
                        </a:rPr>
                        <a:t>L’élève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5" dirty="0">
                          <a:latin typeface="Arial MT"/>
                          <a:cs typeface="Arial MT"/>
                        </a:rPr>
                        <a:t>assure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manière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hésitante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son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52069" marR="318770">
                        <a:lnSpc>
                          <a:spcPct val="100000"/>
                        </a:lnSpc>
                      </a:pPr>
                      <a:r>
                        <a:rPr sz="1100" spc="-60" dirty="0">
                          <a:latin typeface="Arial MT"/>
                          <a:cs typeface="Arial MT"/>
                        </a:rPr>
                        <a:t>observation.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Cherche</a:t>
                      </a:r>
                      <a:r>
                        <a:rPr sz="11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5" dirty="0">
                          <a:latin typeface="Arial MT"/>
                          <a:cs typeface="Arial MT"/>
                        </a:rPr>
                        <a:t>éléments,</a:t>
                      </a:r>
                      <a:r>
                        <a:rPr sz="11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5" dirty="0">
                          <a:latin typeface="Arial MT"/>
                          <a:cs typeface="Arial MT"/>
                        </a:rPr>
                        <a:t>points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associés.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275"/>
                        </a:lnSpc>
                      </a:pPr>
                      <a:r>
                        <a:rPr sz="1100" spc="-70" dirty="0">
                          <a:latin typeface="Arial MT"/>
                          <a:cs typeface="Arial MT"/>
                        </a:rPr>
                        <a:t>L’élève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5" dirty="0">
                          <a:latin typeface="Arial MT"/>
                          <a:cs typeface="Arial MT"/>
                        </a:rPr>
                        <a:t>assure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correctement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35" dirty="0">
                          <a:latin typeface="Arial MT"/>
                          <a:cs typeface="Arial MT"/>
                        </a:rPr>
                        <a:t>son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rôle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0" dirty="0">
                          <a:latin typeface="Arial MT"/>
                          <a:cs typeface="Arial MT"/>
                        </a:rPr>
                        <a:t>juge.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Il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52705" marR="191135">
                        <a:lnSpc>
                          <a:spcPct val="100000"/>
                        </a:lnSpc>
                      </a:pPr>
                      <a:r>
                        <a:rPr sz="1100" spc="-75" dirty="0">
                          <a:latin typeface="Arial MT"/>
                          <a:cs typeface="Arial MT"/>
                        </a:rPr>
                        <a:t>reconnaît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l’ensemble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éléments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identifier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dans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80" dirty="0">
                          <a:latin typeface="Arial MT"/>
                          <a:cs typeface="Arial MT"/>
                        </a:rPr>
                        <a:t>l’enchainement</a:t>
                      </a:r>
                      <a:r>
                        <a:rPr sz="11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latin typeface="Arial MT"/>
                          <a:cs typeface="Arial MT"/>
                        </a:rPr>
                        <a:t>avec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parfois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quelques </a:t>
                      </a:r>
                      <a:r>
                        <a:rPr sz="1100" spc="-65" dirty="0">
                          <a:latin typeface="Arial MT"/>
                          <a:cs typeface="Arial MT"/>
                        </a:rPr>
                        <a:t>erreurs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80" dirty="0">
                          <a:latin typeface="Arial MT"/>
                          <a:cs typeface="Arial MT"/>
                        </a:rPr>
                        <a:t>transmet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latin typeface="Arial MT"/>
                          <a:cs typeface="Arial MT"/>
                        </a:rPr>
                        <a:t>informations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75" dirty="0">
                          <a:latin typeface="Arial MT"/>
                          <a:cs typeface="Arial MT"/>
                        </a:rPr>
                        <a:t>au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groupe.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275"/>
                        </a:lnSpc>
                      </a:pPr>
                      <a:r>
                        <a:rPr sz="1100" spc="-70" dirty="0">
                          <a:latin typeface="Arial MT"/>
                          <a:cs typeface="Arial MT"/>
                        </a:rPr>
                        <a:t>L’élève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assure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30" dirty="0">
                          <a:latin typeface="Arial MT"/>
                          <a:cs typeface="Arial MT"/>
                        </a:rPr>
                        <a:t>sans</a:t>
                      </a:r>
                      <a:r>
                        <a:rPr sz="11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faute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35" dirty="0">
                          <a:latin typeface="Arial MT"/>
                          <a:cs typeface="Arial MT"/>
                        </a:rPr>
                        <a:t>son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85" dirty="0">
                          <a:latin typeface="Arial MT"/>
                          <a:cs typeface="Arial MT"/>
                        </a:rPr>
                        <a:t>jugement</a:t>
                      </a:r>
                      <a:r>
                        <a:rPr sz="11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en</a:t>
                      </a:r>
                      <a:endParaRPr sz="1100">
                        <a:latin typeface="Arial MT"/>
                        <a:cs typeface="Arial MT"/>
                      </a:endParaRPr>
                    </a:p>
                    <a:p>
                      <a:pPr marL="52705" marR="300990">
                        <a:lnSpc>
                          <a:spcPct val="100000"/>
                        </a:lnSpc>
                      </a:pPr>
                      <a:r>
                        <a:rPr sz="1100" spc="-55" dirty="0">
                          <a:latin typeface="Arial MT"/>
                          <a:cs typeface="Arial MT"/>
                        </a:rPr>
                        <a:t>n’oubliant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20" dirty="0">
                          <a:latin typeface="Arial MT"/>
                          <a:cs typeface="Arial MT"/>
                        </a:rPr>
                        <a:t>aucun</a:t>
                      </a:r>
                      <a:r>
                        <a:rPr sz="11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80" dirty="0">
                          <a:latin typeface="Arial MT"/>
                          <a:cs typeface="Arial MT"/>
                        </a:rPr>
                        <a:t>élément</a:t>
                      </a:r>
                      <a:r>
                        <a:rPr sz="11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est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capable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100" spc="-45" dirty="0">
                          <a:latin typeface="Arial MT"/>
                          <a:cs typeface="Arial MT"/>
                        </a:rPr>
                        <a:t>justifier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65" dirty="0">
                          <a:latin typeface="Arial MT"/>
                          <a:cs typeface="Arial MT"/>
                        </a:rPr>
                        <a:t>erreurs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9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70" dirty="0">
                          <a:latin typeface="Arial MT"/>
                          <a:cs typeface="Arial MT"/>
                        </a:rPr>
                        <a:t>axes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de</a:t>
                      </a:r>
                      <a:r>
                        <a:rPr sz="11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progrès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au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groupe.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51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95630" marR="5911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100" b="1" spc="-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0,5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à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1,5pts </a:t>
                      </a:r>
                      <a:r>
                        <a:rPr sz="1100" b="1" spc="-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0,5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à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1pt </a:t>
                      </a:r>
                      <a:r>
                        <a:rPr sz="1100" b="1" spc="-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CHOIX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: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0,5pt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720725" marR="714375" indent="-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3pts </a:t>
                      </a: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1,5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2pts </a:t>
                      </a:r>
                      <a:r>
                        <a:rPr sz="1100" spc="-95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1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1pt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81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674370" marR="66548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3,5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4,5pts </a:t>
                      </a: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2,5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3pts </a:t>
                      </a: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1,5pts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11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727710" marR="719455" indent="-1905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6pts </a:t>
                      </a: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5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3,5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1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40" dirty="0">
                          <a:latin typeface="Arial MT"/>
                          <a:cs typeface="Arial MT"/>
                        </a:rPr>
                        <a:t>4pts </a:t>
                      </a:r>
                      <a:r>
                        <a:rPr sz="1100" spc="-100" dirty="0">
                          <a:latin typeface="Arial MT"/>
                          <a:cs typeface="Arial MT"/>
                        </a:rPr>
                        <a:t>CHOIX</a:t>
                      </a:r>
                      <a:r>
                        <a:rPr sz="11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3</a:t>
                      </a:r>
                      <a:r>
                        <a:rPr sz="11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dirty="0">
                          <a:latin typeface="Arial MT"/>
                          <a:cs typeface="Arial MT"/>
                        </a:rPr>
                        <a:t>: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 2pts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711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979420" y="310895"/>
              <a:ext cx="6273165" cy="620395"/>
            </a:xfrm>
            <a:custGeom>
              <a:avLst/>
              <a:gdLst/>
              <a:ahLst/>
              <a:cxnLst/>
              <a:rect l="l" t="t" r="r" b="b"/>
              <a:pathLst>
                <a:path w="6273165" h="620394">
                  <a:moveTo>
                    <a:pt x="6169406" y="0"/>
                  </a:moveTo>
                  <a:lnTo>
                    <a:pt x="103378" y="0"/>
                  </a:lnTo>
                  <a:lnTo>
                    <a:pt x="63115" y="8116"/>
                  </a:lnTo>
                  <a:lnTo>
                    <a:pt x="30257" y="30257"/>
                  </a:lnTo>
                  <a:lnTo>
                    <a:pt x="8116" y="63115"/>
                  </a:lnTo>
                  <a:lnTo>
                    <a:pt x="0" y="103377"/>
                  </a:lnTo>
                  <a:lnTo>
                    <a:pt x="0" y="516889"/>
                  </a:lnTo>
                  <a:lnTo>
                    <a:pt x="8116" y="557152"/>
                  </a:lnTo>
                  <a:lnTo>
                    <a:pt x="30257" y="590010"/>
                  </a:lnTo>
                  <a:lnTo>
                    <a:pt x="63115" y="612151"/>
                  </a:lnTo>
                  <a:lnTo>
                    <a:pt x="103378" y="620267"/>
                  </a:lnTo>
                  <a:lnTo>
                    <a:pt x="6169406" y="620267"/>
                  </a:lnTo>
                  <a:lnTo>
                    <a:pt x="6209668" y="612151"/>
                  </a:lnTo>
                  <a:lnTo>
                    <a:pt x="6242526" y="590010"/>
                  </a:lnTo>
                  <a:lnTo>
                    <a:pt x="6264667" y="557152"/>
                  </a:lnTo>
                  <a:lnTo>
                    <a:pt x="6272783" y="516889"/>
                  </a:lnTo>
                  <a:lnTo>
                    <a:pt x="6272783" y="103377"/>
                  </a:lnTo>
                  <a:lnTo>
                    <a:pt x="6264667" y="63115"/>
                  </a:lnTo>
                  <a:lnTo>
                    <a:pt x="6242526" y="30257"/>
                  </a:lnTo>
                  <a:lnTo>
                    <a:pt x="6209668" y="8116"/>
                  </a:lnTo>
                  <a:lnTo>
                    <a:pt x="616940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9420" y="310895"/>
              <a:ext cx="6273165" cy="620395"/>
            </a:xfrm>
            <a:custGeom>
              <a:avLst/>
              <a:gdLst/>
              <a:ahLst/>
              <a:cxnLst/>
              <a:rect l="l" t="t" r="r" b="b"/>
              <a:pathLst>
                <a:path w="6273165" h="620394">
                  <a:moveTo>
                    <a:pt x="0" y="103377"/>
                  </a:moveTo>
                  <a:lnTo>
                    <a:pt x="8116" y="63115"/>
                  </a:lnTo>
                  <a:lnTo>
                    <a:pt x="30257" y="30257"/>
                  </a:lnTo>
                  <a:lnTo>
                    <a:pt x="63115" y="8116"/>
                  </a:lnTo>
                  <a:lnTo>
                    <a:pt x="103378" y="0"/>
                  </a:lnTo>
                  <a:lnTo>
                    <a:pt x="6169406" y="0"/>
                  </a:lnTo>
                  <a:lnTo>
                    <a:pt x="6209668" y="8116"/>
                  </a:lnTo>
                  <a:lnTo>
                    <a:pt x="6242526" y="30257"/>
                  </a:lnTo>
                  <a:lnTo>
                    <a:pt x="6264667" y="63115"/>
                  </a:lnTo>
                  <a:lnTo>
                    <a:pt x="6272783" y="103377"/>
                  </a:lnTo>
                  <a:lnTo>
                    <a:pt x="6272783" y="516889"/>
                  </a:lnTo>
                  <a:lnTo>
                    <a:pt x="6264667" y="557152"/>
                  </a:lnTo>
                  <a:lnTo>
                    <a:pt x="6242526" y="590010"/>
                  </a:lnTo>
                  <a:lnTo>
                    <a:pt x="6209668" y="612151"/>
                  </a:lnTo>
                  <a:lnTo>
                    <a:pt x="6169406" y="620267"/>
                  </a:lnTo>
                  <a:lnTo>
                    <a:pt x="103378" y="620267"/>
                  </a:lnTo>
                  <a:lnTo>
                    <a:pt x="63115" y="612151"/>
                  </a:lnTo>
                  <a:lnTo>
                    <a:pt x="30257" y="590010"/>
                  </a:lnTo>
                  <a:lnTo>
                    <a:pt x="8116" y="557152"/>
                  </a:lnTo>
                  <a:lnTo>
                    <a:pt x="0" y="516889"/>
                  </a:lnTo>
                  <a:lnTo>
                    <a:pt x="0" y="103377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4431" rIns="0" bIns="0" rtlCol="0">
            <a:spAutoFit/>
          </a:bodyPr>
          <a:lstStyle/>
          <a:p>
            <a:pPr marL="5328285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ANNEXES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0992" y="309372"/>
            <a:ext cx="2478786" cy="165125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24460" y="1743836"/>
            <a:ext cx="52546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80" dirty="0">
                <a:latin typeface="Arial MT"/>
                <a:cs typeface="Arial MT"/>
              </a:rPr>
              <a:t>Exemple</a:t>
            </a:r>
            <a:r>
              <a:rPr sz="2200" dirty="0">
                <a:latin typeface="Arial MT"/>
                <a:cs typeface="Arial MT"/>
              </a:rPr>
              <a:t> de</a:t>
            </a:r>
            <a:r>
              <a:rPr sz="2200" spc="-155" dirty="0">
                <a:latin typeface="Arial MT"/>
                <a:cs typeface="Arial MT"/>
              </a:rPr>
              <a:t> </a:t>
            </a:r>
            <a:r>
              <a:rPr sz="2200" spc="-150" dirty="0">
                <a:latin typeface="Arial MT"/>
                <a:cs typeface="Arial MT"/>
              </a:rPr>
              <a:t>situations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de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85" dirty="0">
                <a:latin typeface="Arial MT"/>
                <a:cs typeface="Arial MT"/>
              </a:rPr>
              <a:t>jeux</a:t>
            </a:r>
            <a:r>
              <a:rPr sz="2200" spc="-60" dirty="0">
                <a:latin typeface="Arial MT"/>
                <a:cs typeface="Arial MT"/>
              </a:rPr>
              <a:t> </a:t>
            </a:r>
            <a:r>
              <a:rPr sz="2200" spc="-85" dirty="0">
                <a:latin typeface="Arial MT"/>
                <a:cs typeface="Arial MT"/>
              </a:rPr>
              <a:t>pour</a:t>
            </a:r>
            <a:r>
              <a:rPr sz="2200" spc="-55" dirty="0">
                <a:latin typeface="Arial MT"/>
                <a:cs typeface="Arial MT"/>
              </a:rPr>
              <a:t> </a:t>
            </a:r>
            <a:r>
              <a:rPr sz="2200" spc="-65" dirty="0">
                <a:latin typeface="Arial MT"/>
                <a:cs typeface="Arial MT"/>
              </a:rPr>
              <a:t>apprendre:</a:t>
            </a:r>
            <a:endParaRPr sz="2200">
              <a:latin typeface="Arial MT"/>
              <a:cs typeface="Arial MT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11086" y="2319654"/>
          <a:ext cx="11724004" cy="4210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3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1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8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THEME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5975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SITUATION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CONSIGNES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CA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045">
                <a:tc>
                  <a:txBody>
                    <a:bodyPr/>
                    <a:lstStyle/>
                    <a:p>
                      <a:pPr marL="865505" marR="328295" indent="-53213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85" dirty="0">
                          <a:latin typeface="Arial MT"/>
                          <a:cs typeface="Arial MT"/>
                        </a:rPr>
                        <a:t>Reconnaissance</a:t>
                      </a:r>
                      <a:r>
                        <a:rPr sz="1800" spc="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0" dirty="0">
                          <a:latin typeface="Arial MT"/>
                          <a:cs typeface="Arial MT"/>
                        </a:rPr>
                        <a:t>de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figures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marL="581025" marR="572770" indent="22860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21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défi </a:t>
                      </a:r>
                      <a:r>
                        <a:rPr sz="1800" spc="-25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8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5" dirty="0">
                          <a:latin typeface="Arial MT"/>
                          <a:cs typeface="Arial MT"/>
                        </a:rPr>
                        <a:t>copieurs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L’alphabet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1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tirage</a:t>
                      </a:r>
                      <a:r>
                        <a:rPr sz="18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10" dirty="0">
                          <a:latin typeface="Arial MT"/>
                          <a:cs typeface="Arial MT"/>
                        </a:rPr>
                        <a:t>au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sort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04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10" dirty="0">
                          <a:latin typeface="Arial MT"/>
                          <a:cs typeface="Arial MT"/>
                        </a:rPr>
                        <a:t>jeu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1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l’oie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8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65" dirty="0">
                          <a:latin typeface="Arial MT"/>
                          <a:cs typeface="Arial MT"/>
                        </a:rPr>
                        <a:t>chaises</a:t>
                      </a:r>
                      <a:r>
                        <a:rPr sz="18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5" dirty="0">
                          <a:latin typeface="Arial MT"/>
                          <a:cs typeface="Arial MT"/>
                        </a:rPr>
                        <a:t>musicales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225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80" dirty="0">
                          <a:latin typeface="Arial MT"/>
                          <a:cs typeface="Arial MT"/>
                        </a:rPr>
                        <a:t>groupe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30" dirty="0">
                          <a:latin typeface="Arial MT"/>
                          <a:cs typeface="Arial MT"/>
                        </a:rPr>
                        <a:t>donne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85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figure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5" dirty="0">
                          <a:latin typeface="Arial MT"/>
                          <a:cs typeface="Arial MT"/>
                        </a:rPr>
                        <a:t>monter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par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20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70" dirty="0">
                          <a:latin typeface="Arial MT"/>
                          <a:cs typeface="Arial MT"/>
                        </a:rPr>
                        <a:t>autre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groupe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1392555" marR="1386205" indent="-635" algn="ctr">
                        <a:lnSpc>
                          <a:spcPct val="100000"/>
                        </a:lnSpc>
                      </a:pPr>
                      <a:r>
                        <a:rPr sz="1800" spc="-225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80" dirty="0">
                          <a:latin typeface="Arial MT"/>
                          <a:cs typeface="Arial MT"/>
                        </a:rPr>
                        <a:t>groupe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0" dirty="0">
                          <a:latin typeface="Arial MT"/>
                          <a:cs typeface="Arial MT"/>
                        </a:rPr>
                        <a:t>exécute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85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figure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l’autre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l’imite </a:t>
                      </a:r>
                      <a:r>
                        <a:rPr sz="1800" spc="-135" dirty="0">
                          <a:latin typeface="Arial MT"/>
                          <a:cs typeface="Arial MT"/>
                        </a:rPr>
                        <a:t>Ecrire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20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45" dirty="0">
                          <a:latin typeface="Arial MT"/>
                          <a:cs typeface="Arial MT"/>
                        </a:rPr>
                        <a:t>mot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de</a:t>
                      </a:r>
                      <a:r>
                        <a:rPr sz="1800" spc="-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90" dirty="0">
                          <a:latin typeface="Arial MT"/>
                          <a:cs typeface="Arial MT"/>
                        </a:rPr>
                        <a:t>moins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5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75" dirty="0">
                          <a:latin typeface="Arial MT"/>
                          <a:cs typeface="Arial MT"/>
                        </a:rPr>
                        <a:t>lettres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65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40" dirty="0">
                          <a:latin typeface="Arial MT"/>
                          <a:cs typeface="Arial MT"/>
                        </a:rPr>
                        <a:t>majuscule </a:t>
                      </a:r>
                      <a:r>
                        <a:rPr sz="1800" spc="-170" dirty="0">
                          <a:latin typeface="Arial MT"/>
                          <a:cs typeface="Arial MT"/>
                        </a:rPr>
                        <a:t>Je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tire</a:t>
                      </a:r>
                      <a:r>
                        <a:rPr sz="1800" spc="-1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85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figure</a:t>
                      </a:r>
                      <a:r>
                        <a:rPr sz="1800" spc="-9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5" dirty="0">
                          <a:latin typeface="Arial MT"/>
                          <a:cs typeface="Arial MT"/>
                        </a:rPr>
                        <a:t>au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0" dirty="0">
                          <a:latin typeface="Arial MT"/>
                          <a:cs typeface="Arial MT"/>
                        </a:rPr>
                        <a:t>sort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800" spc="-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je</a:t>
                      </a:r>
                      <a:r>
                        <a:rPr sz="18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l’éxecute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10" dirty="0">
                          <a:latin typeface="Arial MT"/>
                          <a:cs typeface="Arial MT"/>
                        </a:rPr>
                        <a:t>Ex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5" dirty="0">
                          <a:latin typeface="Arial MT"/>
                          <a:cs typeface="Arial MT"/>
                        </a:rPr>
                        <a:t>du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10" dirty="0">
                          <a:latin typeface="Arial MT"/>
                          <a:cs typeface="Arial MT"/>
                        </a:rPr>
                        <a:t>jeu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de</a:t>
                      </a:r>
                      <a:r>
                        <a:rPr sz="1800" spc="-1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l’oie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30" dirty="0">
                          <a:latin typeface="Arial MT"/>
                          <a:cs typeface="Arial MT"/>
                        </a:rPr>
                        <a:t>avec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50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80" dirty="0">
                          <a:latin typeface="Arial MT"/>
                          <a:cs typeface="Arial MT"/>
                        </a:rPr>
                        <a:t>figures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75" dirty="0">
                          <a:latin typeface="Arial MT"/>
                          <a:cs typeface="Arial MT"/>
                        </a:rPr>
                        <a:t>réaliser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70" dirty="0">
                          <a:latin typeface="Arial MT"/>
                          <a:cs typeface="Arial MT"/>
                        </a:rPr>
                        <a:t>pour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avancer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50" dirty="0">
                          <a:latin typeface="Arial MT"/>
                          <a:cs typeface="Arial MT"/>
                        </a:rPr>
                        <a:t>Les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5" dirty="0">
                          <a:latin typeface="Arial MT"/>
                          <a:cs typeface="Arial MT"/>
                        </a:rPr>
                        <a:t>voltigeurs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85" dirty="0">
                          <a:latin typeface="Arial MT"/>
                          <a:cs typeface="Arial MT"/>
                        </a:rPr>
                        <a:t>doivent</a:t>
                      </a:r>
                      <a:r>
                        <a:rPr sz="18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15" dirty="0">
                          <a:latin typeface="Arial MT"/>
                          <a:cs typeface="Arial MT"/>
                        </a:rPr>
                        <a:t>se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10" dirty="0">
                          <a:latin typeface="Arial MT"/>
                          <a:cs typeface="Arial MT"/>
                        </a:rPr>
                        <a:t>positionner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75" dirty="0">
                          <a:latin typeface="Arial MT"/>
                          <a:cs typeface="Arial MT"/>
                        </a:rPr>
                        <a:t>sur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20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8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5" dirty="0">
                          <a:latin typeface="Arial MT"/>
                          <a:cs typeface="Arial MT"/>
                        </a:rPr>
                        <a:t>porteur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0" dirty="0">
                          <a:latin typeface="Arial MT"/>
                          <a:cs typeface="Arial MT"/>
                        </a:rPr>
                        <a:t>au</a:t>
                      </a:r>
                      <a:r>
                        <a:rPr sz="18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0" dirty="0">
                          <a:latin typeface="Arial MT"/>
                          <a:cs typeface="Arial MT"/>
                        </a:rPr>
                        <a:t>signal.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L’arbitre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120" dirty="0">
                          <a:latin typeface="Arial MT"/>
                          <a:cs typeface="Arial MT"/>
                        </a:rPr>
                        <a:t>enlève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20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5" dirty="0">
                          <a:latin typeface="Arial MT"/>
                          <a:cs typeface="Arial MT"/>
                        </a:rPr>
                        <a:t>porteur</a:t>
                      </a:r>
                      <a:r>
                        <a:rPr sz="18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18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0" dirty="0">
                          <a:latin typeface="Arial MT"/>
                          <a:cs typeface="Arial MT"/>
                        </a:rPr>
                        <a:t>chaque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0" dirty="0">
                          <a:latin typeface="Arial MT"/>
                          <a:cs typeface="Arial MT"/>
                        </a:rPr>
                        <a:t>fois,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70" dirty="0">
                          <a:latin typeface="Arial MT"/>
                          <a:cs typeface="Arial MT"/>
                        </a:rPr>
                        <a:t>voltigeur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15" dirty="0">
                          <a:latin typeface="Arial MT"/>
                          <a:cs typeface="Arial MT"/>
                        </a:rPr>
                        <a:t>sans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5" dirty="0">
                          <a:latin typeface="Arial MT"/>
                          <a:cs typeface="Arial MT"/>
                        </a:rPr>
                        <a:t>porteur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45" dirty="0">
                          <a:latin typeface="Arial MT"/>
                          <a:cs typeface="Arial MT"/>
                        </a:rPr>
                        <a:t>est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éliminé.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-160" dirty="0">
                          <a:latin typeface="Arial MT"/>
                          <a:cs typeface="Arial MT"/>
                        </a:rPr>
                        <a:t>La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65" dirty="0">
                          <a:latin typeface="Arial MT"/>
                          <a:cs typeface="Arial MT"/>
                        </a:rPr>
                        <a:t>synchronisation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marL="748665" marR="728345" indent="-139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-21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85" dirty="0">
                          <a:latin typeface="Arial MT"/>
                          <a:cs typeface="Arial MT"/>
                        </a:rPr>
                        <a:t>miroir </a:t>
                      </a:r>
                      <a:r>
                        <a:rPr sz="1800" spc="-21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robot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800" spc="-135" dirty="0">
                          <a:latin typeface="Arial MT"/>
                          <a:cs typeface="Arial MT"/>
                        </a:rPr>
                        <a:t>Deux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0" dirty="0">
                          <a:latin typeface="Arial MT"/>
                          <a:cs typeface="Arial MT"/>
                        </a:rPr>
                        <a:t>groupes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fac</a:t>
                      </a:r>
                      <a:r>
                        <a:rPr sz="1800" spc="-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0" dirty="0">
                          <a:latin typeface="Arial MT"/>
                          <a:cs typeface="Arial MT"/>
                        </a:rPr>
                        <a:t>face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0" dirty="0">
                          <a:latin typeface="Arial MT"/>
                          <a:cs typeface="Arial MT"/>
                        </a:rPr>
                        <a:t>exécutent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85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figure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60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0" dirty="0">
                          <a:latin typeface="Arial MT"/>
                          <a:cs typeface="Arial MT"/>
                        </a:rPr>
                        <a:t>même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temps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25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80" dirty="0">
                          <a:latin typeface="Arial MT"/>
                          <a:cs typeface="Arial MT"/>
                        </a:rPr>
                        <a:t>groupe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0" dirty="0">
                          <a:latin typeface="Arial MT"/>
                          <a:cs typeface="Arial MT"/>
                        </a:rPr>
                        <a:t>exécute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85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figure</a:t>
                      </a:r>
                      <a:r>
                        <a:rPr sz="1800" spc="-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l’autre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80" dirty="0">
                          <a:latin typeface="Arial MT"/>
                          <a:cs typeface="Arial MT"/>
                        </a:rPr>
                        <a:t>groupe</a:t>
                      </a:r>
                      <a:r>
                        <a:rPr sz="18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doit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suivre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0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95" dirty="0">
                          <a:latin typeface="Arial MT"/>
                          <a:cs typeface="Arial MT"/>
                        </a:rPr>
                        <a:t>Equilibre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50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8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charges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21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déménageur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1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paresseux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21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mikado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25" dirty="0">
                          <a:latin typeface="Arial MT"/>
                          <a:cs typeface="Arial MT"/>
                        </a:rPr>
                        <a:t>Déplacement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14" dirty="0">
                          <a:latin typeface="Arial MT"/>
                          <a:cs typeface="Arial MT"/>
                        </a:rPr>
                        <a:t>d’un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80" dirty="0">
                          <a:latin typeface="Arial MT"/>
                          <a:cs typeface="Arial MT"/>
                        </a:rPr>
                        <a:t>groupe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0" dirty="0">
                          <a:latin typeface="Arial MT"/>
                          <a:cs typeface="Arial MT"/>
                        </a:rPr>
                        <a:t>d’un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10" dirty="0">
                          <a:latin typeface="Arial MT"/>
                          <a:cs typeface="Arial MT"/>
                        </a:rPr>
                        <a:t>coté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0" dirty="0">
                          <a:latin typeface="Arial MT"/>
                          <a:cs typeface="Arial MT"/>
                        </a:rPr>
                        <a:t>du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50" dirty="0">
                          <a:latin typeface="Arial MT"/>
                          <a:cs typeface="Arial MT"/>
                        </a:rPr>
                        <a:t>gymnase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à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20" dirty="0">
                          <a:latin typeface="Arial MT"/>
                          <a:cs typeface="Arial MT"/>
                        </a:rPr>
                        <a:t>un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65" dirty="0">
                          <a:latin typeface="Arial MT"/>
                          <a:cs typeface="Arial MT"/>
                        </a:rPr>
                        <a:t>autre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15" dirty="0">
                          <a:latin typeface="Arial MT"/>
                          <a:cs typeface="Arial MT"/>
                        </a:rPr>
                        <a:t>sans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déformer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-11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voltigeur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-21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75" dirty="0">
                          <a:latin typeface="Arial MT"/>
                          <a:cs typeface="Arial MT"/>
                        </a:rPr>
                        <a:t>voltigeur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5" dirty="0">
                          <a:latin typeface="Arial MT"/>
                          <a:cs typeface="Arial MT"/>
                        </a:rPr>
                        <a:t>escalade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et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0" dirty="0">
                          <a:latin typeface="Arial MT"/>
                          <a:cs typeface="Arial MT"/>
                        </a:rPr>
                        <a:t>désescalade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220" dirty="0">
                          <a:latin typeface="Arial MT"/>
                          <a:cs typeface="Arial MT"/>
                        </a:rPr>
                        <a:t>son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65" dirty="0">
                          <a:latin typeface="Arial MT"/>
                          <a:cs typeface="Arial MT"/>
                        </a:rPr>
                        <a:t>porteur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35" dirty="0">
                          <a:latin typeface="Arial MT"/>
                          <a:cs typeface="Arial MT"/>
                        </a:rPr>
                        <a:t>plus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30" dirty="0">
                          <a:latin typeface="Arial MT"/>
                          <a:cs typeface="Arial MT"/>
                        </a:rPr>
                        <a:t>lentement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possible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40" dirty="0">
                          <a:latin typeface="Arial MT"/>
                          <a:cs typeface="Arial MT"/>
                        </a:rPr>
                        <a:t>Exécuter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85" dirty="0">
                          <a:latin typeface="Arial MT"/>
                          <a:cs typeface="Arial MT"/>
                        </a:rPr>
                        <a:t>une</a:t>
                      </a:r>
                      <a:r>
                        <a:rPr sz="18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75" dirty="0">
                          <a:latin typeface="Arial MT"/>
                          <a:cs typeface="Arial MT"/>
                        </a:rPr>
                        <a:t>pyramide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60" dirty="0">
                          <a:latin typeface="Arial MT"/>
                          <a:cs typeface="Arial MT"/>
                        </a:rPr>
                        <a:t>en</a:t>
                      </a:r>
                      <a:r>
                        <a:rPr sz="18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10" dirty="0">
                          <a:latin typeface="Arial MT"/>
                          <a:cs typeface="Arial MT"/>
                        </a:rPr>
                        <a:t>enlevant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50" dirty="0">
                          <a:latin typeface="Arial MT"/>
                          <a:cs typeface="Arial MT"/>
                        </a:rPr>
                        <a:t>des</a:t>
                      </a:r>
                      <a:r>
                        <a:rPr sz="18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95" dirty="0">
                          <a:latin typeface="Arial MT"/>
                          <a:cs typeface="Arial MT"/>
                        </a:rPr>
                        <a:t>appuis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possible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E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"/>
            <a:ext cx="6549398" cy="66156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99023" y="905383"/>
            <a:ext cx="47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35" dirty="0">
                <a:latin typeface="Arial MT"/>
                <a:cs typeface="Arial MT"/>
              </a:rPr>
              <a:t>DUO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24315" y="951011"/>
            <a:ext cx="441325" cy="248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sz="1800" spc="-225" dirty="0">
                <a:latin typeface="Arial MT"/>
                <a:cs typeface="Arial MT"/>
              </a:rPr>
              <a:t>TRIO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672081"/>
            <a:ext cx="6079011" cy="60777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26957" y="905383"/>
            <a:ext cx="466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0" dirty="0">
                <a:latin typeface="Arial MT"/>
                <a:cs typeface="Arial MT"/>
              </a:rPr>
              <a:t>TRIO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" y="18"/>
            <a:ext cx="5232287" cy="68579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16637" y="18"/>
            <a:ext cx="5195698" cy="68579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468372" y="236982"/>
            <a:ext cx="5695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spc="-1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Situations</a:t>
            </a:r>
            <a:r>
              <a:rPr sz="1800" b="1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d’apprentissage</a:t>
            </a:r>
            <a:r>
              <a:rPr sz="1800" b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pour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construire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spc="-1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enchainement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5221223" y="435863"/>
              <a:ext cx="2039620" cy="706120"/>
            </a:xfrm>
            <a:custGeom>
              <a:avLst/>
              <a:gdLst/>
              <a:ahLst/>
              <a:cxnLst/>
              <a:rect l="l" t="t" r="r" b="b"/>
              <a:pathLst>
                <a:path w="2039620" h="706119">
                  <a:moveTo>
                    <a:pt x="1921509" y="0"/>
                  </a:moveTo>
                  <a:lnTo>
                    <a:pt x="117601" y="0"/>
                  </a:lnTo>
                  <a:lnTo>
                    <a:pt x="71848" y="9249"/>
                  </a:lnTo>
                  <a:lnTo>
                    <a:pt x="34464" y="34464"/>
                  </a:lnTo>
                  <a:lnTo>
                    <a:pt x="9249" y="71848"/>
                  </a:lnTo>
                  <a:lnTo>
                    <a:pt x="0" y="117601"/>
                  </a:lnTo>
                  <a:lnTo>
                    <a:pt x="0" y="588010"/>
                  </a:lnTo>
                  <a:lnTo>
                    <a:pt x="9249" y="633763"/>
                  </a:lnTo>
                  <a:lnTo>
                    <a:pt x="34464" y="671147"/>
                  </a:lnTo>
                  <a:lnTo>
                    <a:pt x="71848" y="696362"/>
                  </a:lnTo>
                  <a:lnTo>
                    <a:pt x="117601" y="705612"/>
                  </a:lnTo>
                  <a:lnTo>
                    <a:pt x="1921509" y="705612"/>
                  </a:lnTo>
                  <a:lnTo>
                    <a:pt x="1967263" y="696362"/>
                  </a:lnTo>
                  <a:lnTo>
                    <a:pt x="2004647" y="671147"/>
                  </a:lnTo>
                  <a:lnTo>
                    <a:pt x="2029862" y="633763"/>
                  </a:lnTo>
                  <a:lnTo>
                    <a:pt x="2039111" y="588010"/>
                  </a:lnTo>
                  <a:lnTo>
                    <a:pt x="2039111" y="117601"/>
                  </a:lnTo>
                  <a:lnTo>
                    <a:pt x="2029862" y="71848"/>
                  </a:lnTo>
                  <a:lnTo>
                    <a:pt x="2004647" y="34464"/>
                  </a:lnTo>
                  <a:lnTo>
                    <a:pt x="1967263" y="9249"/>
                  </a:lnTo>
                  <a:lnTo>
                    <a:pt x="1921509" y="0"/>
                  </a:lnTo>
                  <a:close/>
                </a:path>
              </a:pathLst>
            </a:custGeom>
            <a:solidFill>
              <a:srgbClr val="1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21223" y="435863"/>
              <a:ext cx="2039620" cy="706120"/>
            </a:xfrm>
            <a:custGeom>
              <a:avLst/>
              <a:gdLst/>
              <a:ahLst/>
              <a:cxnLst/>
              <a:rect l="l" t="t" r="r" b="b"/>
              <a:pathLst>
                <a:path w="2039620" h="706119">
                  <a:moveTo>
                    <a:pt x="0" y="117601"/>
                  </a:moveTo>
                  <a:lnTo>
                    <a:pt x="9249" y="71848"/>
                  </a:lnTo>
                  <a:lnTo>
                    <a:pt x="34464" y="34464"/>
                  </a:lnTo>
                  <a:lnTo>
                    <a:pt x="71848" y="9249"/>
                  </a:lnTo>
                  <a:lnTo>
                    <a:pt x="117601" y="0"/>
                  </a:lnTo>
                  <a:lnTo>
                    <a:pt x="1921509" y="0"/>
                  </a:lnTo>
                  <a:lnTo>
                    <a:pt x="1967263" y="9249"/>
                  </a:lnTo>
                  <a:lnTo>
                    <a:pt x="2004647" y="34464"/>
                  </a:lnTo>
                  <a:lnTo>
                    <a:pt x="2029862" y="71848"/>
                  </a:lnTo>
                  <a:lnTo>
                    <a:pt x="2039111" y="117601"/>
                  </a:lnTo>
                  <a:lnTo>
                    <a:pt x="2039111" y="588010"/>
                  </a:lnTo>
                  <a:lnTo>
                    <a:pt x="2029862" y="633763"/>
                  </a:lnTo>
                  <a:lnTo>
                    <a:pt x="2004647" y="671147"/>
                  </a:lnTo>
                  <a:lnTo>
                    <a:pt x="1967263" y="696362"/>
                  </a:lnTo>
                  <a:lnTo>
                    <a:pt x="1921509" y="705612"/>
                  </a:lnTo>
                  <a:lnTo>
                    <a:pt x="117601" y="705612"/>
                  </a:lnTo>
                  <a:lnTo>
                    <a:pt x="71848" y="696362"/>
                  </a:lnTo>
                  <a:lnTo>
                    <a:pt x="34464" y="671147"/>
                  </a:lnTo>
                  <a:lnTo>
                    <a:pt x="9249" y="633763"/>
                  </a:lnTo>
                  <a:lnTo>
                    <a:pt x="0" y="588010"/>
                  </a:lnTo>
                  <a:lnTo>
                    <a:pt x="0" y="117601"/>
                  </a:lnTo>
                  <a:close/>
                </a:path>
              </a:pathLst>
            </a:custGeom>
            <a:ln w="15875">
              <a:solidFill>
                <a:srgbClr val="117D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07863" y="624078"/>
            <a:ext cx="1467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latin typeface="Calibri"/>
                <a:cs typeface="Calibri"/>
              </a:rPr>
              <a:t>BIBLIOGRAPHIE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6695">
              <a:lnSpc>
                <a:spcPct val="100000"/>
              </a:lnSpc>
              <a:spcBef>
                <a:spcPts val="95"/>
              </a:spcBef>
            </a:pPr>
            <a:r>
              <a:rPr b="1" dirty="0">
                <a:latin typeface="Calibri"/>
                <a:cs typeface="Calibri"/>
              </a:rPr>
              <a:t>Claude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BERTHELOT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(2007). </a:t>
            </a:r>
            <a:r>
              <a:rPr dirty="0"/>
              <a:t>Cours</a:t>
            </a:r>
            <a:r>
              <a:rPr spc="-40" dirty="0"/>
              <a:t> </a:t>
            </a:r>
            <a:r>
              <a:rPr dirty="0"/>
              <a:t>CNED</a:t>
            </a:r>
            <a:r>
              <a:rPr spc="-40" dirty="0"/>
              <a:t> </a:t>
            </a:r>
            <a:r>
              <a:rPr spc="-10" dirty="0"/>
              <a:t>agrégation</a:t>
            </a:r>
            <a:r>
              <a:rPr spc="-60" dirty="0"/>
              <a:t> </a:t>
            </a:r>
            <a:r>
              <a:rPr dirty="0"/>
              <a:t>interne</a:t>
            </a:r>
            <a:r>
              <a:rPr spc="-45" dirty="0"/>
              <a:t> </a:t>
            </a:r>
            <a:r>
              <a:rPr spc="-20" dirty="0"/>
              <a:t>EPS.</a:t>
            </a:r>
          </a:p>
          <a:p>
            <a:pPr marL="226695">
              <a:lnSpc>
                <a:spcPct val="100000"/>
              </a:lnSpc>
              <a:spcBef>
                <a:spcPts val="1920"/>
              </a:spcBef>
            </a:pPr>
            <a:r>
              <a:rPr b="1" dirty="0">
                <a:latin typeface="Calibri"/>
                <a:cs typeface="Calibri"/>
              </a:rPr>
              <a:t>Eric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BERTHILLER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(2013).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dirty="0"/>
              <a:t>Formation</a:t>
            </a:r>
            <a:r>
              <a:rPr spc="-40" dirty="0"/>
              <a:t> </a:t>
            </a:r>
            <a:r>
              <a:rPr spc="-10" dirty="0"/>
              <a:t>professionnelle</a:t>
            </a:r>
            <a:r>
              <a:rPr spc="-55" dirty="0"/>
              <a:t> </a:t>
            </a:r>
            <a:r>
              <a:rPr dirty="0"/>
              <a:t>continue</a:t>
            </a:r>
            <a:r>
              <a:rPr spc="-60" dirty="0"/>
              <a:t> </a:t>
            </a:r>
            <a:r>
              <a:rPr spc="-10" dirty="0"/>
              <a:t>acrosport</a:t>
            </a:r>
          </a:p>
          <a:p>
            <a:pPr marL="226695">
              <a:lnSpc>
                <a:spcPct val="100000"/>
              </a:lnSpc>
              <a:spcBef>
                <a:spcPts val="1925"/>
              </a:spcBef>
            </a:pPr>
            <a:r>
              <a:rPr b="1" dirty="0">
                <a:latin typeface="Calibri"/>
                <a:cs typeface="Calibri"/>
              </a:rPr>
              <a:t>Katia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BOYER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(2014).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dirty="0"/>
              <a:t>Formation</a:t>
            </a:r>
            <a:r>
              <a:rPr spc="-45" dirty="0"/>
              <a:t> </a:t>
            </a:r>
            <a:r>
              <a:rPr dirty="0"/>
              <a:t>en</a:t>
            </a:r>
            <a:r>
              <a:rPr spc="-60" dirty="0"/>
              <a:t> </a:t>
            </a:r>
            <a:r>
              <a:rPr dirty="0"/>
              <a:t>acrosport,</a:t>
            </a:r>
            <a:r>
              <a:rPr spc="-40" dirty="0"/>
              <a:t> </a:t>
            </a:r>
            <a:r>
              <a:rPr dirty="0"/>
              <a:t>Stage</a:t>
            </a:r>
            <a:r>
              <a:rPr spc="-70" dirty="0"/>
              <a:t> </a:t>
            </a:r>
            <a:r>
              <a:rPr spc="-20" dirty="0"/>
              <a:t>PAF.</a:t>
            </a:r>
          </a:p>
          <a:p>
            <a:pPr marL="226695">
              <a:lnSpc>
                <a:spcPct val="100000"/>
              </a:lnSpc>
              <a:spcBef>
                <a:spcPts val="1920"/>
              </a:spcBef>
            </a:pPr>
            <a:r>
              <a:rPr b="1" dirty="0">
                <a:latin typeface="Calibri"/>
                <a:cs typeface="Calibri"/>
              </a:rPr>
              <a:t>Alexia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LEMAITRE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et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Valentine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SIMON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(2020).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dirty="0"/>
              <a:t>Stage</a:t>
            </a:r>
            <a:r>
              <a:rPr spc="-55" dirty="0"/>
              <a:t> </a:t>
            </a:r>
            <a:r>
              <a:rPr dirty="0"/>
              <a:t>FPC</a:t>
            </a:r>
            <a:r>
              <a:rPr spc="-50" dirty="0"/>
              <a:t> </a:t>
            </a:r>
            <a:r>
              <a:rPr spc="-10" dirty="0"/>
              <a:t>Gennevilliers.</a:t>
            </a:r>
          </a:p>
          <a:p>
            <a:pPr marL="226695" marR="447675">
              <a:lnSpc>
                <a:spcPct val="100000"/>
              </a:lnSpc>
              <a:spcBef>
                <a:spcPts val="1920"/>
              </a:spcBef>
            </a:pPr>
            <a:r>
              <a:rPr b="1" dirty="0">
                <a:latin typeface="Calibri"/>
                <a:cs typeface="Calibri"/>
              </a:rPr>
              <a:t>Patrick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MESSIN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dirty="0"/>
              <a:t>Stage</a:t>
            </a:r>
            <a:r>
              <a:rPr spc="-55" dirty="0"/>
              <a:t> </a:t>
            </a:r>
            <a:r>
              <a:rPr dirty="0"/>
              <a:t>de</a:t>
            </a:r>
            <a:r>
              <a:rPr spc="-45" dirty="0"/>
              <a:t> </a:t>
            </a:r>
            <a:r>
              <a:rPr spc="-10" dirty="0"/>
              <a:t>formation</a:t>
            </a:r>
            <a:r>
              <a:rPr spc="-45" dirty="0"/>
              <a:t> </a:t>
            </a:r>
            <a:r>
              <a:rPr dirty="0"/>
              <a:t>continu:</a:t>
            </a:r>
            <a:r>
              <a:rPr spc="-60" dirty="0"/>
              <a:t> </a:t>
            </a:r>
            <a:r>
              <a:rPr dirty="0"/>
              <a:t>Acrosport,</a:t>
            </a:r>
            <a:r>
              <a:rPr spc="-20" dirty="0"/>
              <a:t> </a:t>
            </a:r>
            <a:r>
              <a:rPr dirty="0"/>
              <a:t>palette</a:t>
            </a:r>
            <a:r>
              <a:rPr spc="-55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dirty="0"/>
              <a:t>possibles</a:t>
            </a:r>
            <a:r>
              <a:rPr spc="-55" dirty="0"/>
              <a:t> </a:t>
            </a:r>
            <a:r>
              <a:rPr dirty="0"/>
              <a:t>en</a:t>
            </a:r>
            <a:r>
              <a:rPr spc="-55" dirty="0"/>
              <a:t> </a:t>
            </a:r>
            <a:r>
              <a:rPr dirty="0"/>
              <a:t>éducation</a:t>
            </a:r>
            <a:r>
              <a:rPr spc="-50" dirty="0"/>
              <a:t> </a:t>
            </a:r>
            <a:r>
              <a:rPr dirty="0"/>
              <a:t>physique</a:t>
            </a:r>
            <a:r>
              <a:rPr spc="-65" dirty="0"/>
              <a:t> </a:t>
            </a:r>
            <a:r>
              <a:rPr dirty="0"/>
              <a:t>dans</a:t>
            </a:r>
            <a:r>
              <a:rPr spc="-60" dirty="0"/>
              <a:t> </a:t>
            </a:r>
            <a:r>
              <a:rPr dirty="0"/>
              <a:t>le</a:t>
            </a:r>
            <a:r>
              <a:rPr spc="-55" dirty="0"/>
              <a:t> </a:t>
            </a:r>
            <a:r>
              <a:rPr spc="-10" dirty="0"/>
              <a:t>système</a:t>
            </a:r>
            <a:r>
              <a:rPr spc="-45" dirty="0"/>
              <a:t> </a:t>
            </a:r>
            <a:r>
              <a:rPr spc="-10" dirty="0"/>
              <a:t>scolaire </a:t>
            </a:r>
            <a:r>
              <a:rPr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hlinkClick r:id="rId2"/>
              </a:rPr>
              <a:t>http://patrick.messin.free.fr/acrospor/pages/kinogrammes_animations/toutes_les_animations_dynamique1.htm</a:t>
            </a:r>
            <a:r>
              <a:rPr spc="-10" dirty="0">
                <a:solidFill>
                  <a:srgbClr val="6B9F24"/>
                </a:solidFill>
              </a:rPr>
              <a:t> </a:t>
            </a:r>
            <a:r>
              <a:rPr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hlinkClick r:id="rId3"/>
              </a:rPr>
              <a:t>http://patrick.messin.free.fr/acrospor/pages/a_liaison_planches.htm</a:t>
            </a:r>
          </a:p>
          <a:p>
            <a:pPr marL="226695">
              <a:lnSpc>
                <a:spcPct val="100000"/>
              </a:lnSpc>
              <a:spcBef>
                <a:spcPts val="1920"/>
              </a:spcBef>
            </a:pPr>
            <a:r>
              <a:rPr b="1" dirty="0">
                <a:latin typeface="Calibri"/>
                <a:cs typeface="Calibri"/>
              </a:rPr>
              <a:t>Eva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Mauriceau,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Valentine</a:t>
            </a:r>
            <a:r>
              <a:rPr b="1" spc="-6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SIMON,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Carine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CHARLIER,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Mélanie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AVISSE,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Cédric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LAGRANGE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(2010)</a:t>
            </a:r>
            <a:r>
              <a:rPr dirty="0"/>
              <a:t>.</a:t>
            </a:r>
            <a:r>
              <a:rPr spc="-15" dirty="0"/>
              <a:t> </a:t>
            </a:r>
            <a:r>
              <a:rPr dirty="0"/>
              <a:t>De</a:t>
            </a:r>
            <a:r>
              <a:rPr spc="-25" dirty="0"/>
              <a:t> </a:t>
            </a:r>
            <a:r>
              <a:rPr spc="-20" dirty="0"/>
              <a:t>l’acrosport </a:t>
            </a:r>
            <a:r>
              <a:rPr dirty="0"/>
              <a:t>à</a:t>
            </a:r>
            <a:r>
              <a:rPr spc="-50" dirty="0"/>
              <a:t> </a:t>
            </a:r>
            <a:r>
              <a:rPr dirty="0"/>
              <a:t>la</a:t>
            </a:r>
            <a:r>
              <a:rPr spc="-55" dirty="0"/>
              <a:t> </a:t>
            </a:r>
            <a:r>
              <a:rPr spc="-10" dirty="0"/>
              <a:t>gymnastique</a:t>
            </a:r>
          </a:p>
          <a:p>
            <a:pPr marL="226695">
              <a:lnSpc>
                <a:spcPct val="100000"/>
              </a:lnSpc>
            </a:pPr>
            <a:r>
              <a:rPr spc="-10" dirty="0"/>
              <a:t>acrobatique.</a:t>
            </a:r>
          </a:p>
          <a:p>
            <a:pPr marL="226695">
              <a:lnSpc>
                <a:spcPct val="100000"/>
              </a:lnSpc>
              <a:spcBef>
                <a:spcPts val="1935"/>
              </a:spcBef>
            </a:pPr>
            <a:r>
              <a:rPr b="1" dirty="0">
                <a:latin typeface="Calibri"/>
                <a:cs typeface="Calibri"/>
              </a:rPr>
              <a:t>Revue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Contre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Pied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dirty="0"/>
              <a:t>EPS</a:t>
            </a:r>
            <a:r>
              <a:rPr spc="-35" dirty="0"/>
              <a:t> </a:t>
            </a:r>
            <a:r>
              <a:rPr dirty="0"/>
              <a:t>Sports</a:t>
            </a:r>
            <a:r>
              <a:rPr spc="-30" dirty="0"/>
              <a:t> </a:t>
            </a:r>
            <a:r>
              <a:rPr dirty="0"/>
              <a:t>Cultures,</a:t>
            </a:r>
            <a:r>
              <a:rPr spc="-45" dirty="0"/>
              <a:t> </a:t>
            </a:r>
            <a:r>
              <a:rPr dirty="0"/>
              <a:t>Hors</a:t>
            </a:r>
            <a:r>
              <a:rPr spc="-25" dirty="0"/>
              <a:t> </a:t>
            </a:r>
            <a:r>
              <a:rPr dirty="0"/>
              <a:t>série</a:t>
            </a:r>
            <a:r>
              <a:rPr spc="-40" dirty="0"/>
              <a:t> </a:t>
            </a:r>
            <a:r>
              <a:rPr dirty="0"/>
              <a:t>n</a:t>
            </a:r>
            <a:r>
              <a:rPr dirty="0">
                <a:latin typeface="Arial MT"/>
                <a:cs typeface="Arial MT"/>
              </a:rPr>
              <a:t>°</a:t>
            </a:r>
            <a:r>
              <a:rPr dirty="0"/>
              <a:t>15</a:t>
            </a:r>
            <a:r>
              <a:rPr spc="-35" dirty="0"/>
              <a:t> </a:t>
            </a:r>
            <a:r>
              <a:rPr dirty="0"/>
              <a:t>–</a:t>
            </a:r>
            <a:r>
              <a:rPr spc="-40" dirty="0"/>
              <a:t> </a:t>
            </a:r>
            <a:r>
              <a:rPr dirty="0"/>
              <a:t>Mars</a:t>
            </a:r>
            <a:r>
              <a:rPr spc="-50" dirty="0"/>
              <a:t> </a:t>
            </a:r>
            <a:r>
              <a:rPr spc="-20" dirty="0"/>
              <a:t>2016</a:t>
            </a:r>
          </a:p>
          <a:p>
            <a:pPr marL="226695">
              <a:lnSpc>
                <a:spcPct val="100000"/>
              </a:lnSpc>
              <a:spcBef>
                <a:spcPts val="1905"/>
              </a:spcBef>
            </a:pPr>
            <a:r>
              <a:rPr b="1" spc="-10" dirty="0">
                <a:latin typeface="Calibri"/>
                <a:cs typeface="Calibri"/>
              </a:rPr>
              <a:t>Acrosport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initiation</a:t>
            </a:r>
            <a:r>
              <a:rPr dirty="0"/>
              <a:t>,</a:t>
            </a:r>
            <a:r>
              <a:rPr spc="-60" dirty="0"/>
              <a:t> </a:t>
            </a:r>
            <a:r>
              <a:rPr dirty="0"/>
              <a:t>FFG</a:t>
            </a:r>
            <a:r>
              <a:rPr spc="-30" dirty="0"/>
              <a:t> </a:t>
            </a:r>
            <a:r>
              <a:rPr dirty="0"/>
              <a:t>édition</a:t>
            </a:r>
            <a:r>
              <a:rPr spc="-50" dirty="0"/>
              <a:t> </a:t>
            </a:r>
            <a:r>
              <a:rPr dirty="0"/>
              <a:t>2003,</a:t>
            </a:r>
            <a:r>
              <a:rPr spc="-15" dirty="0"/>
              <a:t> </a:t>
            </a:r>
            <a:r>
              <a:rPr dirty="0"/>
              <a:t>Andrée</a:t>
            </a:r>
            <a:r>
              <a:rPr spc="-30" dirty="0"/>
              <a:t> </a:t>
            </a:r>
            <a:r>
              <a:rPr spc="-10" dirty="0"/>
              <a:t>ANTOINE,</a:t>
            </a:r>
            <a:r>
              <a:rPr spc="-25" dirty="0"/>
              <a:t> </a:t>
            </a:r>
            <a:r>
              <a:rPr dirty="0"/>
              <a:t>Carine</a:t>
            </a:r>
            <a:r>
              <a:rPr spc="-45" dirty="0"/>
              <a:t> </a:t>
            </a:r>
            <a:r>
              <a:rPr dirty="0"/>
              <a:t>CHARLIER,</a:t>
            </a:r>
            <a:r>
              <a:rPr spc="-20" dirty="0"/>
              <a:t> </a:t>
            </a:r>
            <a:r>
              <a:rPr dirty="0"/>
              <a:t>Eva</a:t>
            </a:r>
            <a:r>
              <a:rPr spc="-35" dirty="0"/>
              <a:t> </a:t>
            </a:r>
            <a:r>
              <a:rPr spc="-10" dirty="0"/>
              <a:t>MAURICEAU,</a:t>
            </a:r>
            <a:r>
              <a:rPr spc="-40" dirty="0"/>
              <a:t> </a:t>
            </a:r>
            <a:r>
              <a:rPr spc="-10" dirty="0"/>
              <a:t>Christian</a:t>
            </a:r>
            <a:r>
              <a:rPr spc="-65" dirty="0"/>
              <a:t> </a:t>
            </a:r>
            <a:r>
              <a:rPr spc="-10" dirty="0"/>
              <a:t>BLAISE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1911</TotalTime>
  <Words>10064</Words>
  <Application>Microsoft Office PowerPoint</Application>
  <PresentationFormat>Grand écran</PresentationFormat>
  <Paragraphs>987</Paragraphs>
  <Slides>57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62" baseType="lpstr">
      <vt:lpstr>Arial</vt:lpstr>
      <vt:lpstr>Arial MT</vt:lpstr>
      <vt:lpstr>Calibri</vt:lpstr>
      <vt:lpstr>Times New Roman</vt:lpstr>
      <vt:lpstr>Office Theme</vt:lpstr>
      <vt:lpstr>Présentation PowerPoint</vt:lpstr>
      <vt:lpstr>PLAN DU COURS</vt:lpstr>
      <vt:lpstr>ORIGINES DE LA GYMNASTIQUE ACROBATIQUE (GAC)</vt:lpstr>
      <vt:lpstr>TERMINOLOGIE</vt:lpstr>
      <vt:lpstr>Présentation PowerPoint</vt:lpstr>
      <vt:lpstr>LOGIQUE INTERNE</vt:lpstr>
      <vt:lpstr>CHAMP D’APPRENTISSAGE 3</vt:lpstr>
      <vt:lpstr>Présentation PowerPoint</vt:lpstr>
      <vt:lpstr>VOCABULAIRE SPECIFIQUE</vt:lpstr>
      <vt:lpstr>DE LA GYMNASTIQUE ACROBATIQUE A L’ACROSPORT</vt:lpstr>
      <vt:lpstr>S’adresser à tous les élèves</vt:lpstr>
      <vt:lpstr>Présentation PowerPoint</vt:lpstr>
      <vt:lpstr>ENJEUX DE FORMATION par rapport aux ressources à mobiliser</vt:lpstr>
      <vt:lpstr>Présentation PowerPoint</vt:lpstr>
      <vt:lpstr>ENSEIGNER L’ACROSPORT</vt:lpstr>
      <vt:lpstr>Les pyramides STATIQUES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CONSTRUCTION D’UN CODE SCOLAIRE</vt:lpstr>
      <vt:lpstr>Présentation PowerPoint</vt:lpstr>
      <vt:lpstr>Présentation PowerPoint</vt:lpstr>
      <vt:lpstr>Présentation PowerPoint</vt:lpstr>
      <vt:lpstr>LA CONSTRUCTION D’UN CODE SCOLAIRE</vt:lpstr>
      <vt:lpstr>LA NOTION D’ENCHAINEMENT</vt:lpstr>
      <vt:lpstr>L’ACROSPORT DU COLLEGE AU LYCEE</vt:lpstr>
      <vt:lpstr>Présentation PowerPoint</vt:lpstr>
      <vt:lpstr>Présentation PowerPoint</vt:lpstr>
      <vt:lpstr>Présentation PowerPoint</vt:lpstr>
      <vt:lpstr>Présentation PowerPoint</vt:lpstr>
      <vt:lpstr>L’EVALUATION</vt:lpstr>
      <vt:lpstr>LYCEE - BO spécial n°1 du 22/01/2019</vt:lpstr>
      <vt:lpstr>Présentation PowerPoint</vt:lpstr>
      <vt:lpstr>Présentation PowerPoint</vt:lpstr>
      <vt:lpstr>Présentation PowerPoint</vt:lpstr>
      <vt:lpstr>Présentation PowerPoint</vt:lpstr>
      <vt:lpstr>ANNEXES</vt:lpstr>
      <vt:lpstr>Présentation PowerPoint</vt:lpstr>
      <vt:lpstr>Présentation PowerPoint</vt:lpstr>
      <vt:lpstr>BIBLIOGRAPHIE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Didactique des APSA L’ACROSPORT</dc:title>
  <dc:creator>Utilisateur</dc:creator>
  <cp:lastModifiedBy>Caroline LASSUS</cp:lastModifiedBy>
  <cp:revision>11</cp:revision>
  <dcterms:created xsi:type="dcterms:W3CDTF">2025-09-20T15:21:23Z</dcterms:created>
  <dcterms:modified xsi:type="dcterms:W3CDTF">2026-09-20T15:39:48Z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2025-09-20T00:00:00Z</vt:filetime>
  </property>
  <property fmtid="{D5CDD505-2E9C-101B-9397-08002B2CF9AE}" pid="5" name="Producer">
    <vt:lpwstr>Microsoft® PowerPoint® 2019</vt:lpwstr>
  </property>
</Properties>
</file>